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7"/>
  </p:notesMasterIdLst>
  <p:handoutMasterIdLst>
    <p:handoutMasterId r:id="rId8"/>
  </p:handoutMasterIdLst>
  <p:sldIdLst>
    <p:sldId id="265" r:id="rId3"/>
    <p:sldId id="385" r:id="rId4"/>
    <p:sldId id="384" r:id="rId5"/>
    <p:sldId id="386" r:id="rId6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050"/>
    <a:srgbClr val="404040"/>
    <a:srgbClr val="003087"/>
    <a:srgbClr val="004C97"/>
    <a:srgbClr val="63666A"/>
    <a:srgbClr val="A7A8AA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39" autoAdjust="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7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5" tIns="48323" rIns="96645" bIns="483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45" tIns="48323" rIns="96645" bIns="4832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3/11/2024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5" tIns="48323" rIns="96645" bIns="483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45" tIns="48323" rIns="96645" bIns="4832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5" tIns="48323" rIns="96645" bIns="483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45" tIns="48323" rIns="96645" bIns="4832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3/11/2024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5" tIns="48323" rIns="96645" bIns="4832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5" tIns="48323" rIns="96645" bIns="48323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5" tIns="48323" rIns="96645" bIns="483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45" tIns="48323" rIns="96645" bIns="4832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6429BD4D-05BC-4752-B3AD-680BB3EDF261}" type="datetime1">
              <a:rPr lang="en-US" altLang="en-US" smtClean="0"/>
              <a:t>3/11/2024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43D26C5D-6EDE-40D6-B86E-90951943C2BB}" type="datetime1">
              <a:rPr lang="en-US" altLang="en-US" smtClean="0"/>
              <a:t>3/11/2024</a:t>
            </a:fld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32747124-BAC8-46E3-8B42-3EB1EC9246AF}" type="datetime1">
              <a:rPr lang="en-US" altLang="en-US" smtClean="0"/>
              <a:t>3/11/2024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9CC40B56-B7D1-439D-9278-A4AC01AC287E}" type="datetime1">
              <a:rPr lang="en-US" altLang="en-US" smtClean="0"/>
              <a:t>3/11/2024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9B5B03B-E2D0-42AE-87D8-9672A03833E7}" type="datetime1">
              <a:rPr lang="en-US" altLang="en-US" smtClean="0"/>
              <a:t>3/11/2024</a:t>
            </a:fld>
            <a:endParaRPr lang="en-US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338D8121-D180-43C6-8326-7AF8E03A9351}" type="datetime1">
              <a:rPr lang="en-US" altLang="en-US" smtClean="0"/>
              <a:t>3/11/2024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6F25A732-DC67-491A-AC6D-C0B3443C75ED}" type="datetime1">
              <a:rPr lang="en-US" altLang="en-US" smtClean="0"/>
              <a:t>3/11/2024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1CE0E54E-4338-4E75-B684-36C95A2C586B}" type="datetime1">
              <a:rPr lang="en-US" altLang="en-US" smtClean="0"/>
              <a:t>3/11/2024</a:t>
            </a:fld>
            <a:endParaRPr lang="en-US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9E5E625-B8FC-4314-81A9-60B240090B1E}" type="datetime1">
              <a:rPr lang="en-US" altLang="en-US" smtClean="0"/>
              <a:t>3/11/2024</a:t>
            </a:fld>
            <a:endParaRPr lang="en-US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01CC3CB-5062-4B37-83B8-26AC90DBE4E4}" type="datetime1">
              <a:rPr lang="en-US" altLang="en-US" smtClean="0"/>
              <a:t>3/11/2024</a:t>
            </a:fld>
            <a:endParaRPr lang="en-US" altLang="en-US" dirty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Cryostat Update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R. Rabehl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March 11, 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Cryostat – Traveler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5635690" y="6515100"/>
            <a:ext cx="1890649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March 11, 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R. Rabehl |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F2BD8F31-88AB-861F-9140-925F50ADE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881" y="905052"/>
            <a:ext cx="8672513" cy="4973216"/>
          </a:xfrm>
        </p:spPr>
        <p:txBody>
          <a:bodyPr/>
          <a:lstStyle/>
          <a:p>
            <a:r>
              <a:rPr lang="en-US" sz="1600" dirty="0"/>
              <a:t>Vector 464654</a:t>
            </a:r>
            <a:endParaRPr lang="en-US" sz="1000" strike="sngStrike" dirty="0"/>
          </a:p>
          <a:p>
            <a:r>
              <a:rPr lang="en-US" sz="1600" dirty="0">
                <a:solidFill>
                  <a:srgbClr val="505050"/>
                </a:solidFill>
              </a:rPr>
              <a:t>CERN has requested additional steps in our assembly traveler</a:t>
            </a:r>
            <a:endParaRPr lang="en-US" sz="1400" dirty="0">
              <a:solidFill>
                <a:srgbClr val="505050"/>
              </a:solidFill>
            </a:endParaRP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Updated traveler approved internally, CERN Engineering Check review kicked off this morning with a close date of this Sunday, Feb. 25.</a:t>
            </a:r>
          </a:p>
          <a:p>
            <a:pPr lvl="2"/>
            <a:r>
              <a:rPr lang="en-US" sz="1200" dirty="0">
                <a:solidFill>
                  <a:srgbClr val="505050"/>
                </a:solidFill>
              </a:rPr>
              <a:t>Only comments received were from Ali Seller. Will be addressed in the FNAL traveler.</a:t>
            </a:r>
          </a:p>
          <a:p>
            <a:pPr lvl="2"/>
            <a:r>
              <a:rPr lang="en-US" sz="1200" dirty="0">
                <a:solidFill>
                  <a:srgbClr val="505050"/>
                </a:solidFill>
              </a:rPr>
              <a:t>Updates sent to Adam Bracero Wednesday, 2/28.  </a:t>
            </a:r>
            <a:r>
              <a:rPr lang="en-US" sz="1200" dirty="0">
                <a:solidFill>
                  <a:srgbClr val="FF0000"/>
                </a:solidFill>
              </a:rPr>
              <a:t>To be worked on today.</a:t>
            </a:r>
          </a:p>
          <a:p>
            <a:pPr lvl="1"/>
            <a:endParaRPr lang="en-US" sz="1400" dirty="0">
              <a:solidFill>
                <a:srgbClr val="505050"/>
              </a:solidFill>
            </a:endParaRPr>
          </a:p>
          <a:p>
            <a:pPr lvl="2"/>
            <a:endParaRPr lang="en-US" sz="1200" dirty="0">
              <a:solidFill>
                <a:srgbClr val="50505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6D44128-A9A7-4E20-719F-822DD33D9F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066" y="2725564"/>
            <a:ext cx="7623867" cy="2844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307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Cryostat – Shipping Posts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5635690" y="6515100"/>
            <a:ext cx="1890649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March 11, 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R. Rabehl |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F2BD8F31-88AB-861F-9140-925F50ADE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881" y="871880"/>
            <a:ext cx="8672513" cy="2213470"/>
          </a:xfrm>
        </p:spPr>
        <p:txBody>
          <a:bodyPr/>
          <a:lstStyle/>
          <a:p>
            <a:r>
              <a:rPr lang="en-US" sz="1600" dirty="0">
                <a:solidFill>
                  <a:srgbClr val="505050"/>
                </a:solidFill>
              </a:rPr>
              <a:t>Teamcenter Engineering Order Form ED0033225 submitted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Remaining 2 sets of shipping posts/support plates/cover discs (Req. 354738 / </a:t>
            </a:r>
            <a:r>
              <a:rPr lang="en-US" sz="1400" dirty="0">
                <a:solidFill>
                  <a:srgbClr val="FF0000"/>
                </a:solidFill>
              </a:rPr>
              <a:t>P.O. 712185</a:t>
            </a:r>
            <a:r>
              <a:rPr lang="en-US" sz="1400" dirty="0">
                <a:solidFill>
                  <a:srgbClr val="505050"/>
                </a:solidFill>
              </a:rPr>
              <a:t>) 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All bolting hardware for the remainder of the project.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One bidder has said they cannot find A36 steel in these sizes.  Requested to use 1018 steel instead.  After consulting with Tom Nicol and Erik Voirin, I approved.  Not sure if they will be the only bidder or if other bidders have been able to find A36 - will update analysis and drawings if material change is confirmed by selected vendor.</a:t>
            </a:r>
            <a:endParaRPr lang="en-US" sz="1200" dirty="0">
              <a:solidFill>
                <a:srgbClr val="505050"/>
              </a:solidFill>
            </a:endParaRPr>
          </a:p>
          <a:p>
            <a:endParaRPr lang="en-US" sz="1600" dirty="0">
              <a:solidFill>
                <a:srgbClr val="505050"/>
              </a:solidFill>
            </a:endParaRPr>
          </a:p>
          <a:p>
            <a:pPr lvl="2"/>
            <a:endParaRPr lang="en-US" sz="1200" dirty="0">
              <a:solidFill>
                <a:srgbClr val="50505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0A25645-7A1A-1337-3000-831B75A149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8048" y="2630038"/>
            <a:ext cx="5113175" cy="3613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056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Cryostat – Documentation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5635690" y="6515100"/>
            <a:ext cx="1890649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March 11, 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R. Rabehl |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F2BD8F31-88AB-861F-9140-925F50ADE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881" y="871880"/>
            <a:ext cx="8672513" cy="2213470"/>
          </a:xfrm>
        </p:spPr>
        <p:txBody>
          <a:bodyPr/>
          <a:lstStyle/>
          <a:p>
            <a:r>
              <a:rPr lang="en-US" sz="1600" dirty="0">
                <a:solidFill>
                  <a:srgbClr val="505050"/>
                </a:solidFill>
              </a:rPr>
              <a:t>Updating engineering notes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Test Stand 4 </a:t>
            </a:r>
            <a:r>
              <a:rPr lang="en-US" sz="1400" dirty="0" err="1">
                <a:solidFill>
                  <a:srgbClr val="505050"/>
                </a:solidFill>
              </a:rPr>
              <a:t>LHe</a:t>
            </a:r>
            <a:r>
              <a:rPr lang="en-US" sz="1400" dirty="0">
                <a:solidFill>
                  <a:srgbClr val="505050"/>
                </a:solidFill>
              </a:rPr>
              <a:t> supply U-tube (EN03233)</a:t>
            </a:r>
          </a:p>
          <a:p>
            <a:pPr lvl="2"/>
            <a:r>
              <a:rPr lang="en-US" sz="1200" dirty="0">
                <a:solidFill>
                  <a:srgbClr val="505050"/>
                </a:solidFill>
              </a:rPr>
              <a:t>Pressure test completed</a:t>
            </a:r>
          </a:p>
          <a:p>
            <a:pPr lvl="2"/>
            <a:r>
              <a:rPr lang="en-US" sz="1200" dirty="0">
                <a:solidFill>
                  <a:srgbClr val="505050"/>
                </a:solidFill>
              </a:rPr>
              <a:t>Responded to all reviewer comments, requested OK to start Teamcenter workflow for review/approval of engineering note – </a:t>
            </a:r>
            <a:r>
              <a:rPr lang="en-US" sz="1200" dirty="0">
                <a:solidFill>
                  <a:srgbClr val="FF0000"/>
                </a:solidFill>
              </a:rPr>
              <a:t>Teamcenter review/approve process completed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Cryostat piping</a:t>
            </a:r>
          </a:p>
          <a:p>
            <a:pPr lvl="2"/>
            <a:r>
              <a:rPr lang="en-US" sz="1200" dirty="0">
                <a:solidFill>
                  <a:srgbClr val="505050"/>
                </a:solidFill>
              </a:rPr>
              <a:t>CERN redesign of triple flange – EN04771 pressure test permits signed by reviewer</a:t>
            </a:r>
          </a:p>
          <a:p>
            <a:pPr lvl="2"/>
            <a:r>
              <a:rPr lang="en-US" sz="1200" dirty="0">
                <a:solidFill>
                  <a:srgbClr val="505050"/>
                </a:solidFill>
              </a:rPr>
              <a:t>Second set of Fermilab pipe extensions – EN04901 and pressure test permits submitted in preparation for pressure tests</a:t>
            </a:r>
          </a:p>
          <a:p>
            <a:pPr lvl="3"/>
            <a:r>
              <a:rPr lang="en-US" sz="1200" dirty="0">
                <a:solidFill>
                  <a:srgbClr val="505050"/>
                </a:solidFill>
              </a:rPr>
              <a:t>Replied to reviewer comments; signed pressure test permits received.</a:t>
            </a:r>
          </a:p>
          <a:p>
            <a:r>
              <a:rPr lang="en-US" sz="1600" dirty="0">
                <a:solidFill>
                  <a:srgbClr val="505050"/>
                </a:solidFill>
              </a:rPr>
              <a:t>New note EN12027 for CA-02 vacuum vessel – submitted for review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No comments from reviewer.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Pressure test not required, only need to demonstrate that it is sufficiently protected which is already included in the vacuum vessel engineering note..</a:t>
            </a:r>
          </a:p>
          <a:p>
            <a:pPr lvl="1"/>
            <a:endParaRPr lang="en-US" sz="1400" dirty="0">
              <a:solidFill>
                <a:srgbClr val="505050"/>
              </a:solidFill>
            </a:endParaRPr>
          </a:p>
          <a:p>
            <a:pPr lvl="1"/>
            <a:endParaRPr lang="en-US" sz="1400" dirty="0">
              <a:solidFill>
                <a:srgbClr val="505050"/>
              </a:solidFill>
            </a:endParaRPr>
          </a:p>
          <a:p>
            <a:pPr lvl="1"/>
            <a:endParaRPr lang="en-US" sz="1400" dirty="0">
              <a:solidFill>
                <a:srgbClr val="505050"/>
              </a:solidFill>
            </a:endParaRPr>
          </a:p>
          <a:p>
            <a:pPr lvl="1"/>
            <a:endParaRPr lang="en-US" sz="1400" dirty="0">
              <a:solidFill>
                <a:srgbClr val="505050"/>
              </a:solidFill>
            </a:endParaRPr>
          </a:p>
          <a:p>
            <a:pPr lvl="1"/>
            <a:endParaRPr lang="en-US" sz="1400" dirty="0">
              <a:solidFill>
                <a:srgbClr val="505050"/>
              </a:solidFill>
            </a:endParaRPr>
          </a:p>
          <a:p>
            <a:pPr lvl="1"/>
            <a:endParaRPr lang="en-US" sz="1400" dirty="0">
              <a:solidFill>
                <a:srgbClr val="505050"/>
              </a:solidFill>
            </a:endParaRP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Teamcenter workflow submitted for reviewer/approver sign-off of vacuum vessel engineering note.</a:t>
            </a:r>
          </a:p>
          <a:p>
            <a:pPr lvl="2"/>
            <a:endParaRPr lang="en-US" sz="1200" dirty="0">
              <a:solidFill>
                <a:srgbClr val="50505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AABCE95-0234-5464-B199-B012EA7FBC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425" y="3907779"/>
            <a:ext cx="691515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27502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29394</TotalTime>
  <Words>358</Words>
  <Application>Microsoft Office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Helvetica</vt:lpstr>
      <vt:lpstr>FNAL_TemplateMac_060514</vt:lpstr>
      <vt:lpstr>Fermilab: Footer Only</vt:lpstr>
      <vt:lpstr>Cryostat Update</vt:lpstr>
      <vt:lpstr>Cryostat – Traveler</vt:lpstr>
      <vt:lpstr>Cryostat – Shipping Posts</vt:lpstr>
      <vt:lpstr>Cryostat – Documentation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 and Cryo Meeting</dc:title>
  <dc:creator>Sandor Feher x2240 11297N</dc:creator>
  <cp:lastModifiedBy>Roger J Rabehl</cp:lastModifiedBy>
  <cp:revision>828</cp:revision>
  <cp:lastPrinted>2023-02-17T14:39:17Z</cp:lastPrinted>
  <dcterms:created xsi:type="dcterms:W3CDTF">2017-09-11T13:28:24Z</dcterms:created>
  <dcterms:modified xsi:type="dcterms:W3CDTF">2024-03-11T15:27:21Z</dcterms:modified>
</cp:coreProperties>
</file>