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87" r:id="rId4"/>
    <p:sldId id="388" r:id="rId5"/>
    <p:sldId id="389" r:id="rId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7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3/11/2024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3/11/2024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3" rIns="96645" bIns="483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5" tIns="48323" rIns="96645" bIns="4832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Vacuum Equipment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11,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Leak detectors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March 11,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940119" cy="2213470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Evaluated the ICBA leak detector using a calibrated leak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Leak detector saw the calibrated leak 3 of the 4 times the calibrated leak was brought on-line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One time the leak detector went down to &lt; 1 x 10</a:t>
            </a:r>
            <a:r>
              <a:rPr lang="en-US" sz="1400" baseline="30000" dirty="0">
                <a:solidFill>
                  <a:srgbClr val="505050"/>
                </a:solidFill>
              </a:rPr>
              <a:t>-12</a:t>
            </a:r>
            <a:r>
              <a:rPr lang="en-US" sz="1400" dirty="0">
                <a:solidFill>
                  <a:srgbClr val="505050"/>
                </a:solidFill>
              </a:rPr>
              <a:t> Torr-liter/s, two orders of magnitude lower than the calibrated leak (4.6 x 10</a:t>
            </a:r>
            <a:r>
              <a:rPr lang="en-US" sz="1400" baseline="30000" dirty="0">
                <a:solidFill>
                  <a:srgbClr val="505050"/>
                </a:solidFill>
              </a:rPr>
              <a:t>-10</a:t>
            </a:r>
            <a:r>
              <a:rPr lang="en-US" sz="1400" dirty="0">
                <a:solidFill>
                  <a:srgbClr val="505050"/>
                </a:solidFill>
              </a:rPr>
              <a:t> Torr-liter/s)</a:t>
            </a:r>
          </a:p>
          <a:p>
            <a:r>
              <a:rPr lang="en-US" sz="1600" dirty="0">
                <a:solidFill>
                  <a:srgbClr val="505050"/>
                </a:solidFill>
              </a:rPr>
              <a:t>Submitted a purchase req. for a new unit (Req. 354301, $50k, 14 weeks ARO) – P.O. 711412</a:t>
            </a:r>
          </a:p>
          <a:p>
            <a:r>
              <a:rPr lang="en-US" sz="1600" dirty="0">
                <a:solidFill>
                  <a:srgbClr val="505050"/>
                </a:solidFill>
              </a:rPr>
              <a:t>Received a quote for evaluation of the ICBA unit ($1.6k for evaluation, up to $10k for refurbishment – Req. 354494/P.O. 710456).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Declaration of Contamination was sent, waiting for RMA information – requested update on RMA status, no response from vendor</a:t>
            </a: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C9D5D6-F192-34F8-85EC-218006729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489" y="3491751"/>
            <a:ext cx="5187820" cy="233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2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Leak check equipment and procedures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March 11,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961053"/>
            <a:ext cx="8672513" cy="2771192"/>
          </a:xfrm>
        </p:spPr>
        <p:txBody>
          <a:bodyPr/>
          <a:lstStyle/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Leak check procedure (doc 4961)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Uploaded to </a:t>
            </a:r>
            <a:r>
              <a:rPr lang="en-US" sz="1400" dirty="0" err="1">
                <a:solidFill>
                  <a:srgbClr val="505050"/>
                </a:solidFill>
              </a:rPr>
              <a:t>docdb</a:t>
            </a:r>
            <a:r>
              <a:rPr lang="en-US" sz="1400" dirty="0">
                <a:solidFill>
                  <a:srgbClr val="505050"/>
                </a:solidFill>
              </a:rPr>
              <a:t> and CERN engineering review process initiated (Jamie)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Comments received; reviewed by Bob.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Formal response to CERN required?  </a:t>
            </a:r>
            <a:r>
              <a:rPr lang="en-US" sz="1200" dirty="0">
                <a:solidFill>
                  <a:srgbClr val="FF0000"/>
                </a:solidFill>
              </a:rPr>
              <a:t>Meeting with CERN tomorrow morning to discuss.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Recommended purchase of 2 additional calibrated leaks ($2k total, 6 weeks) – </a:t>
            </a:r>
            <a:r>
              <a:rPr lang="en-US" sz="1400" dirty="0" err="1">
                <a:solidFill>
                  <a:srgbClr val="505050"/>
                </a:solidFill>
              </a:rPr>
              <a:t>Procard</a:t>
            </a:r>
            <a:r>
              <a:rPr lang="en-US" sz="1400" dirty="0">
                <a:solidFill>
                  <a:srgbClr val="505050"/>
                </a:solidFill>
              </a:rPr>
              <a:t> order placed</a:t>
            </a:r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E22F55-205C-9D74-6166-83B6B0F13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5227"/>
            <a:ext cx="9144000" cy="321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2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Leak check equipment and procedures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March 11,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961053"/>
            <a:ext cx="8672513" cy="4478694"/>
          </a:xfrm>
        </p:spPr>
        <p:txBody>
          <a:bodyPr/>
          <a:lstStyle/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Remaining equipment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Most of remaining equipment shipped on Jan. 4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Not received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E-mailed and left voicemail requesting for tracking number – no response from vendor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Roots blowers due in early February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Small turbo due TBD</a:t>
            </a:r>
          </a:p>
          <a:p>
            <a:pPr marL="457200" lvl="1" indent="0">
              <a:buNone/>
            </a:pPr>
            <a:endParaRPr lang="en-US" sz="14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Equipment sorted on ICBA 3</a:t>
            </a:r>
            <a:r>
              <a:rPr lang="en-US" sz="1600" baseline="30000" dirty="0">
                <a:solidFill>
                  <a:srgbClr val="505050"/>
                </a:solidFill>
              </a:rPr>
              <a:t>rd</a:t>
            </a:r>
            <a:r>
              <a:rPr lang="en-US" sz="1600" dirty="0">
                <a:solidFill>
                  <a:srgbClr val="505050"/>
                </a:solidFill>
              </a:rPr>
              <a:t> floor; meeting with Bob Steinberg and Charles Orozco later this week to discuss system assembly, remaining hardware needed, etc.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Arrived at a shopping list of components needed to assemble the equipment received so that we can accomplish what we specified in the leak check procedure.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Req. 355677 / P.O.711609 (LDS Vacuum Shopper) – </a:t>
            </a:r>
            <a:r>
              <a:rPr lang="en-US" sz="1200" dirty="0">
                <a:solidFill>
                  <a:srgbClr val="FF0000"/>
                </a:solidFill>
              </a:rPr>
              <a:t>80% received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Req. 355737 / P.O. 711659 (</a:t>
            </a:r>
            <a:r>
              <a:rPr lang="en-US" sz="1200" dirty="0" err="1">
                <a:solidFill>
                  <a:srgbClr val="505050"/>
                </a:solidFill>
              </a:rPr>
              <a:t>Lesker</a:t>
            </a:r>
            <a:r>
              <a:rPr lang="en-US" sz="1200" dirty="0">
                <a:solidFill>
                  <a:srgbClr val="505050"/>
                </a:solidFill>
              </a:rPr>
              <a:t>) - received</a:t>
            </a:r>
          </a:p>
          <a:p>
            <a:pPr lvl="2"/>
            <a:endParaRPr lang="en-US" sz="1200" dirty="0">
              <a:solidFill>
                <a:srgbClr val="505050"/>
              </a:solidFill>
            </a:endParaRP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1277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29332</TotalTime>
  <Words>374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FNAL_TemplateMac_060514</vt:lpstr>
      <vt:lpstr>Fermilab: Footer Only</vt:lpstr>
      <vt:lpstr>Vacuum Equipment Update</vt:lpstr>
      <vt:lpstr>Cryostat – Leak detectors</vt:lpstr>
      <vt:lpstr>Cryostat – Leak check equipment and procedures</vt:lpstr>
      <vt:lpstr>Cryostat – Leak check equipment and procedures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824</cp:revision>
  <cp:lastPrinted>2023-02-17T14:39:17Z</cp:lastPrinted>
  <dcterms:created xsi:type="dcterms:W3CDTF">2017-09-11T13:28:24Z</dcterms:created>
  <dcterms:modified xsi:type="dcterms:W3CDTF">2024-03-11T14:32:45Z</dcterms:modified>
</cp:coreProperties>
</file>