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3" r:id="rId5"/>
    <p:sldId id="704" r:id="rId6"/>
    <p:sldId id="698" r:id="rId7"/>
    <p:sldId id="701" r:id="rId8"/>
    <p:sldId id="696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ratore, Joseph" initials="MJ" lastIdx="2" clrIdx="0">
    <p:extLst>
      <p:ext uri="{19B8F6BF-5375-455C-9EA6-DF929625EA0E}">
        <p15:presenceInfo xmlns:p15="http://schemas.microsoft.com/office/powerpoint/2012/main" userId="S::muratore@bnl.gov::1a594720-d9f6-4832-a0b1-1776ea58b3d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00"/>
    <a:srgbClr val="008E00"/>
    <a:srgbClr val="009900"/>
    <a:srgbClr val="D3E7F1"/>
    <a:srgbClr val="5F5F5F"/>
    <a:srgbClr val="FFCC66"/>
    <a:srgbClr val="FFCC99"/>
    <a:srgbClr val="FFFFFF"/>
    <a:srgbClr val="EAF7FA"/>
    <a:srgbClr val="EBF8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ABE2A6-F774-4199-A5D6-CEF2980B1B50}" v="5" dt="2024-03-11T13:59:24.9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82" autoAdjust="0"/>
    <p:restoredTop sz="97254" autoAdjust="0"/>
  </p:normalViewPr>
  <p:slideViewPr>
    <p:cSldViewPr snapToObjects="1" showGuides="1">
      <p:cViewPr varScale="1">
        <p:scale>
          <a:sx n="145" d="100"/>
          <a:sy n="145" d="100"/>
        </p:scale>
        <p:origin x="942" y="138"/>
      </p:cViewPr>
      <p:guideLst>
        <p:guide orient="horz" pos="408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7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 Yahia, Anis" userId="015bc838-fa2d-439b-be2b-190f00900885" providerId="ADAL" clId="{B6ABE2A6-F774-4199-A5D6-CEF2980B1B50}"/>
    <pc:docChg chg="undo custSel delSld modSld">
      <pc:chgData name="Ben Yahia, Anis" userId="015bc838-fa2d-439b-be2b-190f00900885" providerId="ADAL" clId="{B6ABE2A6-F774-4199-A5D6-CEF2980B1B50}" dt="2024-03-11T13:59:24.918" v="94" actId="1076"/>
      <pc:docMkLst>
        <pc:docMk/>
      </pc:docMkLst>
      <pc:sldChg chg="modSp mod">
        <pc:chgData name="Ben Yahia, Anis" userId="015bc838-fa2d-439b-be2b-190f00900885" providerId="ADAL" clId="{B6ABE2A6-F774-4199-A5D6-CEF2980B1B50}" dt="2024-03-11T13:59:07.008" v="90" actId="20577"/>
        <pc:sldMkLst>
          <pc:docMk/>
          <pc:sldMk cId="2531686891" sldId="698"/>
        </pc:sldMkLst>
        <pc:spChg chg="mod">
          <ac:chgData name="Ben Yahia, Anis" userId="015bc838-fa2d-439b-be2b-190f00900885" providerId="ADAL" clId="{B6ABE2A6-F774-4199-A5D6-CEF2980B1B50}" dt="2024-03-11T13:59:07.008" v="90" actId="20577"/>
          <ac:spMkLst>
            <pc:docMk/>
            <pc:sldMk cId="2531686891" sldId="698"/>
            <ac:spMk id="6" creationId="{D65E9A5E-7E87-4808-96E2-D1E4B857C861}"/>
          </ac:spMkLst>
        </pc:spChg>
      </pc:sldChg>
      <pc:sldChg chg="addSp delSp modSp mod">
        <pc:chgData name="Ben Yahia, Anis" userId="015bc838-fa2d-439b-be2b-190f00900885" providerId="ADAL" clId="{B6ABE2A6-F774-4199-A5D6-CEF2980B1B50}" dt="2024-03-11T13:59:24.918" v="94" actId="1076"/>
        <pc:sldMkLst>
          <pc:docMk/>
          <pc:sldMk cId="1718256493" sldId="704"/>
        </pc:sldMkLst>
        <pc:spChg chg="mod">
          <ac:chgData name="Ben Yahia, Anis" userId="015bc838-fa2d-439b-be2b-190f00900885" providerId="ADAL" clId="{B6ABE2A6-F774-4199-A5D6-CEF2980B1B50}" dt="2024-03-11T13:59:00.264" v="82" actId="20577"/>
          <ac:spMkLst>
            <pc:docMk/>
            <pc:sldMk cId="1718256493" sldId="704"/>
            <ac:spMk id="8" creationId="{D92C94D9-F2E2-C49B-0A09-2861BD5E0701}"/>
          </ac:spMkLst>
        </pc:spChg>
        <pc:picChg chg="add del">
          <ac:chgData name="Ben Yahia, Anis" userId="015bc838-fa2d-439b-be2b-190f00900885" providerId="ADAL" clId="{B6ABE2A6-F774-4199-A5D6-CEF2980B1B50}" dt="2024-03-11T13:58:14.553" v="4" actId="478"/>
          <ac:picMkLst>
            <pc:docMk/>
            <pc:sldMk cId="1718256493" sldId="704"/>
            <ac:picMk id="2" creationId="{587F3BCE-1787-EEA8-4E1B-04E8F4B77262}"/>
          </ac:picMkLst>
        </pc:picChg>
        <pc:picChg chg="add mod">
          <ac:chgData name="Ben Yahia, Anis" userId="015bc838-fa2d-439b-be2b-190f00900885" providerId="ADAL" clId="{B6ABE2A6-F774-4199-A5D6-CEF2980B1B50}" dt="2024-03-11T13:59:20.682" v="93"/>
          <ac:picMkLst>
            <pc:docMk/>
            <pc:sldMk cId="1718256493" sldId="704"/>
            <ac:picMk id="5" creationId="{2EDEAF6A-D2DA-5C04-A95D-45C2E6C6C33D}"/>
          </ac:picMkLst>
        </pc:picChg>
        <pc:picChg chg="add mod">
          <ac:chgData name="Ben Yahia, Anis" userId="015bc838-fa2d-439b-be2b-190f00900885" providerId="ADAL" clId="{B6ABE2A6-F774-4199-A5D6-CEF2980B1B50}" dt="2024-03-11T13:59:24.918" v="94" actId="1076"/>
          <ac:picMkLst>
            <pc:docMk/>
            <pc:sldMk cId="1718256493" sldId="704"/>
            <ac:picMk id="1026" creationId="{BA928519-9D41-F452-6E86-5CE06A25DC57}"/>
          </ac:picMkLst>
        </pc:picChg>
      </pc:sldChg>
      <pc:sldChg chg="del">
        <pc:chgData name="Ben Yahia, Anis" userId="015bc838-fa2d-439b-be2b-190f00900885" providerId="ADAL" clId="{B6ABE2A6-F774-4199-A5D6-CEF2980B1B50}" dt="2024-03-11T13:59:13.238" v="91" actId="47"/>
        <pc:sldMkLst>
          <pc:docMk/>
          <pc:sldMk cId="1743810323" sldId="705"/>
        </pc:sldMkLst>
      </pc:sldChg>
      <pc:sldChg chg="del">
        <pc:chgData name="Ben Yahia, Anis" userId="015bc838-fa2d-439b-be2b-190f00900885" providerId="ADAL" clId="{B6ABE2A6-F774-4199-A5D6-CEF2980B1B50}" dt="2024-03-11T13:59:14.407" v="92" actId="47"/>
        <pc:sldMkLst>
          <pc:docMk/>
          <pc:sldMk cId="3895552851" sldId="70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11/03/2024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11/03/2024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noFill/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Pre/Final Design Review – May 21-22,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Pre/Final Design Review – May 21-22,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Pre/Final Design Review – May 21-22,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Pre/Final Design Review – May 21-22,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Pre/Final Design Review – May 21-22,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Pre/Final Design Review – May 21-22, 2018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Pre/Final Design Review – May 21-22, 2018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3138712"/>
            <a:ext cx="8280920" cy="1231042"/>
          </a:xfrm>
        </p:spPr>
        <p:txBody>
          <a:bodyPr/>
          <a:lstStyle/>
          <a:p>
            <a:pPr algn="ctr"/>
            <a:r>
              <a:rPr lang="en-GB" sz="3200" dirty="0"/>
              <a:t>302.4.01 Magnets Vertical Test at BNL</a:t>
            </a:r>
            <a:br>
              <a:rPr lang="en-GB" sz="3200" dirty="0"/>
            </a:br>
            <a:r>
              <a:rPr lang="en-GB" sz="3200" dirty="0"/>
              <a:t>Weekly Report</a:t>
            </a:r>
            <a:endParaRPr lang="en-GB" sz="320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44008" y="5160640"/>
            <a:ext cx="2984376" cy="788640"/>
          </a:xfrm>
        </p:spPr>
        <p:txBody>
          <a:bodyPr>
            <a:normAutofit/>
          </a:bodyPr>
          <a:lstStyle/>
          <a:p>
            <a:r>
              <a:rPr lang="en-GB" dirty="0"/>
              <a:t>Anis Ben Yahia</a:t>
            </a:r>
          </a:p>
          <a:p>
            <a:r>
              <a:rPr lang="en-GB" dirty="0"/>
              <a:t>11-March-2024</a:t>
            </a:r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1B006A5-FCF3-4FC0-B821-C541F205E5D7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622926" y="6334810"/>
            <a:ext cx="1955800" cy="476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DCA1C4-9514-7B4F-976F-D92F7E29665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7EE12E8-FD27-1CAD-4F2C-14FE80735562}"/>
              </a:ext>
            </a:extLst>
          </p:cNvPr>
          <p:cNvSpPr txBox="1">
            <a:spLocks/>
          </p:cNvSpPr>
          <p:nvPr/>
        </p:nvSpPr>
        <p:spPr>
          <a:xfrm>
            <a:off x="575116" y="268839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MQXFA15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92C94D9-F2E2-C49B-0A09-2861BD5E0701}"/>
              </a:ext>
            </a:extLst>
          </p:cNvPr>
          <p:cNvSpPr txBox="1">
            <a:spLocks/>
          </p:cNvSpPr>
          <p:nvPr/>
        </p:nvSpPr>
        <p:spPr>
          <a:xfrm>
            <a:off x="467544" y="1124744"/>
            <a:ext cx="8363272" cy="34482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Ramp to 16230 A (+30 A/s, -100 A/s), 5 minutes hold. NO QUENCH.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Ramp to 16530 A, 60 minutes hold. NO QUENCH.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Magnetic measurements: z scans at 960 A and 16230 A.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Magnetic measurements: DC loop and special z scan at 16230 A.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Ramp to 16230 A at 4.5 K, 30 minutes hold. NO QUENCH.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Magnet warmup (Currently at room temperature)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rgbClr val="000000"/>
              </a:solidFill>
              <a:latin typeface="Calibri" panose="020F050202020403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pic>
        <p:nvPicPr>
          <p:cNvPr id="1026" name="Picture 17">
            <a:extLst>
              <a:ext uri="{FF2B5EF4-FFF2-40B4-BE49-F238E27FC236}">
                <a16:creationId xmlns:a16="http://schemas.microsoft.com/office/drawing/2014/main" id="{BA928519-9D41-F452-6E86-5CE06A25DC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349" y="2636912"/>
            <a:ext cx="5143301" cy="313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EDEAF6A-D2DA-5C04-A95D-45C2E6C6C33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622926" y="6334810"/>
            <a:ext cx="1955800" cy="4768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8256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DCA1C4-9514-7B4F-976F-D92F7E29665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5E9A5E-7E87-4808-96E2-D1E4B857C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836712"/>
            <a:ext cx="8507288" cy="5040560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CTI4000 system status:</a:t>
            </a:r>
          </a:p>
          <a:p>
            <a:pPr lvl="1"/>
            <a:r>
              <a:rPr lang="en-US" sz="1600" b="1" dirty="0">
                <a:solidFill>
                  <a:schemeClr val="tx1"/>
                </a:solidFill>
              </a:rPr>
              <a:t>Running.</a:t>
            </a:r>
          </a:p>
          <a:p>
            <a:r>
              <a:rPr lang="en-US" sz="1800" dirty="0">
                <a:solidFill>
                  <a:schemeClr val="tx1"/>
                </a:solidFill>
              </a:rPr>
              <a:t>Linde 1610 system status: </a:t>
            </a:r>
          </a:p>
          <a:p>
            <a:pPr lvl="1"/>
            <a:r>
              <a:rPr lang="en-US" sz="1600" b="1" dirty="0">
                <a:solidFill>
                  <a:schemeClr val="tx1"/>
                </a:solidFill>
              </a:rPr>
              <a:t>Shutdown.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Installation of the new purifier:</a:t>
            </a:r>
          </a:p>
          <a:p>
            <a:pPr lvl="1"/>
            <a:r>
              <a:rPr lang="en-US" sz="1400" b="1" dirty="0">
                <a:solidFill>
                  <a:schemeClr val="tx1"/>
                </a:solidFill>
              </a:rPr>
              <a:t>Waiting on the electrical power connection.</a:t>
            </a:r>
          </a:p>
          <a:p>
            <a:endParaRPr lang="en-US" sz="1800" b="1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lvl="1"/>
            <a:endParaRPr lang="en-US" sz="1600" dirty="0">
              <a:solidFill>
                <a:schemeClr val="tx1"/>
              </a:solidFill>
            </a:endParaRPr>
          </a:p>
          <a:p>
            <a:pPr lvl="1"/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lvl="1"/>
            <a:endParaRPr lang="en-US" sz="1600" dirty="0">
              <a:solidFill>
                <a:schemeClr val="tx1"/>
              </a:solidFill>
            </a:endParaRPr>
          </a:p>
          <a:p>
            <a:endParaRPr lang="en-US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31533FF-E9C0-4FA5-89CA-EFC67E15D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-27384"/>
            <a:ext cx="7920000" cy="720000"/>
          </a:xfrm>
        </p:spPr>
        <p:txBody>
          <a:bodyPr/>
          <a:lstStyle/>
          <a:p>
            <a:r>
              <a:rPr lang="en-US" sz="3200" dirty="0"/>
              <a:t>CRYOGENICS UPDATES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2ACF797-4CFA-4A10-8427-588FF691A3D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622926" y="6334810"/>
            <a:ext cx="1955800" cy="4768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1686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DCA1C4-9514-7B4F-976F-D92F7E29665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BF2ED9-B829-41A0-A89F-F9DC60A32F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622926" y="6334810"/>
            <a:ext cx="1955800" cy="47688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87EE12E8-FD27-1CAD-4F2C-14FE80735562}"/>
              </a:ext>
            </a:extLst>
          </p:cNvPr>
          <p:cNvSpPr txBox="1">
            <a:spLocks/>
          </p:cNvSpPr>
          <p:nvPr/>
        </p:nvSpPr>
        <p:spPr>
          <a:xfrm>
            <a:off x="575116" y="268839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/>
              <a:t>MQXFA07b</a:t>
            </a:r>
            <a:endParaRPr lang="en-US" sz="32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92C94D9-F2E2-C49B-0A09-2861BD5E0701}"/>
              </a:ext>
            </a:extLst>
          </p:cNvPr>
          <p:cNvSpPr txBox="1">
            <a:spLocks/>
          </p:cNvSpPr>
          <p:nvPr/>
        </p:nvSpPr>
        <p:spPr>
          <a:xfrm>
            <a:off x="467544" y="1412776"/>
            <a:ext cx="8363272" cy="34482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Final horizontal electric</a:t>
            </a: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al checks in progress.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434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-27384"/>
            <a:ext cx="7920000" cy="720000"/>
          </a:xfrm>
        </p:spPr>
        <p:txBody>
          <a:bodyPr/>
          <a:lstStyle/>
          <a:p>
            <a:r>
              <a:rPr lang="en-US" sz="3200" dirty="0"/>
              <a:t>2</a:t>
            </a:r>
            <a:r>
              <a:rPr lang="en-US" sz="3200" baseline="30000" dirty="0"/>
              <a:t>nd</a:t>
            </a:r>
            <a:r>
              <a:rPr lang="en-US" sz="3200" dirty="0"/>
              <a:t> top hat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08720"/>
            <a:ext cx="7992448" cy="5112568"/>
          </a:xfrm>
        </p:spPr>
        <p:txBody>
          <a:bodyPr>
            <a:normAutofit/>
          </a:bodyPr>
          <a:lstStyle/>
          <a:p>
            <a:pPr marR="0"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</a:rPr>
              <a:t>2 heaters connectors done.</a:t>
            </a:r>
          </a:p>
          <a:p>
            <a:pPr marR="0"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</a:rPr>
              <a:t>VT connectors: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1</a:t>
            </a:r>
            <a:r>
              <a:rPr lang="en-US" sz="1400" baseline="30000" dirty="0">
                <a:solidFill>
                  <a:schemeClr val="tx1"/>
                </a:solidFill>
              </a:rPr>
              <a:t>st</a:t>
            </a:r>
            <a:r>
              <a:rPr lang="en-US" sz="1400" dirty="0">
                <a:solidFill>
                  <a:schemeClr val="tx1"/>
                </a:solidFill>
              </a:rPr>
              <a:t> connector done (1 pin failed hipot and need to be repaired).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2</a:t>
            </a:r>
            <a:r>
              <a:rPr lang="en-US" sz="1400" baseline="30000" dirty="0">
                <a:solidFill>
                  <a:schemeClr val="tx1"/>
                </a:solidFill>
              </a:rPr>
              <a:t>nd</a:t>
            </a:r>
            <a:r>
              <a:rPr lang="en-US" sz="1400" dirty="0">
                <a:solidFill>
                  <a:schemeClr val="tx1"/>
                </a:solidFill>
              </a:rPr>
              <a:t> connector done (awaiting hipot).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1 connector remaining.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" indent="0">
              <a:spcBef>
                <a:spcPts val="0"/>
              </a:spcBef>
              <a:buNone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spcBef>
                <a:spcPts val="0"/>
              </a:spcBef>
              <a:buNone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spcBef>
                <a:spcPts val="0"/>
              </a:spcBef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spcBef>
                <a:spcPts val="0"/>
              </a:spcBef>
            </a:pPr>
            <a:endParaRPr lang="en-US" sz="14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spcBef>
                <a:spcPts val="0"/>
              </a:spcBef>
            </a:pPr>
            <a:endParaRPr lang="en-US" sz="2000" dirty="0">
              <a:solidFill>
                <a:srgbClr val="C00000"/>
              </a:solidFill>
            </a:endParaRPr>
          </a:p>
          <a:p>
            <a:pPr marL="857250" lvl="1">
              <a:spcBef>
                <a:spcPts val="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 marL="457200"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marL="457200">
              <a:spcBef>
                <a:spcPts val="0"/>
              </a:spcBef>
            </a:pPr>
            <a:endParaRPr lang="en-US" sz="20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400050" lvl="1">
              <a:spcBef>
                <a:spcPts val="0"/>
              </a:spcBef>
            </a:pPr>
            <a:endParaRPr lang="en-US" sz="16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400050" lvl="1">
              <a:spcBef>
                <a:spcPts val="0"/>
              </a:spcBef>
            </a:pP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00050" lvl="1">
              <a:spcBef>
                <a:spcPts val="0"/>
              </a:spcBef>
            </a:pP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7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endParaRPr lang="en-US" sz="1600" b="1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endParaRPr lang="en-US" sz="1600" b="1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endParaRPr lang="en-US" sz="1600" b="1" dirty="0">
              <a:solidFill>
                <a:schemeClr val="tx1"/>
              </a:solidFill>
              <a:latin typeface="+mj-lt"/>
            </a:endParaRPr>
          </a:p>
          <a:p>
            <a:pPr lvl="2"/>
            <a:endParaRPr lang="en-US" sz="1600" b="1" dirty="0">
              <a:solidFill>
                <a:schemeClr val="tx1"/>
              </a:solidFill>
              <a:latin typeface="+mj-lt"/>
            </a:endParaRPr>
          </a:p>
          <a:p>
            <a:pPr lvl="2"/>
            <a:endParaRPr lang="en-US" sz="14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DCA1C4-9514-7B4F-976F-D92F7E29665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BF2ED9-B829-41A0-A89F-F9DC60A32F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622926" y="6334810"/>
            <a:ext cx="1955800" cy="4768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98195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8EF391-2BAD-45F4-B22E-736040720C99}">
  <ds:schemaRefs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8946e33d-fd2f-4ae4-8ee9-d90c129cdf9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60707</TotalTime>
  <Words>174</Words>
  <Application>Microsoft Office PowerPoint</Application>
  <PresentationFormat>On-screen Show (4:3)</PresentationFormat>
  <Paragraphs>60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Arial</vt:lpstr>
      <vt:lpstr>Calibri</vt:lpstr>
      <vt:lpstr>Symbol</vt:lpstr>
      <vt:lpstr>Wingdings</vt:lpstr>
      <vt:lpstr>Thème Office</vt:lpstr>
      <vt:lpstr>302.4.01 Magnets Vertical Test at BNL Weekly Report</vt:lpstr>
      <vt:lpstr>PowerPoint Presentation</vt:lpstr>
      <vt:lpstr>CRYOGENICS UPDATES</vt:lpstr>
      <vt:lpstr>PowerPoint Presentation</vt:lpstr>
      <vt:lpstr>2nd top hat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André-Pierre OLIVIER</dc:creator>
  <cp:lastModifiedBy>Ben Yahia, Anis</cp:lastModifiedBy>
  <cp:revision>1900</cp:revision>
  <cp:lastPrinted>2017-05-01T15:41:46Z</cp:lastPrinted>
  <dcterms:created xsi:type="dcterms:W3CDTF">2016-03-23T12:58:39Z</dcterms:created>
  <dcterms:modified xsi:type="dcterms:W3CDTF">2024-03-11T13:59:27Z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