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04" r:id="rId2"/>
    <p:sldId id="339" r:id="rId3"/>
    <p:sldId id="306" r:id="rId4"/>
    <p:sldId id="308" r:id="rId5"/>
    <p:sldId id="309" r:id="rId6"/>
    <p:sldId id="310" r:id="rId7"/>
    <p:sldId id="340" r:id="rId8"/>
    <p:sldId id="341" r:id="rId9"/>
    <p:sldId id="342" r:id="rId10"/>
    <p:sldId id="311" r:id="rId11"/>
    <p:sldId id="343" r:id="rId12"/>
    <p:sldId id="344" r:id="rId13"/>
    <p:sldId id="312" r:id="rId14"/>
    <p:sldId id="349" r:id="rId15"/>
    <p:sldId id="350" r:id="rId16"/>
    <p:sldId id="351" r:id="rId17"/>
    <p:sldId id="352" r:id="rId18"/>
    <p:sldId id="353" r:id="rId19"/>
    <p:sldId id="354" r:id="rId20"/>
    <p:sldId id="348" r:id="rId21"/>
    <p:sldId id="355" r:id="rId22"/>
    <p:sldId id="315" r:id="rId23"/>
    <p:sldId id="316" r:id="rId24"/>
    <p:sldId id="356" r:id="rId25"/>
    <p:sldId id="357" r:id="rId26"/>
    <p:sldId id="358" r:id="rId27"/>
    <p:sldId id="359" r:id="rId28"/>
    <p:sldId id="360" r:id="rId29"/>
    <p:sldId id="361" r:id="rId30"/>
    <p:sldId id="362" r:id="rId31"/>
    <p:sldId id="317" r:id="rId32"/>
    <p:sldId id="338" r:id="rId33"/>
    <p:sldId id="318" r:id="rId34"/>
    <p:sldId id="319" r:id="rId35"/>
    <p:sldId id="363" r:id="rId36"/>
    <p:sldId id="364" r:id="rId37"/>
    <p:sldId id="329" r:id="rId38"/>
    <p:sldId id="330" r:id="rId39"/>
    <p:sldId id="331" r:id="rId40"/>
    <p:sldId id="260" r:id="rId41"/>
    <p:sldId id="365" r:id="rId42"/>
    <p:sldId id="366" r:id="rId43"/>
    <p:sldId id="367" r:id="rId44"/>
    <p:sldId id="368" r:id="rId45"/>
    <p:sldId id="369" r:id="rId46"/>
    <p:sldId id="370" r:id="rId47"/>
    <p:sldId id="371" r:id="rId48"/>
    <p:sldId id="372" r:id="rId49"/>
    <p:sldId id="373" r:id="rId50"/>
    <p:sldId id="374" r:id="rId5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52" autoAdjust="0"/>
  </p:normalViewPr>
  <p:slideViewPr>
    <p:cSldViewPr snapToGrid="0">
      <p:cViewPr varScale="1">
        <p:scale>
          <a:sx n="91" d="100"/>
          <a:sy n="91" d="100"/>
        </p:scale>
        <p:origin x="90"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ECC53-D6EE-4ED8-8081-C1A0DC894134}" type="datetimeFigureOut">
              <a:rPr lang="en-US" smtClean="0"/>
              <a:t>4/11/2024</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4C97D-AABA-4172-8EFB-094BF54857E8}" type="slidenum">
              <a:rPr lang="en-US" smtClean="0"/>
              <a:t>‹N°›</a:t>
            </a:fld>
            <a:endParaRPr lang="en-US"/>
          </a:p>
        </p:txBody>
      </p:sp>
    </p:spTree>
    <p:extLst>
      <p:ext uri="{BB962C8B-B14F-4D97-AF65-F5344CB8AC3E}">
        <p14:creationId xmlns:p14="http://schemas.microsoft.com/office/powerpoint/2010/main" val="3718537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5F5E032-7333-E704-69B3-0048826BD0CB}" type="slidenum">
              <a:rPr/>
              <a:t>1</a:t>
            </a:fld>
            <a:endParaRPr/>
          </a:p>
        </p:txBody>
      </p:sp>
    </p:spTree>
    <p:extLst>
      <p:ext uri="{BB962C8B-B14F-4D97-AF65-F5344CB8AC3E}">
        <p14:creationId xmlns:p14="http://schemas.microsoft.com/office/powerpoint/2010/main" val="228678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1C47357-A338-C215-E0D2-B6F173C778C6}" type="slidenum">
              <a:rPr/>
              <a:t>14</a:t>
            </a:fld>
            <a:endParaRPr/>
          </a:p>
        </p:txBody>
      </p:sp>
    </p:spTree>
    <p:extLst>
      <p:ext uri="{BB962C8B-B14F-4D97-AF65-F5344CB8AC3E}">
        <p14:creationId xmlns:p14="http://schemas.microsoft.com/office/powerpoint/2010/main" val="1864375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1C47357-A338-C215-E0D2-B6F173C778C6}" type="slidenum">
              <a:rPr/>
              <a:t>15</a:t>
            </a:fld>
            <a:endParaRPr/>
          </a:p>
        </p:txBody>
      </p:sp>
    </p:spTree>
    <p:extLst>
      <p:ext uri="{BB962C8B-B14F-4D97-AF65-F5344CB8AC3E}">
        <p14:creationId xmlns:p14="http://schemas.microsoft.com/office/powerpoint/2010/main" val="3113928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1C47357-A338-C215-E0D2-B6F173C778C6}" type="slidenum">
              <a:rPr/>
              <a:t>20</a:t>
            </a:fld>
            <a:endParaRPr/>
          </a:p>
        </p:txBody>
      </p:sp>
    </p:spTree>
    <p:extLst>
      <p:ext uri="{BB962C8B-B14F-4D97-AF65-F5344CB8AC3E}">
        <p14:creationId xmlns:p14="http://schemas.microsoft.com/office/powerpoint/2010/main" val="2626061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324C97D-AABA-4172-8EFB-094BF54857E8}" type="slidenum">
              <a:rPr lang="en-US" smtClean="0"/>
              <a:t>21</a:t>
            </a:fld>
            <a:endParaRPr lang="en-US"/>
          </a:p>
        </p:txBody>
      </p:sp>
    </p:spTree>
    <p:extLst>
      <p:ext uri="{BB962C8B-B14F-4D97-AF65-F5344CB8AC3E}">
        <p14:creationId xmlns:p14="http://schemas.microsoft.com/office/powerpoint/2010/main" val="46920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0079DA4-1A14-B770-0D20-AA2FB590254F}" type="slidenum">
              <a:rPr/>
              <a:t>22</a:t>
            </a:fld>
            <a:endParaRPr/>
          </a:p>
        </p:txBody>
      </p:sp>
    </p:spTree>
    <p:extLst>
      <p:ext uri="{BB962C8B-B14F-4D97-AF65-F5344CB8AC3E}">
        <p14:creationId xmlns:p14="http://schemas.microsoft.com/office/powerpoint/2010/main" val="3935501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63B2E70-7B84-53FA-11DD-45F2139C4F25}" type="slidenum">
              <a:rPr/>
              <a:t>23</a:t>
            </a:fld>
            <a:endParaRPr/>
          </a:p>
        </p:txBody>
      </p:sp>
    </p:spTree>
    <p:extLst>
      <p:ext uri="{BB962C8B-B14F-4D97-AF65-F5344CB8AC3E}">
        <p14:creationId xmlns:p14="http://schemas.microsoft.com/office/powerpoint/2010/main" val="385139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BF0CF87-7DDE-8B08-3253-ADFC4673A0BF}" type="slidenum">
              <a:rPr/>
              <a:t>31</a:t>
            </a:fld>
            <a:endParaRPr/>
          </a:p>
        </p:txBody>
      </p:sp>
    </p:spTree>
    <p:extLst>
      <p:ext uri="{BB962C8B-B14F-4D97-AF65-F5344CB8AC3E}">
        <p14:creationId xmlns:p14="http://schemas.microsoft.com/office/powerpoint/2010/main" val="100452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8A16617-9EE4-FD12-BBE0-3A989CB655DE}" type="slidenum">
              <a:rPr/>
              <a:t>33</a:t>
            </a:fld>
            <a:endParaRPr/>
          </a:p>
        </p:txBody>
      </p:sp>
    </p:spTree>
    <p:extLst>
      <p:ext uri="{BB962C8B-B14F-4D97-AF65-F5344CB8AC3E}">
        <p14:creationId xmlns:p14="http://schemas.microsoft.com/office/powerpoint/2010/main" val="96720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AD44098-2D09-A009-884A-29A3162323EB}" type="slidenum">
              <a:rPr/>
              <a:t>34</a:t>
            </a:fld>
            <a:endParaRPr/>
          </a:p>
        </p:txBody>
      </p:sp>
    </p:spTree>
    <p:extLst>
      <p:ext uri="{BB962C8B-B14F-4D97-AF65-F5344CB8AC3E}">
        <p14:creationId xmlns:p14="http://schemas.microsoft.com/office/powerpoint/2010/main" val="370227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1E25154-F774-9212-029B-A7FDF3E6D70E}" type="slidenum">
              <a:rPr/>
              <a:t>37</a:t>
            </a:fld>
            <a:endParaRPr/>
          </a:p>
        </p:txBody>
      </p:sp>
    </p:spTree>
    <p:extLst>
      <p:ext uri="{BB962C8B-B14F-4D97-AF65-F5344CB8AC3E}">
        <p14:creationId xmlns:p14="http://schemas.microsoft.com/office/powerpoint/2010/main" val="3411017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F260383-3A37-328A-A3A8-AE93D03872A0}" type="slidenum">
              <a:rPr/>
              <a:t>3</a:t>
            </a:fld>
            <a:endParaRPr/>
          </a:p>
        </p:txBody>
      </p:sp>
    </p:spTree>
    <p:extLst>
      <p:ext uri="{BB962C8B-B14F-4D97-AF65-F5344CB8AC3E}">
        <p14:creationId xmlns:p14="http://schemas.microsoft.com/office/powerpoint/2010/main" val="213009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6EA3596-6E04-986D-6064-2F2C8D012645}" type="slidenum">
              <a:rPr/>
              <a:t>38</a:t>
            </a:fld>
            <a:endParaRPr/>
          </a:p>
        </p:txBody>
      </p:sp>
    </p:spTree>
    <p:extLst>
      <p:ext uri="{BB962C8B-B14F-4D97-AF65-F5344CB8AC3E}">
        <p14:creationId xmlns:p14="http://schemas.microsoft.com/office/powerpoint/2010/main" val="1559393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6EA3596-6E04-986D-6064-2F2C8D012645}" type="slidenum">
              <a:rPr/>
              <a:t>39</a:t>
            </a:fld>
            <a:endParaRPr/>
          </a:p>
        </p:txBody>
      </p:sp>
    </p:spTree>
    <p:extLst>
      <p:ext uri="{BB962C8B-B14F-4D97-AF65-F5344CB8AC3E}">
        <p14:creationId xmlns:p14="http://schemas.microsoft.com/office/powerpoint/2010/main" val="3865145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32CEB5D-3F8A-4D2B-B044-341DDE2FD3D6}" type="slidenum">
              <a:rPr lang="en-US" smtClean="0"/>
              <a:t>45</a:t>
            </a:fld>
            <a:endParaRPr lang="en-US"/>
          </a:p>
        </p:txBody>
      </p:sp>
    </p:spTree>
    <p:extLst>
      <p:ext uri="{BB962C8B-B14F-4D97-AF65-F5344CB8AC3E}">
        <p14:creationId xmlns:p14="http://schemas.microsoft.com/office/powerpoint/2010/main" val="3664025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Analysis plan for the handling (possible deformation) with compliance office. </a:t>
            </a:r>
            <a:r>
              <a:rPr lang="en-US" dirty="0" err="1" smtClean="0"/>
              <a:t>Trous</a:t>
            </a:r>
            <a:r>
              <a:rPr lang="en-US" dirty="0" smtClean="0"/>
              <a:t> pour cables cathode</a:t>
            </a:r>
            <a:endParaRPr lang="en-US" dirty="0"/>
          </a:p>
        </p:txBody>
      </p:sp>
      <p:sp>
        <p:nvSpPr>
          <p:cNvPr id="4" name="Espace réservé du numéro de diapositive 3"/>
          <p:cNvSpPr>
            <a:spLocks noGrp="1"/>
          </p:cNvSpPr>
          <p:nvPr>
            <p:ph type="sldNum" sz="quarter" idx="10"/>
          </p:nvPr>
        </p:nvSpPr>
        <p:spPr/>
        <p:txBody>
          <a:bodyPr/>
          <a:lstStyle/>
          <a:p>
            <a:fld id="{E32CEB5D-3F8A-4D2B-B044-341DDE2FD3D6}" type="slidenum">
              <a:rPr lang="en-US" smtClean="0"/>
              <a:t>50</a:t>
            </a:fld>
            <a:endParaRPr lang="en-US"/>
          </a:p>
        </p:txBody>
      </p:sp>
    </p:spTree>
    <p:extLst>
      <p:ext uri="{BB962C8B-B14F-4D97-AF65-F5344CB8AC3E}">
        <p14:creationId xmlns:p14="http://schemas.microsoft.com/office/powerpoint/2010/main" val="390050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06A0505-EDD3-855A-020E-C925AAD86E56}" type="slidenum">
              <a:rPr/>
              <a:t>4</a:t>
            </a:fld>
            <a:endParaRPr/>
          </a:p>
        </p:txBody>
      </p:sp>
    </p:spTree>
    <p:extLst>
      <p:ext uri="{BB962C8B-B14F-4D97-AF65-F5344CB8AC3E}">
        <p14:creationId xmlns:p14="http://schemas.microsoft.com/office/powerpoint/2010/main" val="18171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06A0505-EDD3-855A-020E-C925AAD86E56}" type="slidenum">
              <a:rPr/>
              <a:t>5</a:t>
            </a:fld>
            <a:endParaRPr/>
          </a:p>
        </p:txBody>
      </p:sp>
    </p:spTree>
    <p:extLst>
      <p:ext uri="{BB962C8B-B14F-4D97-AF65-F5344CB8AC3E}">
        <p14:creationId xmlns:p14="http://schemas.microsoft.com/office/powerpoint/2010/main" val="3098313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dirty="0"/>
          </a:p>
        </p:txBody>
      </p:sp>
      <p:sp>
        <p:nvSpPr>
          <p:cNvPr id="4" name="Slide Number Placeholder 3"/>
          <p:cNvSpPr>
            <a:spLocks noGrp="1"/>
          </p:cNvSpPr>
          <p:nvPr>
            <p:ph type="sldNum" sz="quarter" idx="10"/>
          </p:nvPr>
        </p:nvSpPr>
        <p:spPr bwMode="auto"/>
        <p:txBody>
          <a:bodyPr/>
          <a:lstStyle/>
          <a:p>
            <a:pPr>
              <a:defRPr/>
            </a:pPr>
            <a:fld id="{B838F2B9-2DA1-2C5F-E62C-7EB739C8D60D}" type="slidenum">
              <a:rPr/>
              <a:t>6</a:t>
            </a:fld>
            <a:endParaRPr/>
          </a:p>
        </p:txBody>
      </p:sp>
    </p:spTree>
    <p:extLst>
      <p:ext uri="{BB962C8B-B14F-4D97-AF65-F5344CB8AC3E}">
        <p14:creationId xmlns:p14="http://schemas.microsoft.com/office/powerpoint/2010/main" val="267066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905F583A-732B-4024-AFDC-9D6F56208864}" type="slidenum">
              <a:rPr lang="en-US" smtClean="0"/>
              <a:t>7</a:t>
            </a:fld>
            <a:endParaRPr lang="en-US"/>
          </a:p>
        </p:txBody>
      </p:sp>
    </p:spTree>
    <p:extLst>
      <p:ext uri="{BB962C8B-B14F-4D97-AF65-F5344CB8AC3E}">
        <p14:creationId xmlns:p14="http://schemas.microsoft.com/office/powerpoint/2010/main" val="1122908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719400-9C1F-D5E8-0F05-5D3848E5F8AF}" type="slidenum">
              <a:rPr/>
              <a:t>10</a:t>
            </a:fld>
            <a:endParaRPr/>
          </a:p>
        </p:txBody>
      </p:sp>
    </p:spTree>
    <p:extLst>
      <p:ext uri="{BB962C8B-B14F-4D97-AF65-F5344CB8AC3E}">
        <p14:creationId xmlns:p14="http://schemas.microsoft.com/office/powerpoint/2010/main" val="315198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E324C97D-AABA-4172-8EFB-094BF54857E8}" type="slidenum">
              <a:rPr lang="en-US" smtClean="0"/>
              <a:t>12</a:t>
            </a:fld>
            <a:endParaRPr lang="en-US"/>
          </a:p>
        </p:txBody>
      </p:sp>
    </p:spTree>
    <p:extLst>
      <p:ext uri="{BB962C8B-B14F-4D97-AF65-F5344CB8AC3E}">
        <p14:creationId xmlns:p14="http://schemas.microsoft.com/office/powerpoint/2010/main" val="5823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r>
              <a:rPr lang="en-US" dirty="0"/>
              <a:t>Dire </a:t>
            </a:r>
            <a:r>
              <a:rPr lang="en-US" dirty="0" err="1"/>
              <a:t>ici</a:t>
            </a:r>
            <a:r>
              <a:rPr lang="en-US" dirty="0"/>
              <a:t> que </a:t>
            </a:r>
            <a:r>
              <a:rPr lang="en-US" dirty="0" err="1"/>
              <a:t>l’on</a:t>
            </a:r>
            <a:r>
              <a:rPr lang="en-US" dirty="0"/>
              <a:t> ne </a:t>
            </a:r>
            <a:r>
              <a:rPr lang="en-US" dirty="0" err="1"/>
              <a:t>présente</a:t>
            </a:r>
            <a:r>
              <a:rPr lang="en-US" dirty="0"/>
              <a:t> pas le process </a:t>
            </a:r>
            <a:r>
              <a:rPr lang="en-US" dirty="0" err="1"/>
              <a:t>d’installation</a:t>
            </a:r>
            <a:r>
              <a:rPr lang="en-US" dirty="0"/>
              <a:t> </a:t>
            </a:r>
            <a:r>
              <a:rPr lang="en-US" dirty="0" err="1"/>
              <a:t>mais</a:t>
            </a:r>
            <a:r>
              <a:rPr lang="en-US" dirty="0"/>
              <a:t> </a:t>
            </a:r>
            <a:r>
              <a:rPr lang="en-US" dirty="0" err="1"/>
              <a:t>qu’il</a:t>
            </a:r>
            <a:r>
              <a:rPr lang="en-US" dirty="0"/>
              <a:t> </a:t>
            </a:r>
            <a:r>
              <a:rPr lang="en-US" dirty="0" err="1"/>
              <a:t>est</a:t>
            </a:r>
            <a:r>
              <a:rPr lang="en-US" dirty="0"/>
              <a:t> déjà </a:t>
            </a:r>
            <a:r>
              <a:rPr lang="en-US" dirty="0" err="1"/>
              <a:t>pris</a:t>
            </a:r>
            <a:r>
              <a:rPr lang="en-US" dirty="0"/>
              <a:t> </a:t>
            </a:r>
            <a:r>
              <a:rPr lang="en-US" dirty="0" err="1"/>
              <a:t>en</a:t>
            </a:r>
            <a:r>
              <a:rPr lang="en-US" dirty="0"/>
              <a:t> </a:t>
            </a:r>
            <a:r>
              <a:rPr lang="en-US" dirty="0" err="1"/>
              <a:t>compte</a:t>
            </a:r>
            <a:r>
              <a:rPr lang="en-US" dirty="0"/>
              <a:t> </a:t>
            </a:r>
            <a:r>
              <a:rPr lang="en-US" dirty="0" err="1"/>
              <a:t>dans</a:t>
            </a:r>
            <a:r>
              <a:rPr lang="en-US" dirty="0"/>
              <a:t> le design</a:t>
            </a:r>
          </a:p>
        </p:txBody>
      </p:sp>
      <p:sp>
        <p:nvSpPr>
          <p:cNvPr id="4" name="Espace réservé du numéro de diapositive 3"/>
          <p:cNvSpPr>
            <a:spLocks noGrp="1"/>
          </p:cNvSpPr>
          <p:nvPr>
            <p:ph type="sldNum" sz="quarter" idx="10"/>
          </p:nvPr>
        </p:nvSpPr>
        <p:spPr bwMode="auto"/>
        <p:txBody>
          <a:bodyPr/>
          <a:lstStyle/>
          <a:p>
            <a:pPr>
              <a:defRPr/>
            </a:pPr>
            <a:fld id="{E324C97D-AABA-4172-8EFB-094BF54857E8}" type="slidenum">
              <a:rPr lang="en-US"/>
              <a:t>13</a:t>
            </a:fld>
            <a:endParaRPr lang="en-US"/>
          </a:p>
        </p:txBody>
      </p:sp>
    </p:spTree>
    <p:extLst>
      <p:ext uri="{BB962C8B-B14F-4D97-AF65-F5344CB8AC3E}">
        <p14:creationId xmlns:p14="http://schemas.microsoft.com/office/powerpoint/2010/main" val="1228426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US"/>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US"/>
          </a:p>
        </p:txBody>
      </p:sp>
      <p:sp>
        <p:nvSpPr>
          <p:cNvPr id="4" name="Espace réservé de la date 3"/>
          <p:cNvSpPr>
            <a:spLocks noGrp="1"/>
          </p:cNvSpPr>
          <p:nvPr>
            <p:ph type="dt" sz="half" idx="10"/>
          </p:nvPr>
        </p:nvSpPr>
        <p:spPr/>
        <p:txBody>
          <a:bodyPr/>
          <a:lstStyle/>
          <a:p>
            <a:fld id="{C5B3990A-4EA9-4CBC-9502-D2108DA578F8}" type="datetimeFigureOut">
              <a:rPr lang="en-US" smtClean="0"/>
              <a:t>4/11/2024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42823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5B3990A-4EA9-4CBC-9502-D2108DA578F8}" type="datetimeFigureOut">
              <a:rPr lang="en-US" smtClean="0"/>
              <a:t>4/11/2024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676601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5B3990A-4EA9-4CBC-9502-D2108DA578F8}" type="datetimeFigureOut">
              <a:rPr lang="en-US" smtClean="0"/>
              <a:t>4/11/2024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219745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C5B3990A-4EA9-4CBC-9502-D2108DA578F8}" type="datetimeFigureOut">
              <a:rPr lang="en-US" smtClean="0"/>
              <a:t>4/11/2024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646944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US"/>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5B3990A-4EA9-4CBC-9502-D2108DA578F8}" type="datetimeFigureOut">
              <a:rPr lang="en-US" smtClean="0"/>
              <a:t>4/11/2024</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2518237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C5B3990A-4EA9-4CBC-9502-D2108DA578F8}" type="datetimeFigureOut">
              <a:rPr lang="en-US" smtClean="0"/>
              <a:t>4/11/2024</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1288088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US"/>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C5B3990A-4EA9-4CBC-9502-D2108DA578F8}" type="datetimeFigureOut">
              <a:rPr lang="en-US" smtClean="0"/>
              <a:t>4/11/2024</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082758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C5B3990A-4EA9-4CBC-9502-D2108DA578F8}" type="datetimeFigureOut">
              <a:rPr lang="en-US" smtClean="0"/>
              <a:t>4/11/2024</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501149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5B3990A-4EA9-4CBC-9502-D2108DA578F8}" type="datetimeFigureOut">
              <a:rPr lang="en-US" smtClean="0"/>
              <a:t>4/11/2024</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3599293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5B3990A-4EA9-4CBC-9502-D2108DA578F8}" type="datetimeFigureOut">
              <a:rPr lang="en-US" smtClean="0"/>
              <a:t>4/11/2024</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144203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US"/>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5B3990A-4EA9-4CBC-9502-D2108DA578F8}" type="datetimeFigureOut">
              <a:rPr lang="en-US" smtClean="0"/>
              <a:t>4/11/2024</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96FC859B-BE47-4ED9-A753-DAB90E930B47}" type="slidenum">
              <a:rPr lang="en-US" smtClean="0"/>
              <a:t>‹N°›</a:t>
            </a:fld>
            <a:endParaRPr lang="en-US"/>
          </a:p>
        </p:txBody>
      </p:sp>
    </p:spTree>
    <p:extLst>
      <p:ext uri="{BB962C8B-B14F-4D97-AF65-F5344CB8AC3E}">
        <p14:creationId xmlns:p14="http://schemas.microsoft.com/office/powerpoint/2010/main" val="1963496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3990A-4EA9-4CBC-9502-D2108DA578F8}" type="datetimeFigureOut">
              <a:rPr lang="en-US" smtClean="0"/>
              <a:t>4/11/2024</a:t>
            </a:fld>
            <a:endParaRPr lang="en-US"/>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C859B-BE47-4ED9-A753-DAB90E930B47}" type="slidenum">
              <a:rPr lang="en-US" smtClean="0"/>
              <a:t>‹N°›</a:t>
            </a:fld>
            <a:endParaRPr lang="en-US"/>
          </a:p>
        </p:txBody>
      </p:sp>
    </p:spTree>
    <p:extLst>
      <p:ext uri="{BB962C8B-B14F-4D97-AF65-F5344CB8AC3E}">
        <p14:creationId xmlns:p14="http://schemas.microsoft.com/office/powerpoint/2010/main" val="1721120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emf"/><Relationship Id="rId5" Type="http://schemas.openxmlformats.org/officeDocument/2006/relationships/hyperlink" Target="https://edms.cern.ch/document/3071589/1" TargetMode="External"/><Relationship Id="rId4" Type="http://schemas.openxmlformats.org/officeDocument/2006/relationships/hyperlink" Target="https://edms.cern.ch/document/3071588/1"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dms.cern.ch/document/3071594/1"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edms.cern.ch/document/3073961/1" TargetMode="External"/><Relationship Id="rId4" Type="http://schemas.openxmlformats.org/officeDocument/2006/relationships/hyperlink" Target="https://edms.cern.ch/document/3071596/1"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edms.cern.ch/document/3071594/1"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edms.cern.ch/document/3071596/1"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Image 5"/>
          <p:cNvPicPr>
            <a:picLocks noChangeAspect="1"/>
          </p:cNvPicPr>
          <p:nvPr/>
        </p:nvPicPr>
        <p:blipFill>
          <a:blip r:embed="rId3"/>
          <a:srcRect l="570" t="7725" r="59130" b="8988"/>
          <a:stretch/>
        </p:blipFill>
        <p:spPr bwMode="auto">
          <a:xfrm>
            <a:off x="9900478" y="0"/>
            <a:ext cx="2291522" cy="946297"/>
          </a:xfrm>
          <a:prstGeom prst="rect">
            <a:avLst/>
          </a:prstGeom>
        </p:spPr>
      </p:pic>
      <p:sp>
        <p:nvSpPr>
          <p:cNvPr id="4" name="ZoneTexte 3"/>
          <p:cNvSpPr txBox="1"/>
          <p:nvPr/>
        </p:nvSpPr>
        <p:spPr bwMode="auto">
          <a:xfrm>
            <a:off x="8012291" y="5934670"/>
            <a:ext cx="4185824" cy="923330"/>
          </a:xfrm>
          <a:prstGeom prst="rect">
            <a:avLst/>
          </a:prstGeom>
          <a:noFill/>
        </p:spPr>
        <p:txBody>
          <a:bodyPr wrap="none" rtlCol="0">
            <a:spAutoFit/>
          </a:bodyPr>
          <a:lstStyle/>
          <a:p>
            <a:pPr marL="0" marR="0" lvl="0" indent="0" algn="r" defTabSz="914400">
              <a:lnSpc>
                <a:spcPct val="100000"/>
              </a:lnSpc>
              <a:spcBef>
                <a:spcPts val="0"/>
              </a:spcBef>
              <a:spcAft>
                <a:spcPts val="0"/>
              </a:spcAft>
              <a:buClrTx/>
              <a:buSzTx/>
              <a:buFontTx/>
              <a:buNone/>
              <a:defRPr/>
            </a:pPr>
            <a:r>
              <a:rPr lang="en-US" sz="1800" b="0" i="0" u="none" strike="noStrike" cap="none" spc="0" dirty="0">
                <a:ln>
                  <a:noFill/>
                </a:ln>
                <a:solidFill>
                  <a:prstClr val="black"/>
                </a:solidFill>
                <a:latin typeface="Times New Roman"/>
                <a:ea typeface="Arial"/>
                <a:cs typeface="Times New Roman"/>
              </a:rPr>
              <a:t>PRR </a:t>
            </a:r>
            <a:r>
              <a:rPr lang="fr-FR" sz="1800" b="0" i="0" u="none" strike="noStrike" cap="none" spc="0" dirty="0" err="1" smtClean="0">
                <a:ln>
                  <a:noFill/>
                </a:ln>
                <a:solidFill>
                  <a:prstClr val="black"/>
                </a:solidFill>
                <a:latin typeface="Times New Roman"/>
                <a:ea typeface="Arial"/>
                <a:cs typeface="Times New Roman"/>
              </a:rPr>
              <a:t>Chimney</a:t>
            </a:r>
            <a:r>
              <a:rPr lang="fr-FR" sz="1800" b="0" i="0" u="none" strike="noStrike" cap="none" spc="0" dirty="0" smtClean="0">
                <a:ln>
                  <a:noFill/>
                </a:ln>
                <a:solidFill>
                  <a:prstClr val="black"/>
                </a:solidFill>
                <a:latin typeface="Times New Roman"/>
                <a:ea typeface="Arial"/>
                <a:cs typeface="Times New Roman"/>
              </a:rPr>
              <a:t> </a:t>
            </a:r>
            <a:r>
              <a:rPr lang="fr-FR" sz="1800" b="0" i="0" u="none" strike="noStrike" cap="none" spc="0" dirty="0" err="1" smtClean="0">
                <a:ln>
                  <a:noFill/>
                </a:ln>
                <a:solidFill>
                  <a:prstClr val="black"/>
                </a:solidFill>
                <a:latin typeface="Times New Roman"/>
                <a:ea typeface="Arial"/>
                <a:cs typeface="Times New Roman"/>
              </a:rPr>
              <a:t>Vessel</a:t>
            </a:r>
            <a:endParaRPr dirty="0"/>
          </a:p>
          <a:p>
            <a:pPr marL="0" marR="0" lvl="0" indent="0" algn="r" defTabSz="914400">
              <a:lnSpc>
                <a:spcPct val="100000"/>
              </a:lnSpc>
              <a:spcBef>
                <a:spcPts val="0"/>
              </a:spcBef>
              <a:spcAft>
                <a:spcPts val="0"/>
              </a:spcAft>
              <a:buClrTx/>
              <a:buSzTx/>
              <a:buFontTx/>
              <a:buNone/>
              <a:defRPr/>
            </a:pPr>
            <a:r>
              <a:rPr lang="en-US" sz="1800" b="0" i="0" u="none" strike="noStrike" cap="none" spc="0" dirty="0">
                <a:ln>
                  <a:noFill/>
                </a:ln>
                <a:solidFill>
                  <a:prstClr val="black"/>
                </a:solidFill>
                <a:latin typeface="Times New Roman"/>
                <a:ea typeface="Arial"/>
                <a:cs typeface="Times New Roman"/>
              </a:rPr>
              <a:t>Fabien Cavalier on behalf of IJCLab team, </a:t>
            </a:r>
            <a:endParaRPr dirty="0"/>
          </a:p>
          <a:p>
            <a:pPr marL="0" marR="0" lvl="0" indent="0" algn="r" defTabSz="914400">
              <a:lnSpc>
                <a:spcPct val="100000"/>
              </a:lnSpc>
              <a:spcBef>
                <a:spcPts val="0"/>
              </a:spcBef>
              <a:spcAft>
                <a:spcPts val="0"/>
              </a:spcAft>
              <a:buClrTx/>
              <a:buSzTx/>
              <a:buFontTx/>
              <a:buNone/>
              <a:defRPr/>
            </a:pPr>
            <a:r>
              <a:rPr lang="en-US" sz="1800" b="0" i="0" u="none" strike="noStrike" cap="none" spc="0" dirty="0" smtClean="0">
                <a:ln>
                  <a:noFill/>
                </a:ln>
                <a:solidFill>
                  <a:prstClr val="black"/>
                </a:solidFill>
                <a:latin typeface="Times New Roman"/>
                <a:ea typeface="Arial"/>
                <a:cs typeface="Times New Roman"/>
              </a:rPr>
              <a:t>April11</a:t>
            </a:r>
            <a:r>
              <a:rPr lang="en-US" sz="1800" b="0" i="0" u="none" strike="noStrike" cap="none" spc="0" baseline="30000" dirty="0" smtClean="0">
                <a:ln>
                  <a:noFill/>
                </a:ln>
                <a:solidFill>
                  <a:prstClr val="black"/>
                </a:solidFill>
                <a:latin typeface="Times New Roman"/>
                <a:ea typeface="Arial"/>
                <a:cs typeface="Times New Roman"/>
              </a:rPr>
              <a:t>th</a:t>
            </a:r>
            <a:r>
              <a:rPr lang="en-US" sz="1800" b="0" i="0" u="none" strike="noStrike" cap="none" spc="0" dirty="0" smtClean="0">
                <a:ln>
                  <a:noFill/>
                </a:ln>
                <a:solidFill>
                  <a:prstClr val="black"/>
                </a:solidFill>
                <a:latin typeface="Times New Roman"/>
                <a:ea typeface="Arial"/>
                <a:cs typeface="Times New Roman"/>
              </a:rPr>
              <a:t> </a:t>
            </a:r>
            <a:r>
              <a:rPr lang="en-US" sz="1800" b="0" i="0" u="none" strike="noStrike" cap="none" spc="0" dirty="0">
                <a:ln>
                  <a:noFill/>
                </a:ln>
                <a:solidFill>
                  <a:prstClr val="black"/>
                </a:solidFill>
                <a:latin typeface="Times New Roman"/>
                <a:ea typeface="Arial"/>
                <a:cs typeface="Times New Roman"/>
              </a:rPr>
              <a:t>2024</a:t>
            </a:r>
          </a:p>
        </p:txBody>
      </p:sp>
      <p:pic>
        <p:nvPicPr>
          <p:cNvPr id="5" name="Image 4"/>
          <p:cNvPicPr>
            <a:picLocks noChangeAspect="1"/>
          </p:cNvPicPr>
          <p:nvPr/>
        </p:nvPicPr>
        <p:blipFill>
          <a:blip r:embed="rId4"/>
          <a:stretch/>
        </p:blipFill>
        <p:spPr bwMode="auto">
          <a:xfrm>
            <a:off x="0" y="0"/>
            <a:ext cx="1818167" cy="1370310"/>
          </a:xfrm>
          <a:prstGeom prst="rect">
            <a:avLst/>
          </a:prstGeom>
        </p:spPr>
      </p:pic>
      <p:sp>
        <p:nvSpPr>
          <p:cNvPr id="7" name="ZoneTexte 6"/>
          <p:cNvSpPr txBox="1"/>
          <p:nvPr/>
        </p:nvSpPr>
        <p:spPr bwMode="auto">
          <a:xfrm>
            <a:off x="3744129" y="186138"/>
            <a:ext cx="5435142" cy="523220"/>
          </a:xfrm>
          <a:prstGeom prst="rect">
            <a:avLst/>
          </a:prstGeom>
          <a:noFill/>
        </p:spPr>
        <p:txBody>
          <a:bodyPr wrap="none" rtlCol="0">
            <a:spAutoFit/>
          </a:bodyPr>
          <a:lstStyle/>
          <a:p>
            <a:pPr marL="0" marR="0" lvl="0" indent="0" algn="l" defTabSz="914400">
              <a:lnSpc>
                <a:spcPct val="100000"/>
              </a:lnSpc>
              <a:spcBef>
                <a:spcPts val="0"/>
              </a:spcBef>
              <a:spcAft>
                <a:spcPts val="0"/>
              </a:spcAft>
              <a:buClrTx/>
              <a:buSzTx/>
              <a:buFontTx/>
              <a:buNone/>
              <a:defRPr/>
            </a:pPr>
            <a:r>
              <a:rPr lang="en-US" sz="2800" b="1" i="0" u="sng" strike="noStrike" cap="none" spc="0" dirty="0" smtClean="0">
                <a:ln>
                  <a:noFill/>
                </a:ln>
                <a:solidFill>
                  <a:srgbClr val="FF0000"/>
                </a:solidFill>
                <a:latin typeface="Times New Roman"/>
                <a:ea typeface="Arial"/>
                <a:cs typeface="Times New Roman"/>
              </a:rPr>
              <a:t>Chimney Vessel </a:t>
            </a:r>
            <a:r>
              <a:rPr lang="en-US" sz="2800" b="1" i="0" u="sng" strike="noStrike" cap="none" spc="0" dirty="0">
                <a:ln>
                  <a:noFill/>
                </a:ln>
                <a:solidFill>
                  <a:srgbClr val="FF0000"/>
                </a:solidFill>
                <a:latin typeface="Times New Roman"/>
                <a:ea typeface="Arial"/>
                <a:cs typeface="Times New Roman"/>
              </a:rPr>
              <a:t>Design and Status</a:t>
            </a:r>
          </a:p>
        </p:txBody>
      </p:sp>
      <p:sp>
        <p:nvSpPr>
          <p:cNvPr id="9" name="ZoneTexte 8"/>
          <p:cNvSpPr txBox="1"/>
          <p:nvPr/>
        </p:nvSpPr>
        <p:spPr bwMode="auto">
          <a:xfrm>
            <a:off x="0" y="3164681"/>
            <a:ext cx="4963313" cy="2308324"/>
          </a:xfrm>
          <a:prstGeom prst="rect">
            <a:avLst/>
          </a:prstGeom>
          <a:noFill/>
        </p:spPr>
        <p:txBody>
          <a:bodyPr wrap="square" rtlCol="0">
            <a:spAutoFit/>
          </a:bodyPr>
          <a:lstStyle/>
          <a:p>
            <a:pPr marL="285750" marR="0" lvl="0" indent="-285750" algn="l" defTabSz="914400">
              <a:lnSpc>
                <a:spcPct val="100000"/>
              </a:lnSpc>
              <a:spcBef>
                <a:spcPts val="0"/>
              </a:spcBef>
              <a:spcAft>
                <a:spcPts val="0"/>
              </a:spcAft>
              <a:buClrTx/>
              <a:buSzTx/>
              <a:buFont typeface="Arial"/>
              <a:buChar char="•"/>
              <a:defRPr/>
            </a:pPr>
            <a:r>
              <a:rPr lang="en-US" sz="1800" b="1" i="0" u="none" strike="noStrike" cap="none" spc="0" dirty="0" smtClean="0">
                <a:ln>
                  <a:noFill/>
                </a:ln>
                <a:solidFill>
                  <a:prstClr val="black"/>
                </a:solidFill>
                <a:latin typeface="Times New Roman"/>
                <a:ea typeface="Arial"/>
                <a:cs typeface="Times New Roman"/>
              </a:rPr>
              <a:t>Chimney overview</a:t>
            </a:r>
          </a:p>
          <a:p>
            <a:pPr marL="285750" marR="0" lvl="0" indent="-285750" algn="l" defTabSz="914400">
              <a:lnSpc>
                <a:spcPct val="100000"/>
              </a:lnSpc>
              <a:spcBef>
                <a:spcPts val="0"/>
              </a:spcBef>
              <a:spcAft>
                <a:spcPts val="0"/>
              </a:spcAft>
              <a:buClrTx/>
              <a:buSzTx/>
              <a:buFont typeface="Arial"/>
              <a:buChar char="•"/>
              <a:defRPr/>
            </a:pPr>
            <a:endParaRPr lang="en-US" b="1" dirty="0">
              <a:solidFill>
                <a:prstClr val="black"/>
              </a:solidFill>
              <a:latin typeface="Times New Roman"/>
              <a:ea typeface="Arial"/>
              <a:cs typeface="Times New Roman"/>
            </a:endParaRPr>
          </a:p>
          <a:p>
            <a:pPr marL="285750" marR="0" lvl="0" indent="-285750" algn="l" defTabSz="914400">
              <a:lnSpc>
                <a:spcPct val="100000"/>
              </a:lnSpc>
              <a:spcBef>
                <a:spcPts val="0"/>
              </a:spcBef>
              <a:spcAft>
                <a:spcPts val="0"/>
              </a:spcAft>
              <a:buClrTx/>
              <a:buSzTx/>
              <a:buFont typeface="Arial"/>
              <a:buChar char="•"/>
              <a:defRPr/>
            </a:pPr>
            <a:r>
              <a:rPr lang="en-US" sz="1800" b="1" i="0" u="none" strike="noStrike" cap="none" spc="0" dirty="0" smtClean="0">
                <a:ln>
                  <a:noFill/>
                </a:ln>
                <a:solidFill>
                  <a:prstClr val="black"/>
                </a:solidFill>
                <a:latin typeface="Times New Roman"/>
                <a:ea typeface="Arial"/>
                <a:cs typeface="Times New Roman"/>
              </a:rPr>
              <a:t>Chimney Design</a:t>
            </a:r>
            <a:endParaRPr lang="en-US" sz="1800" b="1" i="0" u="none" strike="noStrike" cap="none" spc="0" dirty="0">
              <a:ln>
                <a:noFill/>
              </a:ln>
              <a:solidFill>
                <a:prstClr val="black"/>
              </a:solidFill>
              <a:latin typeface="Times New Roman"/>
              <a:ea typeface="Arial"/>
              <a:cs typeface="Times New Roman"/>
            </a:endParaRPr>
          </a:p>
          <a:p>
            <a:pPr marR="0" lvl="0" algn="l" defTabSz="914400">
              <a:lnSpc>
                <a:spcPct val="100000"/>
              </a:lnSpc>
              <a:spcBef>
                <a:spcPts val="0"/>
              </a:spcBef>
              <a:spcAft>
                <a:spcPts val="0"/>
              </a:spcAft>
              <a:buClrTx/>
              <a:buSzTx/>
              <a:defRPr/>
            </a:pPr>
            <a:endParaRPr lang="en-US" b="1" dirty="0">
              <a:solidFill>
                <a:prstClr val="black"/>
              </a:solidFill>
              <a:latin typeface="Times New Roman"/>
              <a:cs typeface="Times New Roman"/>
            </a:endParaRPr>
          </a:p>
          <a:p>
            <a:pPr marL="285750" indent="-285750">
              <a:buFont typeface="Arial"/>
              <a:buChar char="•"/>
              <a:defRPr/>
            </a:pPr>
            <a:r>
              <a:rPr lang="en-US" b="1" dirty="0" smtClean="0">
                <a:solidFill>
                  <a:prstClr val="black"/>
                </a:solidFill>
                <a:latin typeface="Times New Roman"/>
                <a:cs typeface="Times New Roman"/>
              </a:rPr>
              <a:t>Chimney Vessel Production</a:t>
            </a:r>
            <a:endParaRPr lang="en-US" b="1" dirty="0">
              <a:solidFill>
                <a:prstClr val="black"/>
              </a:solidFill>
              <a:latin typeface="Times New Roman"/>
              <a:cs typeface="Times New Roman"/>
            </a:endParaRPr>
          </a:p>
          <a:p>
            <a:pPr marL="285750" marR="0" lvl="0" indent="-285750" algn="l" defTabSz="914400">
              <a:lnSpc>
                <a:spcPct val="100000"/>
              </a:lnSpc>
              <a:spcBef>
                <a:spcPts val="0"/>
              </a:spcBef>
              <a:spcAft>
                <a:spcPts val="0"/>
              </a:spcAft>
              <a:buClrTx/>
              <a:buSzTx/>
              <a:buFont typeface="Arial"/>
              <a:buChar char="•"/>
              <a:defRPr/>
            </a:pPr>
            <a:endParaRPr lang="en-US" sz="1800" b="1" i="0" u="none" strike="noStrike" cap="none" spc="0" dirty="0" smtClean="0">
              <a:ln>
                <a:noFill/>
              </a:ln>
              <a:solidFill>
                <a:prstClr val="black"/>
              </a:solidFill>
              <a:latin typeface="Times New Roman"/>
              <a:ea typeface="Arial"/>
              <a:cs typeface="Times New Roman"/>
            </a:endParaRPr>
          </a:p>
          <a:p>
            <a:pPr marL="285750" marR="0" lvl="0" indent="-285750" algn="l" defTabSz="914400">
              <a:lnSpc>
                <a:spcPct val="100000"/>
              </a:lnSpc>
              <a:spcBef>
                <a:spcPts val="0"/>
              </a:spcBef>
              <a:spcAft>
                <a:spcPts val="0"/>
              </a:spcAft>
              <a:buClrTx/>
              <a:buSzTx/>
              <a:buFont typeface="Arial"/>
              <a:buChar char="•"/>
              <a:defRPr/>
            </a:pPr>
            <a:r>
              <a:rPr lang="en-US" b="1" dirty="0" smtClean="0">
                <a:solidFill>
                  <a:prstClr val="black"/>
                </a:solidFill>
                <a:latin typeface="Times New Roman"/>
                <a:ea typeface="Arial"/>
                <a:cs typeface="Times New Roman"/>
              </a:rPr>
              <a:t>Conclusion</a:t>
            </a:r>
            <a:endParaRPr lang="en-US" sz="1800" b="1" i="0" u="none" strike="noStrike" cap="none" spc="0" dirty="0">
              <a:ln>
                <a:noFill/>
              </a:ln>
              <a:solidFill>
                <a:prstClr val="black"/>
              </a:solidFill>
              <a:latin typeface="Times New Roman"/>
              <a:ea typeface="Arial"/>
              <a:cs typeface="Times New Roman"/>
            </a:endParaRPr>
          </a:p>
          <a:p>
            <a:pPr marL="285750" marR="0" lvl="0" indent="-285750" algn="l" defTabSz="914400">
              <a:lnSpc>
                <a:spcPct val="100000"/>
              </a:lnSpc>
              <a:spcBef>
                <a:spcPts val="0"/>
              </a:spcBef>
              <a:spcAft>
                <a:spcPts val="0"/>
              </a:spcAft>
              <a:buClrTx/>
              <a:buSzTx/>
              <a:buFont typeface="Arial"/>
              <a:buChar char="•"/>
              <a:defRPr/>
            </a:pPr>
            <a:endParaRPr lang="en-US" sz="1800" b="1" i="0" u="none" strike="noStrike" cap="none" spc="0" dirty="0">
              <a:ln>
                <a:noFill/>
              </a:ln>
              <a:solidFill>
                <a:prstClr val="black"/>
              </a:solidFill>
              <a:latin typeface="Times New Roman"/>
              <a:ea typeface="Arial"/>
              <a:cs typeface="Times New Roman"/>
            </a:endParaRPr>
          </a:p>
        </p:txBody>
      </p:sp>
      <p:sp>
        <p:nvSpPr>
          <p:cNvPr id="2" name="Espace réservé du numéro de diapositive 1"/>
          <p:cNvSpPr>
            <a:spLocks noGrp="1"/>
          </p:cNvSpPr>
          <p:nvPr>
            <p:ph type="sldNum" sz="quarter" idx="12"/>
          </p:nvPr>
        </p:nvSpPr>
        <p:spPr bwMode="auto"/>
        <p:txBody>
          <a:bodyPr/>
          <a:lstStyle/>
          <a:p>
            <a:pPr>
              <a:defRPr/>
            </a:pPr>
            <a:fld id="{BAE15184-A527-4CAD-ABF8-3CA0BF00B7DB}" type="slidenum">
              <a:rPr lang="en-US"/>
              <a:t>1</a:t>
            </a:fld>
            <a:endParaRPr lang="en-US"/>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5177" y="851337"/>
            <a:ext cx="6421292" cy="5088873"/>
          </a:xfrm>
          <a:prstGeom prst="rect">
            <a:avLst/>
          </a:prstGeom>
        </p:spPr>
      </p:pic>
    </p:spTree>
    <p:extLst>
      <p:ext uri="{BB962C8B-B14F-4D97-AF65-F5344CB8AC3E}">
        <p14:creationId xmlns:p14="http://schemas.microsoft.com/office/powerpoint/2010/main" val="2160192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67541" y="123825"/>
            <a:ext cx="2845459" cy="461665"/>
          </a:xfrm>
          <a:prstGeom prst="rect">
            <a:avLst/>
          </a:prstGeom>
          <a:noFill/>
        </p:spPr>
        <p:txBody>
          <a:bodyPr wrap="none" rtlCol="0">
            <a:spAutoFit/>
          </a:bodyPr>
          <a:lstStyle/>
          <a:p>
            <a:pPr>
              <a:defRPr/>
            </a:pPr>
            <a:r>
              <a:rPr lang="en-US" sz="2400" b="1" dirty="0" err="1">
                <a:solidFill>
                  <a:srgbClr val="FF0000"/>
                </a:solidFill>
                <a:latin typeface="Times New Roman"/>
                <a:cs typeface="Times New Roman"/>
              </a:rPr>
              <a:t>Coldbox</a:t>
            </a:r>
            <a:r>
              <a:rPr lang="en-US" sz="2400" b="1" dirty="0">
                <a:solidFill>
                  <a:srgbClr val="FF0000"/>
                </a:solidFill>
                <a:latin typeface="Times New Roman"/>
                <a:cs typeface="Times New Roman"/>
              </a:rPr>
              <a:t> </a:t>
            </a:r>
            <a:r>
              <a:rPr lang="en-US" sz="2400" b="1" dirty="0" smtClean="0">
                <a:solidFill>
                  <a:srgbClr val="FF0000"/>
                </a:solidFill>
                <a:latin typeface="Times New Roman"/>
                <a:cs typeface="Times New Roman"/>
              </a:rPr>
              <a:t>Validations</a:t>
            </a:r>
            <a:endParaRPr dirty="0"/>
          </a:p>
        </p:txBody>
      </p:sp>
      <p:sp>
        <p:nvSpPr>
          <p:cNvPr id="6" name="ZoneTexte 5"/>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#3</a:t>
            </a:r>
          </a:p>
        </p:txBody>
      </p:sp>
      <p:pic>
        <p:nvPicPr>
          <p:cNvPr id="16" name="Image 15" descr="C:\Users\cavalier\AppData\Local\Temp\221079795_501909594233328_2851848472412342433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3966" y="612138"/>
            <a:ext cx="5158034" cy="5599289"/>
          </a:xfrm>
          <a:prstGeom prst="rect">
            <a:avLst/>
          </a:prstGeom>
          <a:noFill/>
          <a:ln>
            <a:noFill/>
          </a:ln>
        </p:spPr>
      </p:pic>
      <p:sp>
        <p:nvSpPr>
          <p:cNvPr id="17" name="Espace réservé du numéro de diapositive 3"/>
          <p:cNvSpPr txBox="1">
            <a:spLocks/>
          </p:cNvSpPr>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95B688-7F0D-47C0-B855-D0F16491059A}" type="slidenum">
              <a:rPr lang="en-US" smtClean="0"/>
              <a:pPr/>
              <a:t>10</a:t>
            </a:fld>
            <a:endParaRPr lang="en-US"/>
          </a:p>
        </p:txBody>
      </p:sp>
      <p:sp>
        <p:nvSpPr>
          <p:cNvPr id="18" name="ZoneTexte 17"/>
          <p:cNvSpPr txBox="1"/>
          <p:nvPr/>
        </p:nvSpPr>
        <p:spPr>
          <a:xfrm>
            <a:off x="244930" y="571500"/>
            <a:ext cx="5783337"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Production of </a:t>
            </a:r>
            <a:r>
              <a:rPr lang="en-US" b="1" dirty="0" smtClean="0">
                <a:solidFill>
                  <a:srgbClr val="00B050"/>
                </a:solidFill>
                <a:latin typeface="Times New Roman" panose="02020603050405020304" pitchFamily="18" charset="0"/>
                <a:cs typeface="Times New Roman" panose="02020603050405020304" pitchFamily="18" charset="0"/>
              </a:rPr>
              <a:t>5 chimneys for </a:t>
            </a:r>
            <a:r>
              <a:rPr lang="en-US" b="1" dirty="0" err="1" smtClean="0">
                <a:solidFill>
                  <a:srgbClr val="00B050"/>
                </a:solidFill>
                <a:latin typeface="Times New Roman" panose="02020603050405020304" pitchFamily="18" charset="0"/>
                <a:cs typeface="Times New Roman" panose="02020603050405020304" pitchFamily="18" charset="0"/>
              </a:rPr>
              <a:t>ColdBox</a:t>
            </a:r>
            <a:r>
              <a:rPr lang="en-US" b="1" dirty="0" smtClean="0">
                <a:solidFill>
                  <a:srgbClr val="00B050"/>
                </a:solidFill>
                <a:latin typeface="Times New Roman" panose="02020603050405020304" pitchFamily="18" charset="0"/>
                <a:cs typeface="Times New Roman" panose="02020603050405020304" pitchFamily="18" charset="0"/>
              </a:rPr>
              <a:t> tests</a:t>
            </a:r>
          </a:p>
          <a:p>
            <a:pPr marL="285750" indent="-285750">
              <a:buFont typeface="Arial" panose="020B0604020202020204" pitchFamily="34" charset="0"/>
              <a:buChar char="•"/>
            </a:pPr>
            <a:endParaRPr lang="en-US" b="1"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Similar to v2 version (10 FE boards), just length adaptation</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5 chimneys </a:t>
            </a:r>
            <a:r>
              <a:rPr lang="en-US" b="1" dirty="0" smtClean="0">
                <a:solidFill>
                  <a:srgbClr val="00B050"/>
                </a:solidFill>
                <a:latin typeface="Times New Roman" panose="02020603050405020304" pitchFamily="18" charset="0"/>
                <a:cs typeface="Times New Roman" panose="02020603050405020304" pitchFamily="18" charset="0"/>
              </a:rPr>
              <a:t>extensively used </a:t>
            </a:r>
            <a:r>
              <a:rPr lang="en-US" dirty="0" smtClean="0">
                <a:latin typeface="Times New Roman" panose="02020603050405020304" pitchFamily="18" charset="0"/>
                <a:cs typeface="Times New Roman" panose="02020603050405020304" pitchFamily="18" charset="0"/>
              </a:rPr>
              <a:t>for </a:t>
            </a:r>
            <a:r>
              <a:rPr lang="en-US" dirty="0" err="1" smtClean="0">
                <a:latin typeface="Times New Roman" panose="02020603050405020304" pitchFamily="18" charset="0"/>
                <a:cs typeface="Times New Roman" panose="02020603050405020304" pitchFamily="18" charset="0"/>
              </a:rPr>
              <a:t>ColdBox</a:t>
            </a:r>
            <a:r>
              <a:rPr lang="en-US" dirty="0" smtClean="0">
                <a:latin typeface="Times New Roman" panose="02020603050405020304" pitchFamily="18" charset="0"/>
                <a:cs typeface="Times New Roman" panose="02020603050405020304" pitchFamily="18" charset="0"/>
              </a:rPr>
              <a:t> tests </a:t>
            </a:r>
            <a:r>
              <a:rPr lang="en-US" b="1" dirty="0" smtClean="0">
                <a:solidFill>
                  <a:srgbClr val="00B050"/>
                </a:solidFill>
                <a:latin typeface="Times New Roman" panose="02020603050405020304" pitchFamily="18" charset="0"/>
                <a:cs typeface="Times New Roman" panose="02020603050405020304" pitchFamily="18" charset="0"/>
              </a:rPr>
              <a:t>without any problem</a:t>
            </a:r>
          </a:p>
          <a:p>
            <a:pPr marL="742950" lvl="1" indent="-285750">
              <a:buFont typeface="Arial" panose="020B0604020202020204" pitchFamily="34" charset="0"/>
              <a:buChar char="•"/>
            </a:pPr>
            <a:endParaRPr lang="en-US" b="1" dirty="0" smtClean="0">
              <a:latin typeface="Times New Roman" panose="02020603050405020304" pitchFamily="18" charset="0"/>
              <a:cs typeface="Times New Roman" panose="02020603050405020304" pitchFamily="18" charset="0"/>
            </a:endParaRPr>
          </a:p>
        </p:txBody>
      </p:sp>
      <p:cxnSp>
        <p:nvCxnSpPr>
          <p:cNvPr id="20" name="Connecteur droit avec flèche 19"/>
          <p:cNvCxnSpPr/>
          <p:nvPr/>
        </p:nvCxnSpPr>
        <p:spPr>
          <a:xfrm>
            <a:off x="5833241" y="1481959"/>
            <a:ext cx="3817957" cy="12612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653" y="3402892"/>
            <a:ext cx="4606811" cy="3455108"/>
          </a:xfrm>
          <a:prstGeom prst="rect">
            <a:avLst/>
          </a:prstGeom>
        </p:spPr>
      </p:pic>
      <p:cxnSp>
        <p:nvCxnSpPr>
          <p:cNvPr id="22" name="Connecteur droit avec flèche 21"/>
          <p:cNvCxnSpPr/>
          <p:nvPr/>
        </p:nvCxnSpPr>
        <p:spPr>
          <a:xfrm flipH="1">
            <a:off x="2196662" y="2578674"/>
            <a:ext cx="108106" cy="23506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2294259" y="2578674"/>
            <a:ext cx="522514" cy="21241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a:off x="2294257" y="2599695"/>
            <a:ext cx="881744" cy="19118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890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bwMode="auto">
          <a:xfrm>
            <a:off x="67541" y="123825"/>
            <a:ext cx="2760499" cy="461665"/>
          </a:xfrm>
          <a:prstGeom prst="rect">
            <a:avLst/>
          </a:prstGeom>
          <a:noFill/>
        </p:spPr>
        <p:txBody>
          <a:bodyPr wrap="none" rtlCol="0">
            <a:spAutoFit/>
          </a:bodyPr>
          <a:lstStyle/>
          <a:p>
            <a:pPr>
              <a:defRPr/>
            </a:pPr>
            <a:r>
              <a:rPr lang="en-US" sz="2400" b="1" dirty="0" smtClean="0">
                <a:solidFill>
                  <a:srgbClr val="FF0000"/>
                </a:solidFill>
                <a:latin typeface="Times New Roman"/>
                <a:cs typeface="Times New Roman"/>
              </a:rPr>
              <a:t>IJCLab Validations</a:t>
            </a:r>
            <a:endParaRPr dirty="0"/>
          </a:p>
        </p:txBody>
      </p:sp>
      <p:sp>
        <p:nvSpPr>
          <p:cNvPr id="3" name="ZoneTexte 2"/>
          <p:cNvSpPr txBox="1"/>
          <p:nvPr/>
        </p:nvSpPr>
        <p:spPr>
          <a:xfrm>
            <a:off x="1" y="825207"/>
            <a:ext cx="8041710"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Production of </a:t>
            </a:r>
            <a:r>
              <a:rPr lang="en-US" b="1" dirty="0" smtClean="0">
                <a:solidFill>
                  <a:srgbClr val="0070C0"/>
                </a:solidFill>
                <a:latin typeface="Times New Roman" panose="02020603050405020304" pitchFamily="18" charset="0"/>
                <a:cs typeface="Times New Roman" panose="02020603050405020304" pitchFamily="18" charset="0"/>
              </a:rPr>
              <a:t>one V24 prototype </a:t>
            </a:r>
            <a:r>
              <a:rPr lang="en-US" dirty="0" smtClean="0">
                <a:latin typeface="Times New Roman" panose="02020603050405020304" pitchFamily="18" charset="0"/>
                <a:cs typeface="Times New Roman" panose="02020603050405020304" pitchFamily="18" charset="0"/>
              </a:rPr>
              <a:t>(delivery in June 2023) and </a:t>
            </a:r>
            <a:r>
              <a:rPr lang="en-US" b="1" dirty="0" smtClean="0">
                <a:solidFill>
                  <a:srgbClr val="0070C0"/>
                </a:solidFill>
                <a:latin typeface="Times New Roman" panose="02020603050405020304" pitchFamily="18" charset="0"/>
                <a:cs typeface="Times New Roman" panose="02020603050405020304" pitchFamily="18" charset="0"/>
              </a:rPr>
              <a:t>one V48 prototype </a:t>
            </a:r>
            <a:r>
              <a:rPr lang="en-US" dirty="0" smtClean="0">
                <a:latin typeface="Times New Roman" panose="02020603050405020304" pitchFamily="18" charset="0"/>
                <a:cs typeface="Times New Roman" panose="02020603050405020304" pitchFamily="18" charset="0"/>
              </a:rPr>
              <a:t>(February 2024) by two different companies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Leak tests</a:t>
            </a:r>
            <a:r>
              <a:rPr lang="en-US" dirty="0" smtClean="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For V24, measured </a:t>
            </a:r>
            <a:r>
              <a:rPr lang="en-US" dirty="0">
                <a:latin typeface="Times New Roman" panose="02020603050405020304" pitchFamily="18" charset="0"/>
                <a:cs typeface="Times New Roman" panose="02020603050405020304" pitchFamily="18" charset="0"/>
              </a:rPr>
              <a:t>leak was lower than 10</a:t>
            </a:r>
            <a:r>
              <a:rPr lang="en-US" baseline="30000" dirty="0">
                <a:latin typeface="Times New Roman" panose="02020603050405020304" pitchFamily="18" charset="0"/>
                <a:cs typeface="Times New Roman" panose="02020603050405020304" pitchFamily="18" charset="0"/>
              </a:rPr>
              <a:t>-10</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mbar.l</a:t>
            </a:r>
            <a:r>
              <a:rPr lang="en-US" dirty="0" smtClean="0">
                <a:latin typeface="Times New Roman" panose="02020603050405020304" pitchFamily="18" charset="0"/>
                <a:cs typeface="Times New Roman" panose="02020603050405020304" pitchFamily="18" charset="0"/>
              </a:rPr>
              <a:t>/s </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For V48</a:t>
            </a:r>
            <a:r>
              <a:rPr lang="en-US" dirty="0">
                <a:latin typeface="Times New Roman" panose="02020603050405020304" pitchFamily="18" charset="0"/>
                <a:cs typeface="Times New Roman" panose="02020603050405020304" pitchFamily="18" charset="0"/>
              </a:rPr>
              <a:t>, measured leak was </a:t>
            </a:r>
            <a:r>
              <a:rPr lang="en-GB" dirty="0">
                <a:solidFill>
                  <a:srgbClr val="000000"/>
                </a:solidFill>
                <a:latin typeface="Times New Roman" panose="02020603050405020304" pitchFamily="18" charset="0"/>
                <a:ea typeface="Times New Roman" panose="02020603050405020304" pitchFamily="18" charset="0"/>
              </a:rPr>
              <a:t>5.8 10</a:t>
            </a:r>
            <a:r>
              <a:rPr lang="en-GB" baseline="30000" dirty="0">
                <a:solidFill>
                  <a:srgbClr val="000000"/>
                </a:solidFill>
                <a:latin typeface="Times New Roman" panose="02020603050405020304" pitchFamily="18" charset="0"/>
                <a:ea typeface="Times New Roman" panose="02020603050405020304" pitchFamily="18" charset="0"/>
              </a:rPr>
              <a:t>-9</a:t>
            </a:r>
            <a:r>
              <a:rPr lang="en-GB" dirty="0">
                <a:solidFill>
                  <a:srgbClr val="000000"/>
                </a:solidFill>
                <a:latin typeface="Times New Roman" panose="02020603050405020304" pitchFamily="18" charset="0"/>
                <a:ea typeface="Times New Roman" panose="02020603050405020304" pitchFamily="18" charset="0"/>
              </a:rPr>
              <a:t> </a:t>
            </a:r>
            <a:r>
              <a:rPr lang="en-GB" dirty="0" err="1" smtClean="0">
                <a:solidFill>
                  <a:srgbClr val="000000"/>
                </a:solidFill>
                <a:latin typeface="Times New Roman" panose="02020603050405020304" pitchFamily="18" charset="0"/>
                <a:ea typeface="Times New Roman" panose="02020603050405020304" pitchFamily="18" charset="0"/>
              </a:rPr>
              <a:t>mbar.l</a:t>
            </a:r>
            <a:r>
              <a:rPr lang="en-GB" dirty="0" smtClean="0">
                <a:solidFill>
                  <a:srgbClr val="000000"/>
                </a:solidFill>
                <a:latin typeface="Times New Roman" panose="02020603050405020304" pitchFamily="18" charset="0"/>
                <a:ea typeface="Times New Roman" panose="02020603050405020304" pitchFamily="18" charset="0"/>
              </a:rPr>
              <a:t>/s </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Þ"/>
            </a:pPr>
            <a:r>
              <a:rPr lang="en-US" b="1" dirty="0" smtClean="0">
                <a:solidFill>
                  <a:srgbClr val="00B050"/>
                </a:solidFill>
                <a:latin typeface="Times New Roman" panose="02020603050405020304" pitchFamily="18" charset="0"/>
                <a:cs typeface="Times New Roman" panose="02020603050405020304" pitchFamily="18" charset="0"/>
              </a:rPr>
              <a:t>Within specifications</a:t>
            </a:r>
          </a:p>
          <a:p>
            <a:pPr marL="285750" indent="-285750">
              <a:buFont typeface="Symbol" panose="05050102010706020507" pitchFamily="18" charset="2"/>
              <a:buChar char="Þ"/>
            </a:pPr>
            <a:endParaRPr lang="en-US" dirty="0" smtClean="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Þ"/>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Cryogenic stress </a:t>
            </a:r>
            <a:r>
              <a:rPr lang="en-US" dirty="0" smtClean="0">
                <a:latin typeface="Times New Roman" panose="02020603050405020304" pitchFamily="18" charset="0"/>
                <a:cs typeface="Times New Roman" panose="02020603050405020304" pitchFamily="18" charset="0"/>
              </a:rPr>
              <a:t>of the bottom part</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=&gt; </a:t>
            </a:r>
            <a:r>
              <a:rPr lang="en-US" b="1" dirty="0" smtClean="0">
                <a:solidFill>
                  <a:srgbClr val="00B050"/>
                </a:solidFill>
                <a:latin typeface="Times New Roman" panose="02020603050405020304" pitchFamily="18" charset="0"/>
                <a:cs typeface="Times New Roman" panose="02020603050405020304" pitchFamily="18" charset="0"/>
              </a:rPr>
              <a:t>No impact on vacuum properties</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537544" y="1845469"/>
            <a:ext cx="6858000" cy="3167063"/>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57825" y="3373699"/>
            <a:ext cx="4767120" cy="2201483"/>
          </a:xfrm>
          <a:prstGeom prst="rect">
            <a:avLst/>
          </a:prstGeom>
        </p:spPr>
      </p:pic>
      <p:sp>
        <p:nvSpPr>
          <p:cNvPr id="7" name="ZoneTexte 6"/>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#3</a:t>
            </a:r>
          </a:p>
        </p:txBody>
      </p:sp>
      <p:cxnSp>
        <p:nvCxnSpPr>
          <p:cNvPr id="8" name="Connecteur droit avec flèche 7"/>
          <p:cNvCxnSpPr/>
          <p:nvPr/>
        </p:nvCxnSpPr>
        <p:spPr>
          <a:xfrm>
            <a:off x="6894786" y="1240221"/>
            <a:ext cx="430924" cy="12402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3489434" y="1093076"/>
            <a:ext cx="3016469" cy="18393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3972910" y="4235669"/>
            <a:ext cx="2827283" cy="2133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4987158" y="2790497"/>
            <a:ext cx="4671849" cy="15818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299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bwMode="auto">
          <a:xfrm>
            <a:off x="0" y="0"/>
            <a:ext cx="2760499" cy="461665"/>
          </a:xfrm>
          <a:prstGeom prst="rect">
            <a:avLst/>
          </a:prstGeom>
          <a:noFill/>
        </p:spPr>
        <p:txBody>
          <a:bodyPr wrap="none" rtlCol="0">
            <a:spAutoFit/>
          </a:bodyPr>
          <a:lstStyle/>
          <a:p>
            <a:pPr>
              <a:defRPr/>
            </a:pPr>
            <a:r>
              <a:rPr lang="en-US" sz="2400" b="1" dirty="0" smtClean="0">
                <a:solidFill>
                  <a:srgbClr val="FF0000"/>
                </a:solidFill>
                <a:latin typeface="Times New Roman"/>
                <a:cs typeface="Times New Roman"/>
              </a:rPr>
              <a:t>IJCLab Validations</a:t>
            </a:r>
            <a:endParaRPr dirty="0"/>
          </a:p>
        </p:txBody>
      </p:sp>
      <p:sp>
        <p:nvSpPr>
          <p:cNvPr id="3" name="ZoneTexte 2"/>
          <p:cNvSpPr txBox="1"/>
          <p:nvPr/>
        </p:nvSpPr>
        <p:spPr>
          <a:xfrm>
            <a:off x="0" y="464952"/>
            <a:ext cx="7141699" cy="1477328"/>
          </a:xfrm>
          <a:prstGeom prst="rect">
            <a:avLst/>
          </a:prstGeom>
          <a:noFill/>
        </p:spPr>
        <p:txBody>
          <a:bodyPr wrap="none" rtlCol="0">
            <a:spAutoFit/>
          </a:bodyPr>
          <a:lstStyle/>
          <a:p>
            <a:pPr marL="285750" indent="-285750">
              <a:buFont typeface="Arial" panose="020B0604020202020204" pitchFamily="34" charset="0"/>
              <a:buChar char="•"/>
            </a:pPr>
            <a:r>
              <a:rPr lang="fr-FR" b="1" dirty="0" err="1" smtClean="0">
                <a:solidFill>
                  <a:srgbClr val="0070C0"/>
                </a:solidFill>
                <a:latin typeface="Times New Roman" panose="02020603050405020304" pitchFamily="18" charset="0"/>
                <a:cs typeface="Times New Roman" panose="02020603050405020304" pitchFamily="18" charset="0"/>
              </a:rPr>
              <a:t>Mounting</a:t>
            </a:r>
            <a:r>
              <a:rPr lang="fr-FR" dirty="0" smtClean="0">
                <a:latin typeface="Times New Roman" panose="02020603050405020304" pitchFamily="18" charset="0"/>
                <a:cs typeface="Times New Roman" panose="02020603050405020304" pitchFamily="18" charset="0"/>
              </a:rPr>
              <a:t> of Cold and Warm </a:t>
            </a:r>
            <a:r>
              <a:rPr lang="fr-FR" b="1" dirty="0" err="1" smtClean="0">
                <a:solidFill>
                  <a:srgbClr val="0070C0"/>
                </a:solidFill>
                <a:latin typeface="Times New Roman" panose="02020603050405020304" pitchFamily="18" charset="0"/>
                <a:cs typeface="Times New Roman" panose="02020603050405020304" pitchFamily="18" charset="0"/>
              </a:rPr>
              <a:t>PCBs</a:t>
            </a:r>
            <a:endParaRPr lang="en-US" b="1"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Þ"/>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Installation</a:t>
            </a:r>
            <a:r>
              <a:rPr lang="en-US" dirty="0" smtClean="0">
                <a:latin typeface="Times New Roman" panose="02020603050405020304" pitchFamily="18" charset="0"/>
                <a:cs typeface="Times New Roman" panose="02020603050405020304" pitchFamily="18" charset="0"/>
              </a:rPr>
              <a:t> of </a:t>
            </a:r>
            <a:r>
              <a:rPr lang="en-US" b="1" dirty="0" smtClean="0">
                <a:solidFill>
                  <a:srgbClr val="0070C0"/>
                </a:solidFill>
                <a:latin typeface="Times New Roman" panose="02020603050405020304" pitchFamily="18" charset="0"/>
                <a:cs typeface="Times New Roman" panose="02020603050405020304" pitchFamily="18" charset="0"/>
              </a:rPr>
              <a:t>Guiding system </a:t>
            </a:r>
            <a:r>
              <a:rPr lang="en-US" dirty="0" smtClean="0">
                <a:latin typeface="Times New Roman" panose="02020603050405020304" pitchFamily="18" charset="0"/>
                <a:cs typeface="Times New Roman" panose="02020603050405020304" pitchFamily="18" charset="0"/>
              </a:rPr>
              <a:t>for the blades supporting the FE boards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Þ"/>
            </a:pPr>
            <a:r>
              <a:rPr lang="en-US" b="1" dirty="0" smtClean="0">
                <a:solidFill>
                  <a:srgbClr val="00B050"/>
                </a:solidFill>
                <a:latin typeface="Times New Roman" panose="02020603050405020304" pitchFamily="18" charset="0"/>
                <a:cs typeface="Times New Roman" panose="02020603050405020304" pitchFamily="18" charset="0"/>
              </a:rPr>
              <a:t>Correct plug of the FE in all positions for V24 and V48</a:t>
            </a:r>
          </a:p>
        </p:txBody>
      </p:sp>
      <p:sp>
        <p:nvSpPr>
          <p:cNvPr id="8" name="ZoneTexte 7"/>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#3</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88293" y="2051925"/>
            <a:ext cx="6572294" cy="3035122"/>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89031" y="2882012"/>
            <a:ext cx="5439832" cy="2512145"/>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33907" y="3512470"/>
            <a:ext cx="4577255" cy="2113803"/>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667806" y="3601411"/>
            <a:ext cx="4556232" cy="2104094"/>
          </a:xfrm>
          <a:prstGeom prst="rect">
            <a:avLst/>
          </a:prstGeom>
        </p:spPr>
      </p:pic>
    </p:spTree>
    <p:extLst>
      <p:ext uri="{BB962C8B-B14F-4D97-AF65-F5344CB8AC3E}">
        <p14:creationId xmlns:p14="http://schemas.microsoft.com/office/powerpoint/2010/main" val="2006268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0" y="103909"/>
            <a:ext cx="12192000" cy="1015663"/>
          </a:xfrm>
          <a:prstGeom prst="rect">
            <a:avLst/>
          </a:prstGeom>
          <a:noFill/>
        </p:spPr>
        <p:txBody>
          <a:bodyPr wrap="square" rtlCol="0">
            <a:spAutoFit/>
          </a:bodyPr>
          <a:lstStyle/>
          <a:p>
            <a:pPr lvl="0">
              <a:defRPr/>
            </a:pPr>
            <a:r>
              <a:rPr lang="en-US" sz="2400" b="1" dirty="0">
                <a:solidFill>
                  <a:srgbClr val="FF0000"/>
                </a:solidFill>
                <a:latin typeface="Times New Roman"/>
                <a:cs typeface="Times New Roman"/>
              </a:rPr>
              <a:t>Modifications since FDR</a:t>
            </a:r>
            <a:endParaRPr dirty="0"/>
          </a:p>
          <a:p>
            <a:pPr>
              <a:defRPr/>
            </a:pPr>
            <a:endParaRPr lang="en-US" dirty="0">
              <a:latin typeface="Times New Roman"/>
              <a:cs typeface="Times New Roman"/>
            </a:endParaRPr>
          </a:p>
          <a:p>
            <a:pPr marL="285750" indent="-285750">
              <a:buFont typeface="Arial"/>
              <a:buChar char="•"/>
              <a:defRPr/>
            </a:pPr>
            <a:endParaRPr dirty="0"/>
          </a:p>
        </p:txBody>
      </p:sp>
      <p:sp>
        <p:nvSpPr>
          <p:cNvPr id="4" name="Espace réservé du numéro de diapositive 3">
            <a:extLst>
              <a:ext uri="{FF2B5EF4-FFF2-40B4-BE49-F238E27FC236}">
                <a16:creationId xmlns:a16="http://schemas.microsoft.com/office/drawing/2014/main" id="{A71B8FBC-A26A-48BD-9044-3ECA864AC8AE}"/>
              </a:ext>
            </a:extLst>
          </p:cNvPr>
          <p:cNvSpPr>
            <a:spLocks noGrp="1"/>
          </p:cNvSpPr>
          <p:nvPr>
            <p:ph type="sldNum" sz="quarter" idx="12"/>
          </p:nvPr>
        </p:nvSpPr>
        <p:spPr/>
        <p:txBody>
          <a:bodyPr/>
          <a:lstStyle/>
          <a:p>
            <a:pPr>
              <a:defRPr/>
            </a:pPr>
            <a:fld id="{96FC859B-BE47-4ED9-A753-DAB90E930B47}" type="slidenum">
              <a:rPr lang="en-US" smtClean="0"/>
              <a:t>13</a:t>
            </a:fld>
            <a:endParaRPr lang="en-US"/>
          </a:p>
        </p:txBody>
      </p:sp>
      <p:sp>
        <p:nvSpPr>
          <p:cNvPr id="5" name="ZoneTexte 4"/>
          <p:cNvSpPr txBox="1"/>
          <p:nvPr/>
        </p:nvSpPr>
        <p:spPr>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#2</a:t>
            </a:r>
          </a:p>
        </p:txBody>
      </p:sp>
      <p:sp>
        <p:nvSpPr>
          <p:cNvPr id="6" name="ZoneTexte 5"/>
          <p:cNvSpPr txBox="1"/>
          <p:nvPr/>
        </p:nvSpPr>
        <p:spPr>
          <a:xfrm>
            <a:off x="1" y="1014608"/>
            <a:ext cx="12192000"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000000"/>
                </a:solidFill>
                <a:latin typeface="Times New Roman" panose="02020603050405020304" pitchFamily="18" charset="0"/>
                <a:ea typeface="Times New Roman" panose="02020603050405020304" pitchFamily="18" charset="0"/>
              </a:rPr>
              <a:t>The </a:t>
            </a:r>
            <a:r>
              <a:rPr lang="en-GB" b="1" dirty="0">
                <a:solidFill>
                  <a:srgbClr val="0070C0"/>
                </a:solidFill>
                <a:latin typeface="Times New Roman" panose="02020603050405020304" pitchFamily="18" charset="0"/>
                <a:ea typeface="Times New Roman" panose="02020603050405020304" pitchFamily="18" charset="0"/>
              </a:rPr>
              <a:t>interface flange </a:t>
            </a:r>
            <a:r>
              <a:rPr lang="en-GB" dirty="0">
                <a:solidFill>
                  <a:srgbClr val="000000"/>
                </a:solidFill>
                <a:latin typeface="Times New Roman" panose="02020603050405020304" pitchFamily="18" charset="0"/>
                <a:ea typeface="Times New Roman" panose="02020603050405020304" pitchFamily="18" charset="0"/>
              </a:rPr>
              <a:t>with the penetrations has been changed from </a:t>
            </a:r>
            <a:r>
              <a:rPr lang="en-GB" b="1" dirty="0">
                <a:solidFill>
                  <a:srgbClr val="0070C0"/>
                </a:solidFill>
                <a:latin typeface="Times New Roman" panose="02020603050405020304" pitchFamily="18" charset="0"/>
                <a:ea typeface="Times New Roman" panose="02020603050405020304" pitchFamily="18" charset="0"/>
              </a:rPr>
              <a:t>clamped</a:t>
            </a:r>
            <a:r>
              <a:rPr lang="en-GB" dirty="0">
                <a:solidFill>
                  <a:srgbClr val="000000"/>
                </a:solidFill>
                <a:latin typeface="Times New Roman" panose="02020603050405020304" pitchFamily="18" charset="0"/>
                <a:ea typeface="Times New Roman" panose="02020603050405020304" pitchFamily="18" charset="0"/>
              </a:rPr>
              <a:t> version to </a:t>
            </a:r>
            <a:r>
              <a:rPr lang="en-GB" b="1" dirty="0">
                <a:solidFill>
                  <a:srgbClr val="0070C0"/>
                </a:solidFill>
                <a:latin typeface="Times New Roman" panose="02020603050405020304" pitchFamily="18" charset="0"/>
                <a:ea typeface="Times New Roman" panose="02020603050405020304" pitchFamily="18" charset="0"/>
              </a:rPr>
              <a:t>welded</a:t>
            </a:r>
            <a:r>
              <a:rPr lang="en-GB" dirty="0">
                <a:solidFill>
                  <a:srgbClr val="000000"/>
                </a:solidFill>
                <a:latin typeface="Times New Roman" panose="02020603050405020304" pitchFamily="18" charset="0"/>
                <a:ea typeface="Times New Roman" panose="02020603050405020304" pitchFamily="18" charset="0"/>
              </a:rPr>
              <a:t> </a:t>
            </a:r>
            <a:r>
              <a:rPr lang="en-GB" dirty="0" smtClean="0">
                <a:solidFill>
                  <a:srgbClr val="000000"/>
                </a:solidFill>
                <a:latin typeface="Times New Roman" panose="02020603050405020304" pitchFamily="18" charset="0"/>
                <a:ea typeface="Times New Roman" panose="02020603050405020304" pitchFamily="18" charset="0"/>
              </a:rPr>
              <a:t>version</a:t>
            </a:r>
          </a:p>
          <a:p>
            <a:pPr marL="285750" indent="-285750">
              <a:buFont typeface="Arial" panose="020B0604020202020204" pitchFamily="34" charset="0"/>
              <a:buChar char="•"/>
            </a:pPr>
            <a:endParaRPr lang="en-GB"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solidFill>
                  <a:srgbClr val="000000"/>
                </a:solidFill>
                <a:latin typeface="Times New Roman" panose="02020603050405020304" pitchFamily="18" charset="0"/>
                <a:ea typeface="Times New Roman" panose="02020603050405020304" pitchFamily="18" charset="0"/>
              </a:rPr>
              <a:t>The </a:t>
            </a:r>
            <a:r>
              <a:rPr lang="en-GB" b="1" dirty="0">
                <a:solidFill>
                  <a:srgbClr val="0070C0"/>
                </a:solidFill>
                <a:latin typeface="Times New Roman" panose="02020603050405020304" pitchFamily="18" charset="0"/>
                <a:ea typeface="Times New Roman" panose="02020603050405020304" pitchFamily="18" charset="0"/>
              </a:rPr>
              <a:t>warm flange </a:t>
            </a:r>
            <a:r>
              <a:rPr lang="en-GB" dirty="0">
                <a:solidFill>
                  <a:srgbClr val="000000"/>
                </a:solidFill>
                <a:latin typeface="Times New Roman" panose="02020603050405020304" pitchFamily="18" charset="0"/>
                <a:ea typeface="Times New Roman" panose="02020603050405020304" pitchFamily="18" charset="0"/>
              </a:rPr>
              <a:t>opening has been </a:t>
            </a:r>
            <a:r>
              <a:rPr lang="en-GB" b="1" dirty="0">
                <a:solidFill>
                  <a:srgbClr val="0070C0"/>
                </a:solidFill>
                <a:latin typeface="Times New Roman" panose="02020603050405020304" pitchFamily="18" charset="0"/>
                <a:ea typeface="Times New Roman" panose="02020603050405020304" pitchFamily="18" charset="0"/>
              </a:rPr>
              <a:t>enlarged</a:t>
            </a:r>
            <a:r>
              <a:rPr lang="en-GB" dirty="0">
                <a:solidFill>
                  <a:srgbClr val="000000"/>
                </a:solidFill>
                <a:latin typeface="Times New Roman" panose="02020603050405020304" pitchFamily="18" charset="0"/>
                <a:ea typeface="Times New Roman" panose="02020603050405020304" pitchFamily="18" charset="0"/>
              </a:rPr>
              <a:t> to give more space for connectors </a:t>
            </a:r>
            <a:r>
              <a:rPr lang="en-GB" dirty="0" smtClean="0">
                <a:solidFill>
                  <a:srgbClr val="000000"/>
                </a:solidFill>
                <a:latin typeface="Times New Roman" panose="02020603050405020304" pitchFamily="18" charset="0"/>
                <a:ea typeface="Times New Roman" panose="02020603050405020304" pitchFamily="18" charset="0"/>
              </a:rPr>
              <a:t>mounted on </a:t>
            </a:r>
            <a:r>
              <a:rPr lang="en-GB" dirty="0">
                <a:solidFill>
                  <a:srgbClr val="000000"/>
                </a:solidFill>
                <a:latin typeface="Times New Roman" panose="02020603050405020304" pitchFamily="18" charset="0"/>
                <a:ea typeface="Times New Roman" panose="02020603050405020304" pitchFamily="18" charset="0"/>
              </a:rPr>
              <a:t>the Warm PCB which was not designed at the FDR </a:t>
            </a:r>
            <a:r>
              <a:rPr lang="en-GB" dirty="0" smtClean="0">
                <a:solidFill>
                  <a:srgbClr val="000000"/>
                </a:solidFill>
                <a:latin typeface="Times New Roman" panose="02020603050405020304" pitchFamily="18" charset="0"/>
                <a:ea typeface="Times New Roman" panose="02020603050405020304" pitchFamily="18" charset="0"/>
              </a:rPr>
              <a:t>date</a:t>
            </a:r>
          </a:p>
          <a:p>
            <a:pPr marL="285750" indent="-285750">
              <a:buFont typeface="Arial" panose="020B0604020202020204" pitchFamily="34" charset="0"/>
              <a:buChar char="•"/>
            </a:pPr>
            <a:endParaRPr lang="en-GB"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smtClean="0">
                <a:solidFill>
                  <a:srgbClr val="000000"/>
                </a:solidFill>
                <a:latin typeface="Times New Roman" panose="02020603050405020304" pitchFamily="18" charset="0"/>
                <a:cs typeface="Times New Roman" panose="02020603050405020304" pitchFamily="18" charset="0"/>
              </a:rPr>
              <a:t>Addition or removal of few </a:t>
            </a:r>
            <a:r>
              <a:rPr lang="en-GB" b="1" dirty="0" smtClean="0">
                <a:solidFill>
                  <a:srgbClr val="0070C0"/>
                </a:solidFill>
                <a:latin typeface="Times New Roman" panose="02020603050405020304" pitchFamily="18" charset="0"/>
                <a:cs typeface="Times New Roman" panose="02020603050405020304" pitchFamily="18" charset="0"/>
              </a:rPr>
              <a:t>holes</a:t>
            </a:r>
            <a:r>
              <a:rPr lang="en-GB" dirty="0" smtClean="0">
                <a:solidFill>
                  <a:srgbClr val="000000"/>
                </a:solidFill>
                <a:latin typeface="Times New Roman" panose="02020603050405020304" pitchFamily="18" charset="0"/>
                <a:cs typeface="Times New Roman" panose="02020603050405020304" pitchFamily="18" charset="0"/>
              </a:rPr>
              <a:t> for </a:t>
            </a:r>
            <a:r>
              <a:rPr lang="en-GB" b="1" dirty="0" smtClean="0">
                <a:solidFill>
                  <a:srgbClr val="0070C0"/>
                </a:solidFill>
                <a:latin typeface="Times New Roman" panose="02020603050405020304" pitchFamily="18" charset="0"/>
                <a:cs typeface="Times New Roman" panose="02020603050405020304" pitchFamily="18" charset="0"/>
              </a:rPr>
              <a:t>handling</a:t>
            </a:r>
            <a:r>
              <a:rPr lang="en-GB" dirty="0" smtClean="0">
                <a:solidFill>
                  <a:srgbClr val="000000"/>
                </a:solidFill>
                <a:latin typeface="Times New Roman" panose="02020603050405020304" pitchFamily="18" charset="0"/>
                <a:cs typeface="Times New Roman" panose="02020603050405020304" pitchFamily="18" charset="0"/>
              </a:rPr>
              <a:t> and </a:t>
            </a:r>
            <a:r>
              <a:rPr lang="en-GB" b="1" dirty="0" smtClean="0">
                <a:solidFill>
                  <a:srgbClr val="0070C0"/>
                </a:solidFill>
                <a:latin typeface="Times New Roman" panose="02020603050405020304" pitchFamily="18" charset="0"/>
                <a:cs typeface="Times New Roman" panose="02020603050405020304" pitchFamily="18" charset="0"/>
              </a:rPr>
              <a:t>interfaces</a:t>
            </a:r>
            <a:endParaRPr lang="en-US"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683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Espace réservé du numéro de diapositive 1">
            <a:extLst>
              <a:ext uri="{FF2B5EF4-FFF2-40B4-BE49-F238E27FC236}">
                <a16:creationId xmlns:a16="http://schemas.microsoft.com/office/drawing/2014/main" id="{F213927E-3E92-4BF6-A707-BC731D9C9405}"/>
              </a:ext>
            </a:extLst>
          </p:cNvPr>
          <p:cNvSpPr>
            <a:spLocks noGrp="1"/>
          </p:cNvSpPr>
          <p:nvPr>
            <p:ph type="sldNum" sz="quarter" idx="12"/>
          </p:nvPr>
        </p:nvSpPr>
        <p:spPr/>
        <p:txBody>
          <a:bodyPr/>
          <a:lstStyle/>
          <a:p>
            <a:pPr>
              <a:defRPr/>
            </a:pPr>
            <a:fld id="{96FC859B-BE47-4ED9-A753-DAB90E930B47}" type="slidenum">
              <a:rPr lang="en-US" smtClean="0">
                <a:latin typeface="Times New Roman" panose="02020603050405020304" pitchFamily="18" charset="0"/>
                <a:cs typeface="Times New Roman" panose="02020603050405020304" pitchFamily="18" charset="0"/>
              </a:rPr>
              <a:t>14</a:t>
            </a:fld>
            <a:endParaRPr lang="en-US">
              <a:latin typeface="Times New Roman" panose="02020603050405020304" pitchFamily="18" charset="0"/>
              <a:cs typeface="Times New Roman" panose="02020603050405020304" pitchFamily="18" charset="0"/>
            </a:endParaRPr>
          </a:p>
        </p:txBody>
      </p:sp>
      <p:sp>
        <p:nvSpPr>
          <p:cNvPr id="9" name="ZoneTexte 8"/>
          <p:cNvSpPr txBox="1"/>
          <p:nvPr/>
        </p:nvSpPr>
        <p:spPr bwMode="auto">
          <a:xfrm>
            <a:off x="0" y="0"/>
            <a:ext cx="4448718" cy="461665"/>
          </a:xfrm>
          <a:prstGeom prst="rect">
            <a:avLst/>
          </a:prstGeom>
          <a:noFill/>
        </p:spPr>
        <p:txBody>
          <a:bodyPr wrap="none" rtlCol="0">
            <a:spAutoFit/>
          </a:bodyPr>
          <a:lstStyle/>
          <a:p>
            <a:pPr>
              <a:defRPr/>
            </a:pPr>
            <a:r>
              <a:rPr lang="en-US" sz="2400" b="1" dirty="0">
                <a:solidFill>
                  <a:srgbClr val="FF0000"/>
                </a:solidFill>
                <a:latin typeface="Times New Roman" panose="02020603050405020304" pitchFamily="18" charset="0"/>
                <a:cs typeface="Times New Roman" panose="02020603050405020304" pitchFamily="18" charset="0"/>
              </a:rPr>
              <a:t>Interfaces with </a:t>
            </a:r>
            <a:r>
              <a:rPr lang="en-US" sz="2400" b="1" dirty="0" smtClean="0">
                <a:solidFill>
                  <a:srgbClr val="FF0000"/>
                </a:solidFill>
                <a:latin typeface="Times New Roman" panose="02020603050405020304" pitchFamily="18" charset="0"/>
                <a:cs typeface="Times New Roman" panose="02020603050405020304" pitchFamily="18" charset="0"/>
              </a:rPr>
              <a:t>Cryostat for V24</a:t>
            </a:r>
            <a:endParaRPr dirty="0">
              <a:latin typeface="Times New Roman" panose="02020603050405020304" pitchFamily="18" charset="0"/>
              <a:cs typeface="Times New Roman" panose="02020603050405020304" pitchFamily="18" charset="0"/>
            </a:endParaRPr>
          </a:p>
        </p:txBody>
      </p:sp>
      <p:sp>
        <p:nvSpPr>
          <p:cNvPr id="3" name="ZoneTexte 2"/>
          <p:cNvSpPr txBox="1"/>
          <p:nvPr/>
        </p:nvSpPr>
        <p:spPr>
          <a:xfrm>
            <a:off x="-1" y="481263"/>
            <a:ext cx="11767457"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Connection with the cryostat:</a:t>
            </a:r>
          </a:p>
          <a:p>
            <a:pPr marL="742950" lvl="1" indent="-285750">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W</a:t>
            </a:r>
            <a:r>
              <a:rPr lang="en-US" b="1" dirty="0" smtClean="0">
                <a:solidFill>
                  <a:srgbClr val="00B050"/>
                </a:solidFill>
                <a:latin typeface="Times New Roman" panose="02020603050405020304" pitchFamily="18" charset="0"/>
                <a:cs typeface="Times New Roman" panose="02020603050405020304" pitchFamily="18" charset="0"/>
              </a:rPr>
              <a:t>elding</a:t>
            </a:r>
            <a:r>
              <a:rPr lang="en-US" dirty="0" smtClean="0">
                <a:latin typeface="Times New Roman" panose="02020603050405020304" pitchFamily="18" charset="0"/>
                <a:cs typeface="Times New Roman" panose="02020603050405020304" pitchFamily="18" charset="0"/>
              </a:rPr>
              <a:t> with material addition</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Current diameter (419 mm) and thickness (25 mm) of the interface chimney flange allows handling, it can be increased if needed from the Cryostat team</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Shape and dimensions of the plate on the penetrations to be decided by the Cryostat team</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p:txBody>
      </p:sp>
      <p:pic>
        <p:nvPicPr>
          <p:cNvPr id="10" name="Image 9">
            <a:extLst>
              <a:ext uri="{FF2B5EF4-FFF2-40B4-BE49-F238E27FC236}">
                <a16:creationId xmlns:a16="http://schemas.microsoft.com/office/drawing/2014/main" id="{2D11215B-AED3-4F5D-9521-866FF10C85F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3162" y="3549642"/>
            <a:ext cx="4896544" cy="2483197"/>
          </a:xfrm>
          <a:prstGeom prst="rect">
            <a:avLst/>
          </a:prstGeom>
        </p:spPr>
      </p:pic>
      <p:pic>
        <p:nvPicPr>
          <p:cNvPr id="11" name="Image 10">
            <a:extLst>
              <a:ext uri="{FF2B5EF4-FFF2-40B4-BE49-F238E27FC236}">
                <a16:creationId xmlns:a16="http://schemas.microsoft.com/office/drawing/2014/main" id="{4AC88A36-6A3C-465A-97AF-127853171D7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107738" y="2883274"/>
            <a:ext cx="4541681" cy="3348959"/>
          </a:xfrm>
          <a:prstGeom prst="rect">
            <a:avLst/>
          </a:prstGeom>
        </p:spPr>
      </p:pic>
      <p:cxnSp>
        <p:nvCxnSpPr>
          <p:cNvPr id="12" name="Connecteur droit avec flèche 11">
            <a:extLst>
              <a:ext uri="{FF2B5EF4-FFF2-40B4-BE49-F238E27FC236}">
                <a16:creationId xmlns:a16="http://schemas.microsoft.com/office/drawing/2014/main" id="{08A0ECFA-9DF4-4D6E-8C93-D1EB40941120}"/>
              </a:ext>
            </a:extLst>
          </p:cNvPr>
          <p:cNvCxnSpPr>
            <a:cxnSpLocks/>
          </p:cNvCxnSpPr>
          <p:nvPr/>
        </p:nvCxnSpPr>
        <p:spPr>
          <a:xfrm flipH="1" flipV="1">
            <a:off x="3371434" y="4701770"/>
            <a:ext cx="936105" cy="113881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Espace réservé du contenu 1">
            <a:extLst>
              <a:ext uri="{FF2B5EF4-FFF2-40B4-BE49-F238E27FC236}">
                <a16:creationId xmlns:a16="http://schemas.microsoft.com/office/drawing/2014/main" id="{73AD0523-9A40-4C51-BA43-67F4C9DC265A}"/>
              </a:ext>
            </a:extLst>
          </p:cNvPr>
          <p:cNvSpPr txBox="1">
            <a:spLocks/>
          </p:cNvSpPr>
          <p:nvPr/>
        </p:nvSpPr>
        <p:spPr>
          <a:xfrm>
            <a:off x="3803482" y="5913515"/>
            <a:ext cx="1728192" cy="588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en-US" sz="1600" dirty="0">
                <a:latin typeface="Times New Roman" panose="02020603050405020304" pitchFamily="18" charset="0"/>
                <a:cs typeface="Times New Roman" panose="02020603050405020304" pitchFamily="18" charset="0"/>
              </a:rPr>
              <a:t>Tight welding with added material</a:t>
            </a:r>
            <a:r>
              <a:rPr lang="fr-FR" sz="1600" dirty="0">
                <a:latin typeface="Times New Roman" panose="02020603050405020304" pitchFamily="18" charset="0"/>
                <a:cs typeface="Times New Roman" panose="02020603050405020304" pitchFamily="18" charset="0"/>
              </a:rPr>
              <a:t> </a:t>
            </a:r>
          </a:p>
          <a:p>
            <a:pPr marL="457200" lvl="1" indent="0" fontAlgn="auto">
              <a:spcAft>
                <a:spcPts val="0"/>
              </a:spcAft>
              <a:buNone/>
            </a:pPr>
            <a:endParaRPr lang="fr-FR" sz="1600" dirty="0">
              <a:latin typeface="Times New Roman" panose="02020603050405020304" pitchFamily="18" charset="0"/>
              <a:cs typeface="Times New Roman" panose="02020603050405020304" pitchFamily="18" charset="0"/>
            </a:endParaRPr>
          </a:p>
        </p:txBody>
      </p:sp>
      <p:sp>
        <p:nvSpPr>
          <p:cNvPr id="15" name="Espace réservé du contenu 1">
            <a:extLst>
              <a:ext uri="{FF2B5EF4-FFF2-40B4-BE49-F238E27FC236}">
                <a16:creationId xmlns:a16="http://schemas.microsoft.com/office/drawing/2014/main" id="{870BBB8A-7A55-4394-BB90-2382B0011958}"/>
              </a:ext>
            </a:extLst>
          </p:cNvPr>
          <p:cNvSpPr txBox="1">
            <a:spLocks/>
          </p:cNvSpPr>
          <p:nvPr/>
        </p:nvSpPr>
        <p:spPr>
          <a:xfrm>
            <a:off x="6539786" y="6069923"/>
            <a:ext cx="2592288" cy="330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fr-FR" sz="1600" dirty="0" err="1" smtClean="0">
                <a:solidFill>
                  <a:srgbClr val="E64196"/>
                </a:solidFill>
                <a:latin typeface="Times New Roman" panose="02020603050405020304" pitchFamily="18" charset="0"/>
                <a:cs typeface="Times New Roman" panose="02020603050405020304" pitchFamily="18" charset="0"/>
              </a:rPr>
              <a:t>Penetration</a:t>
            </a:r>
            <a:r>
              <a:rPr lang="fr-FR" sz="1600" dirty="0" smtClean="0">
                <a:solidFill>
                  <a:srgbClr val="E64196"/>
                </a:solidFill>
                <a:latin typeface="Times New Roman" panose="02020603050405020304" pitchFamily="18" charset="0"/>
                <a:cs typeface="Times New Roman" panose="02020603050405020304" pitchFamily="18" charset="0"/>
              </a:rPr>
              <a:t> </a:t>
            </a:r>
            <a:r>
              <a:rPr lang="fr-FR" sz="1600" dirty="0" err="1" smtClean="0">
                <a:solidFill>
                  <a:srgbClr val="E64196"/>
                </a:solidFill>
                <a:latin typeface="Times New Roman" panose="02020603050405020304" pitchFamily="18" charset="0"/>
                <a:cs typeface="Times New Roman" panose="02020603050405020304" pitchFamily="18" charset="0"/>
              </a:rPr>
              <a:t>inner</a:t>
            </a:r>
            <a:r>
              <a:rPr lang="fr-FR" sz="1600" dirty="0" smtClean="0">
                <a:solidFill>
                  <a:srgbClr val="E64196"/>
                </a:solidFill>
                <a:latin typeface="Times New Roman" panose="02020603050405020304" pitchFamily="18" charset="0"/>
                <a:cs typeface="Times New Roman" panose="02020603050405020304" pitchFamily="18" charset="0"/>
              </a:rPr>
              <a:t> </a:t>
            </a:r>
            <a:r>
              <a:rPr lang="fr-FR" sz="1600" dirty="0" err="1" smtClean="0">
                <a:solidFill>
                  <a:srgbClr val="E64196"/>
                </a:solidFill>
                <a:latin typeface="Times New Roman" panose="02020603050405020304" pitchFamily="18" charset="0"/>
                <a:cs typeface="Times New Roman" panose="02020603050405020304" pitchFamily="18" charset="0"/>
              </a:rPr>
              <a:t>diameter</a:t>
            </a:r>
            <a:endParaRPr lang="fr-FR" sz="1600" dirty="0">
              <a:solidFill>
                <a:srgbClr val="E64196"/>
              </a:solidFill>
              <a:latin typeface="Times New Roman" panose="02020603050405020304" pitchFamily="18" charset="0"/>
              <a:cs typeface="Times New Roman" panose="02020603050405020304" pitchFamily="18" charset="0"/>
            </a:endParaRPr>
          </a:p>
        </p:txBody>
      </p:sp>
      <p:cxnSp>
        <p:nvCxnSpPr>
          <p:cNvPr id="8" name="Connecteur droit avec flèche 7"/>
          <p:cNvCxnSpPr/>
          <p:nvPr/>
        </p:nvCxnSpPr>
        <p:spPr>
          <a:xfrm>
            <a:off x="5907506" y="3922294"/>
            <a:ext cx="23822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6472991" y="3573378"/>
            <a:ext cx="779381" cy="369332"/>
          </a:xfrm>
          <a:prstGeom prst="rect">
            <a:avLst/>
          </a:prstGeom>
          <a:noFill/>
        </p:spPr>
        <p:txBody>
          <a:bodyPr wrap="none" rtlCol="0">
            <a:spAutoFit/>
          </a:bodyPr>
          <a:lstStyle/>
          <a:p>
            <a:r>
              <a:rPr lang="en-US" dirty="0" smtClean="0">
                <a:solidFill>
                  <a:schemeClr val="accent1">
                    <a:lumMod val="75000"/>
                  </a:schemeClr>
                </a:solidFill>
                <a:latin typeface="Times New Roman" panose="02020603050405020304" pitchFamily="18" charset="0"/>
                <a:cs typeface="Times New Roman" panose="02020603050405020304" pitchFamily="18" charset="0"/>
                <a:sym typeface="Symbol" panose="05050102010706020507" pitchFamily="18" charset="2"/>
              </a:rPr>
              <a:t> 354</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8614611" y="5041231"/>
            <a:ext cx="216569" cy="986590"/>
          </a:xfrm>
          <a:prstGeom prst="rect">
            <a:avLst/>
          </a:prstGeom>
          <a:solidFill>
            <a:srgbClr val="E64196"/>
          </a:solidFill>
          <a:ln>
            <a:solidFill>
              <a:srgbClr val="E64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8" name="Connecteur droit avec flèche 27"/>
          <p:cNvCxnSpPr/>
          <p:nvPr/>
        </p:nvCxnSpPr>
        <p:spPr>
          <a:xfrm>
            <a:off x="3840480" y="2531444"/>
            <a:ext cx="539015" cy="20405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bwMode="auto">
          <a:xfrm>
            <a:off x="7287128" y="5566609"/>
            <a:ext cx="846219" cy="369332"/>
          </a:xfrm>
          <a:prstGeom prst="rect">
            <a:avLst/>
          </a:prstGeom>
          <a:solidFill>
            <a:schemeClr val="bg1"/>
          </a:solidFill>
        </p:spPr>
        <p:txBody>
          <a:bodyPr wrap="square" rtlCol="0">
            <a:spAutoFit/>
          </a:bodyPr>
          <a:lstStyle/>
          <a:p>
            <a:r>
              <a:rPr lang="en-US" dirty="0" smtClean="0">
                <a:solidFill>
                  <a:srgbClr val="E64196"/>
                </a:solidFill>
                <a:latin typeface="Times New Roman" panose="02020603050405020304" pitchFamily="18" charset="0"/>
                <a:cs typeface="Times New Roman" panose="02020603050405020304" pitchFamily="18" charset="0"/>
                <a:sym typeface="Symbol" panose="05050102010706020507" pitchFamily="18" charset="2"/>
              </a:rPr>
              <a:t> 361</a:t>
            </a:r>
            <a:endParaRPr lang="en-US" dirty="0">
              <a:solidFill>
                <a:srgbClr val="E64196"/>
              </a:solidFill>
              <a:latin typeface="Times New Roman" panose="02020603050405020304" pitchFamily="18" charset="0"/>
              <a:cs typeface="Times New Roman" panose="02020603050405020304" pitchFamily="18" charset="0"/>
            </a:endParaRPr>
          </a:p>
        </p:txBody>
      </p:sp>
      <p:sp>
        <p:nvSpPr>
          <p:cNvPr id="17" name="Espace réservé du contenu 1">
            <a:extLst>
              <a:ext uri="{FF2B5EF4-FFF2-40B4-BE49-F238E27FC236}">
                <a16:creationId xmlns:a16="http://schemas.microsoft.com/office/drawing/2014/main" id="{870BBB8A-7A55-4394-BB90-2382B0011958}"/>
              </a:ext>
            </a:extLst>
          </p:cNvPr>
          <p:cNvSpPr txBox="1">
            <a:spLocks/>
          </p:cNvSpPr>
          <p:nvPr/>
        </p:nvSpPr>
        <p:spPr bwMode="auto">
          <a:xfrm>
            <a:off x="4719007" y="3382870"/>
            <a:ext cx="2592288" cy="588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Chimney</a:t>
            </a:r>
            <a:r>
              <a:rPr lang="fr-FR" sz="1600" dirty="0" smtClean="0">
                <a:solidFill>
                  <a:schemeClr val="accent1">
                    <a:lumMod val="75000"/>
                  </a:schemeClr>
                </a:solidFill>
                <a:latin typeface="Times New Roman" panose="02020603050405020304" pitchFamily="18" charset="0"/>
                <a:cs typeface="Times New Roman" panose="02020603050405020304" pitchFamily="18" charset="0"/>
              </a:rPr>
              <a:t> </a:t>
            </a: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outer</a:t>
            </a:r>
            <a:r>
              <a:rPr lang="fr-FR" sz="1600" dirty="0" smtClean="0">
                <a:solidFill>
                  <a:schemeClr val="accent1">
                    <a:lumMod val="75000"/>
                  </a:schemeClr>
                </a:solidFill>
                <a:latin typeface="Times New Roman" panose="02020603050405020304" pitchFamily="18" charset="0"/>
                <a:cs typeface="Times New Roman" panose="02020603050405020304" pitchFamily="18" charset="0"/>
              </a:rPr>
              <a:t> </a:t>
            </a: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diameter</a:t>
            </a:r>
            <a:endParaRPr lang="fr-FR" sz="16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3973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Espace réservé du numéro de diapositive 1">
            <a:extLst>
              <a:ext uri="{FF2B5EF4-FFF2-40B4-BE49-F238E27FC236}">
                <a16:creationId xmlns:a16="http://schemas.microsoft.com/office/drawing/2014/main" id="{F213927E-3E92-4BF6-A707-BC731D9C9405}"/>
              </a:ext>
            </a:extLst>
          </p:cNvPr>
          <p:cNvSpPr>
            <a:spLocks noGrp="1"/>
          </p:cNvSpPr>
          <p:nvPr>
            <p:ph type="sldNum" sz="quarter" idx="12"/>
          </p:nvPr>
        </p:nvSpPr>
        <p:spPr/>
        <p:txBody>
          <a:bodyPr/>
          <a:lstStyle/>
          <a:p>
            <a:pPr>
              <a:defRPr/>
            </a:pPr>
            <a:fld id="{96FC859B-BE47-4ED9-A753-DAB90E930B47}" type="slidenum">
              <a:rPr lang="en-US" smtClean="0">
                <a:latin typeface="Times New Roman" panose="02020603050405020304" pitchFamily="18" charset="0"/>
                <a:cs typeface="Times New Roman" panose="02020603050405020304" pitchFamily="18" charset="0"/>
              </a:rPr>
              <a:t>15</a:t>
            </a:fld>
            <a:endParaRPr lang="en-US">
              <a:latin typeface="Times New Roman" panose="02020603050405020304" pitchFamily="18" charset="0"/>
              <a:cs typeface="Times New Roman" panose="02020603050405020304" pitchFamily="18" charset="0"/>
            </a:endParaRPr>
          </a:p>
        </p:txBody>
      </p:sp>
      <p:sp>
        <p:nvSpPr>
          <p:cNvPr id="9" name="ZoneTexte 8"/>
          <p:cNvSpPr txBox="1"/>
          <p:nvPr/>
        </p:nvSpPr>
        <p:spPr bwMode="auto">
          <a:xfrm>
            <a:off x="0" y="0"/>
            <a:ext cx="4448718" cy="461665"/>
          </a:xfrm>
          <a:prstGeom prst="rect">
            <a:avLst/>
          </a:prstGeom>
          <a:noFill/>
        </p:spPr>
        <p:txBody>
          <a:bodyPr wrap="none" rtlCol="0">
            <a:spAutoFit/>
          </a:bodyPr>
          <a:lstStyle/>
          <a:p>
            <a:pPr>
              <a:defRPr/>
            </a:pPr>
            <a:r>
              <a:rPr lang="en-US" sz="2400" b="1" dirty="0">
                <a:solidFill>
                  <a:srgbClr val="FF0000"/>
                </a:solidFill>
                <a:latin typeface="Times New Roman" panose="02020603050405020304" pitchFamily="18" charset="0"/>
                <a:cs typeface="Times New Roman" panose="02020603050405020304" pitchFamily="18" charset="0"/>
              </a:rPr>
              <a:t>Interfaces with </a:t>
            </a:r>
            <a:r>
              <a:rPr lang="en-US" sz="2400" b="1" dirty="0" smtClean="0">
                <a:solidFill>
                  <a:srgbClr val="FF0000"/>
                </a:solidFill>
                <a:latin typeface="Times New Roman" panose="02020603050405020304" pitchFamily="18" charset="0"/>
                <a:cs typeface="Times New Roman" panose="02020603050405020304" pitchFamily="18" charset="0"/>
              </a:rPr>
              <a:t>Cryostat for V24</a:t>
            </a:r>
            <a:endParaRPr dirty="0">
              <a:latin typeface="Times New Roman" panose="02020603050405020304" pitchFamily="18" charset="0"/>
              <a:cs typeface="Times New Roman" panose="02020603050405020304" pitchFamily="18" charset="0"/>
            </a:endParaRPr>
          </a:p>
        </p:txBody>
      </p:sp>
      <p:sp>
        <p:nvSpPr>
          <p:cNvPr id="3" name="ZoneTexte 2"/>
          <p:cNvSpPr txBox="1"/>
          <p:nvPr/>
        </p:nvSpPr>
        <p:spPr>
          <a:xfrm>
            <a:off x="0" y="481263"/>
            <a:ext cx="12192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Deformations of the cryostat in the first and last 4-5 rows require a new design for these penetrations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Current diameters of the penetration (inner </a:t>
            </a:r>
            <a:r>
              <a:rPr lang="en-US" dirty="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rPr>
              <a:t>361 mm) and the chimney (</a:t>
            </a:r>
            <a:r>
              <a:rPr lang="en-US" dirty="0">
                <a:latin typeface="Times New Roman" panose="02020603050405020304" pitchFamily="18" charset="0"/>
                <a:cs typeface="Times New Roman" panose="02020603050405020304" pitchFamily="18" charset="0"/>
              </a:rPr>
              <a:t>outer </a:t>
            </a:r>
            <a:r>
              <a:rPr lang="en-US" dirty="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rPr>
              <a:t>354 mm)</a:t>
            </a:r>
          </a:p>
          <a:p>
            <a:pPr marL="742950" lvl="1" indent="-285750">
              <a:buFont typeface="Arial" panose="020B0604020202020204" pitchFamily="34" charset="0"/>
              <a:buChar char="•"/>
            </a:pPr>
            <a:r>
              <a:rPr lang="en-US" b="1" dirty="0" smtClean="0">
                <a:solidFill>
                  <a:srgbClr val="FF0000"/>
                </a:solidFill>
                <a:latin typeface="Times New Roman" panose="02020603050405020304" pitchFamily="18" charset="0"/>
                <a:cs typeface="Times New Roman" panose="02020603050405020304" pitchFamily="18" charset="0"/>
              </a:rPr>
              <a:t>7 mm of total margin =&gt; cannot be reduced</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Cryostat team insures that the </a:t>
            </a:r>
            <a:r>
              <a:rPr lang="en-US" b="1" dirty="0">
                <a:solidFill>
                  <a:srgbClr val="FFC000"/>
                </a:solidFill>
                <a:latin typeface="Times New Roman" panose="02020603050405020304" pitchFamily="18" charset="0"/>
                <a:cs typeface="Times New Roman" panose="02020603050405020304" pitchFamily="18" charset="0"/>
              </a:rPr>
              <a:t>penetration diameter will be compatible with the chimney diameter </a:t>
            </a:r>
            <a:r>
              <a:rPr lang="en-US" dirty="0">
                <a:latin typeface="Times New Roman" panose="02020603050405020304" pitchFamily="18" charset="0"/>
                <a:cs typeface="Times New Roman" panose="02020603050405020304" pitchFamily="18" charset="0"/>
              </a:rPr>
              <a:t>in the new design</a:t>
            </a:r>
          </a:p>
        </p:txBody>
      </p:sp>
      <p:pic>
        <p:nvPicPr>
          <p:cNvPr id="11" name="Image 10">
            <a:extLst>
              <a:ext uri="{FF2B5EF4-FFF2-40B4-BE49-F238E27FC236}">
                <a16:creationId xmlns:a16="http://schemas.microsoft.com/office/drawing/2014/main" id="{4AC88A36-6A3C-465A-97AF-127853171D7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0633" y="2269664"/>
            <a:ext cx="4541681" cy="3348959"/>
          </a:xfrm>
          <a:prstGeom prst="rect">
            <a:avLst/>
          </a:prstGeom>
        </p:spPr>
      </p:pic>
      <p:cxnSp>
        <p:nvCxnSpPr>
          <p:cNvPr id="8" name="Connecteur droit avec flèche 7"/>
          <p:cNvCxnSpPr/>
          <p:nvPr/>
        </p:nvCxnSpPr>
        <p:spPr>
          <a:xfrm>
            <a:off x="3200401" y="3308684"/>
            <a:ext cx="23822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ZoneTexte 23"/>
          <p:cNvSpPr txBox="1"/>
          <p:nvPr/>
        </p:nvSpPr>
        <p:spPr>
          <a:xfrm>
            <a:off x="3765886" y="2959768"/>
            <a:ext cx="779381" cy="369332"/>
          </a:xfrm>
          <a:prstGeom prst="rect">
            <a:avLst/>
          </a:prstGeom>
          <a:noFill/>
        </p:spPr>
        <p:txBody>
          <a:bodyPr wrap="none" rtlCol="0">
            <a:spAutoFit/>
          </a:bodyPr>
          <a:lstStyle/>
          <a:p>
            <a:r>
              <a:rPr lang="en-US" dirty="0" smtClean="0">
                <a:solidFill>
                  <a:schemeClr val="accent1">
                    <a:lumMod val="75000"/>
                  </a:schemeClr>
                </a:solidFill>
                <a:latin typeface="Times New Roman" panose="02020603050405020304" pitchFamily="18" charset="0"/>
                <a:cs typeface="Times New Roman" panose="02020603050405020304" pitchFamily="18" charset="0"/>
                <a:sym typeface="Symbol" panose="05050102010706020507" pitchFamily="18" charset="2"/>
              </a:rPr>
              <a:t> 354</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07506" y="4427621"/>
            <a:ext cx="216569" cy="986590"/>
          </a:xfrm>
          <a:prstGeom prst="rect">
            <a:avLst/>
          </a:prstGeom>
          <a:solidFill>
            <a:srgbClr val="E64196"/>
          </a:solidFill>
          <a:ln>
            <a:solidFill>
              <a:srgbClr val="E64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ZoneTexte 13"/>
          <p:cNvSpPr txBox="1"/>
          <p:nvPr/>
        </p:nvSpPr>
        <p:spPr bwMode="auto">
          <a:xfrm>
            <a:off x="4522155" y="4942112"/>
            <a:ext cx="1062789" cy="369332"/>
          </a:xfrm>
          <a:prstGeom prst="rect">
            <a:avLst/>
          </a:prstGeom>
          <a:solidFill>
            <a:schemeClr val="bg1"/>
          </a:solidFill>
        </p:spPr>
        <p:txBody>
          <a:bodyPr wrap="square" rtlCol="0">
            <a:spAutoFit/>
          </a:bodyPr>
          <a:lstStyle/>
          <a:p>
            <a:r>
              <a:rPr lang="en-US" dirty="0" smtClean="0">
                <a:solidFill>
                  <a:srgbClr val="E64196"/>
                </a:solidFill>
                <a:latin typeface="Times New Roman" panose="02020603050405020304" pitchFamily="18" charset="0"/>
                <a:cs typeface="Times New Roman" panose="02020603050405020304" pitchFamily="18" charset="0"/>
                <a:sym typeface="Symbol" panose="05050102010706020507" pitchFamily="18" charset="2"/>
              </a:rPr>
              <a:t> 361</a:t>
            </a:r>
            <a:endParaRPr lang="en-US" dirty="0">
              <a:solidFill>
                <a:srgbClr val="E64196"/>
              </a:solidFill>
              <a:latin typeface="Times New Roman" panose="02020603050405020304" pitchFamily="18" charset="0"/>
              <a:cs typeface="Times New Roman" panose="02020603050405020304" pitchFamily="18" charset="0"/>
            </a:endParaRPr>
          </a:p>
        </p:txBody>
      </p:sp>
      <p:sp>
        <p:nvSpPr>
          <p:cNvPr id="4" name="Rectangle 3"/>
          <p:cNvSpPr/>
          <p:nvPr/>
        </p:nvSpPr>
        <p:spPr>
          <a:xfrm>
            <a:off x="4376057" y="2155372"/>
            <a:ext cx="219891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11"/>
          <p:cNvSpPr/>
          <p:nvPr/>
        </p:nvSpPr>
        <p:spPr bwMode="auto">
          <a:xfrm rot="5400000">
            <a:off x="6193628" y="3453179"/>
            <a:ext cx="219891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Espace réservé du contenu 1">
            <a:extLst>
              <a:ext uri="{FF2B5EF4-FFF2-40B4-BE49-F238E27FC236}">
                <a16:creationId xmlns:a16="http://schemas.microsoft.com/office/drawing/2014/main" id="{870BBB8A-7A55-4394-BB90-2382B0011958}"/>
              </a:ext>
            </a:extLst>
          </p:cNvPr>
          <p:cNvSpPr txBox="1">
            <a:spLocks/>
          </p:cNvSpPr>
          <p:nvPr/>
        </p:nvSpPr>
        <p:spPr bwMode="auto">
          <a:xfrm>
            <a:off x="3584830" y="5425030"/>
            <a:ext cx="2592288" cy="330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fr-FR" sz="1600" dirty="0" err="1" smtClean="0">
                <a:solidFill>
                  <a:srgbClr val="E64196"/>
                </a:solidFill>
                <a:latin typeface="Times New Roman" panose="02020603050405020304" pitchFamily="18" charset="0"/>
                <a:cs typeface="Times New Roman" panose="02020603050405020304" pitchFamily="18" charset="0"/>
              </a:rPr>
              <a:t>Penetration</a:t>
            </a:r>
            <a:r>
              <a:rPr lang="fr-FR" sz="1600" dirty="0" smtClean="0">
                <a:solidFill>
                  <a:srgbClr val="E64196"/>
                </a:solidFill>
                <a:latin typeface="Times New Roman" panose="02020603050405020304" pitchFamily="18" charset="0"/>
                <a:cs typeface="Times New Roman" panose="02020603050405020304" pitchFamily="18" charset="0"/>
              </a:rPr>
              <a:t> </a:t>
            </a:r>
            <a:r>
              <a:rPr lang="fr-FR" sz="1600" dirty="0" err="1" smtClean="0">
                <a:solidFill>
                  <a:srgbClr val="E64196"/>
                </a:solidFill>
                <a:latin typeface="Times New Roman" panose="02020603050405020304" pitchFamily="18" charset="0"/>
                <a:cs typeface="Times New Roman" panose="02020603050405020304" pitchFamily="18" charset="0"/>
              </a:rPr>
              <a:t>inner</a:t>
            </a:r>
            <a:r>
              <a:rPr lang="fr-FR" sz="1600" dirty="0" smtClean="0">
                <a:solidFill>
                  <a:srgbClr val="E64196"/>
                </a:solidFill>
                <a:latin typeface="Times New Roman" panose="02020603050405020304" pitchFamily="18" charset="0"/>
                <a:cs typeface="Times New Roman" panose="02020603050405020304" pitchFamily="18" charset="0"/>
              </a:rPr>
              <a:t> </a:t>
            </a:r>
            <a:r>
              <a:rPr lang="fr-FR" sz="1600" dirty="0" err="1" smtClean="0">
                <a:solidFill>
                  <a:srgbClr val="E64196"/>
                </a:solidFill>
                <a:latin typeface="Times New Roman" panose="02020603050405020304" pitchFamily="18" charset="0"/>
                <a:cs typeface="Times New Roman" panose="02020603050405020304" pitchFamily="18" charset="0"/>
              </a:rPr>
              <a:t>diameter</a:t>
            </a:r>
            <a:endParaRPr lang="fr-FR" sz="1600" dirty="0">
              <a:solidFill>
                <a:srgbClr val="E64196"/>
              </a:solidFill>
              <a:latin typeface="Times New Roman" panose="02020603050405020304" pitchFamily="18" charset="0"/>
              <a:cs typeface="Times New Roman" panose="02020603050405020304" pitchFamily="18" charset="0"/>
            </a:endParaRPr>
          </a:p>
        </p:txBody>
      </p:sp>
      <p:sp>
        <p:nvSpPr>
          <p:cNvPr id="22" name="Espace réservé du contenu 1">
            <a:extLst>
              <a:ext uri="{FF2B5EF4-FFF2-40B4-BE49-F238E27FC236}">
                <a16:creationId xmlns:a16="http://schemas.microsoft.com/office/drawing/2014/main" id="{870BBB8A-7A55-4394-BB90-2382B0011958}"/>
              </a:ext>
            </a:extLst>
          </p:cNvPr>
          <p:cNvSpPr txBox="1">
            <a:spLocks/>
          </p:cNvSpPr>
          <p:nvPr/>
        </p:nvSpPr>
        <p:spPr bwMode="auto">
          <a:xfrm>
            <a:off x="1764051" y="2737977"/>
            <a:ext cx="2592288" cy="588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Chimney</a:t>
            </a:r>
            <a:r>
              <a:rPr lang="fr-FR" sz="1600" dirty="0" smtClean="0">
                <a:solidFill>
                  <a:schemeClr val="accent1">
                    <a:lumMod val="75000"/>
                  </a:schemeClr>
                </a:solidFill>
                <a:latin typeface="Times New Roman" panose="02020603050405020304" pitchFamily="18" charset="0"/>
                <a:cs typeface="Times New Roman" panose="02020603050405020304" pitchFamily="18" charset="0"/>
              </a:rPr>
              <a:t> </a:t>
            </a: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outer</a:t>
            </a:r>
            <a:r>
              <a:rPr lang="fr-FR" sz="1600" dirty="0" smtClean="0">
                <a:solidFill>
                  <a:schemeClr val="accent1">
                    <a:lumMod val="75000"/>
                  </a:schemeClr>
                </a:solidFill>
                <a:latin typeface="Times New Roman" panose="02020603050405020304" pitchFamily="18" charset="0"/>
                <a:cs typeface="Times New Roman" panose="02020603050405020304" pitchFamily="18" charset="0"/>
              </a:rPr>
              <a:t> </a:t>
            </a: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diameter</a:t>
            </a:r>
            <a:endParaRPr lang="fr-FR" sz="16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225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DEF72A1-4AAB-4940-A441-72ED37BA102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00069" y="3514098"/>
            <a:ext cx="4330280" cy="2640010"/>
          </a:xfrm>
          <a:prstGeom prst="rect">
            <a:avLst/>
          </a:prstGeom>
        </p:spPr>
      </p:pic>
      <p:cxnSp>
        <p:nvCxnSpPr>
          <p:cNvPr id="5" name="Connecteur droit avec flèche 4">
            <a:extLst>
              <a:ext uri="{FF2B5EF4-FFF2-40B4-BE49-F238E27FC236}">
                <a16:creationId xmlns:a16="http://schemas.microsoft.com/office/drawing/2014/main" id="{9D0E709E-74C2-4EC7-B46E-046ABE66768E}"/>
              </a:ext>
            </a:extLst>
          </p:cNvPr>
          <p:cNvCxnSpPr>
            <a:cxnSpLocks/>
          </p:cNvCxnSpPr>
          <p:nvPr/>
        </p:nvCxnSpPr>
        <p:spPr>
          <a:xfrm flipH="1" flipV="1">
            <a:off x="3144286" y="4743362"/>
            <a:ext cx="864095" cy="103756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C279F2CD-E25F-45C0-990C-8F9573E7C7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52644" y="2638653"/>
            <a:ext cx="4920099" cy="3881958"/>
          </a:xfrm>
          <a:prstGeom prst="rect">
            <a:avLst/>
          </a:prstGeom>
        </p:spPr>
      </p:pic>
      <p:sp>
        <p:nvSpPr>
          <p:cNvPr id="7" name="Espace réservé du contenu 1">
            <a:extLst>
              <a:ext uri="{FF2B5EF4-FFF2-40B4-BE49-F238E27FC236}">
                <a16:creationId xmlns:a16="http://schemas.microsoft.com/office/drawing/2014/main" id="{AE8F9E17-A30F-4FEE-A0BB-597214D0D7C3}"/>
              </a:ext>
            </a:extLst>
          </p:cNvPr>
          <p:cNvSpPr txBox="1">
            <a:spLocks/>
          </p:cNvSpPr>
          <p:nvPr/>
        </p:nvSpPr>
        <p:spPr>
          <a:xfrm>
            <a:off x="3504325" y="5853861"/>
            <a:ext cx="1728192" cy="588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en-US" sz="1600" dirty="0">
                <a:latin typeface="Times New Roman" panose="02020603050405020304" pitchFamily="18" charset="0"/>
                <a:cs typeface="Times New Roman" panose="02020603050405020304" pitchFamily="18" charset="0"/>
              </a:rPr>
              <a:t>Tight welding with added material</a:t>
            </a:r>
            <a:r>
              <a:rPr lang="fr-FR" sz="1600" dirty="0">
                <a:latin typeface="Times New Roman" panose="02020603050405020304" pitchFamily="18" charset="0"/>
                <a:cs typeface="Times New Roman" panose="02020603050405020304" pitchFamily="18" charset="0"/>
              </a:rPr>
              <a:t> </a:t>
            </a:r>
          </a:p>
        </p:txBody>
      </p:sp>
      <p:cxnSp>
        <p:nvCxnSpPr>
          <p:cNvPr id="9" name="Connecteur droit avec flèche 8"/>
          <p:cNvCxnSpPr/>
          <p:nvPr/>
        </p:nvCxnSpPr>
        <p:spPr bwMode="auto">
          <a:xfrm>
            <a:off x="6184231" y="3465781"/>
            <a:ext cx="23822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bwMode="auto">
          <a:xfrm>
            <a:off x="6749716" y="3116865"/>
            <a:ext cx="779381" cy="369332"/>
          </a:xfrm>
          <a:prstGeom prst="rect">
            <a:avLst/>
          </a:prstGeom>
          <a:noFill/>
        </p:spPr>
        <p:txBody>
          <a:bodyPr wrap="none" rtlCol="0">
            <a:spAutoFit/>
          </a:bodyPr>
          <a:lstStyle/>
          <a:p>
            <a:r>
              <a:rPr lang="en-US" dirty="0" smtClean="0">
                <a:solidFill>
                  <a:schemeClr val="accent1">
                    <a:lumMod val="75000"/>
                  </a:schemeClr>
                </a:solidFill>
                <a:latin typeface="Times New Roman" panose="02020603050405020304" pitchFamily="18" charset="0"/>
                <a:cs typeface="Times New Roman" panose="02020603050405020304" pitchFamily="18" charset="0"/>
                <a:sym typeface="Symbol" panose="05050102010706020507" pitchFamily="18" charset="2"/>
              </a:rPr>
              <a:t> 486</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1" name="ZoneTexte 10"/>
          <p:cNvSpPr txBox="1"/>
          <p:nvPr/>
        </p:nvSpPr>
        <p:spPr bwMode="auto">
          <a:xfrm>
            <a:off x="72737" y="93518"/>
            <a:ext cx="4448718" cy="461665"/>
          </a:xfrm>
          <a:prstGeom prst="rect">
            <a:avLst/>
          </a:prstGeom>
          <a:noFill/>
        </p:spPr>
        <p:txBody>
          <a:bodyPr wrap="none" rtlCol="0">
            <a:spAutoFit/>
          </a:bodyPr>
          <a:lstStyle/>
          <a:p>
            <a:pPr>
              <a:defRPr/>
            </a:pPr>
            <a:r>
              <a:rPr lang="en-US" sz="2400" b="1" dirty="0">
                <a:solidFill>
                  <a:srgbClr val="FF0000"/>
                </a:solidFill>
                <a:latin typeface="Times New Roman" panose="02020603050405020304" pitchFamily="18" charset="0"/>
                <a:cs typeface="Times New Roman" panose="02020603050405020304" pitchFamily="18" charset="0"/>
              </a:rPr>
              <a:t>Interfaces with </a:t>
            </a:r>
            <a:r>
              <a:rPr lang="en-US" sz="2400" b="1" dirty="0" smtClean="0">
                <a:solidFill>
                  <a:srgbClr val="FF0000"/>
                </a:solidFill>
                <a:latin typeface="Times New Roman" panose="02020603050405020304" pitchFamily="18" charset="0"/>
                <a:cs typeface="Times New Roman" panose="02020603050405020304" pitchFamily="18" charset="0"/>
              </a:rPr>
              <a:t>Cryostat for V48</a:t>
            </a:r>
            <a:endParaRPr dirty="0">
              <a:latin typeface="Times New Roman" panose="02020603050405020304" pitchFamily="18" charset="0"/>
              <a:cs typeface="Times New Roman" panose="02020603050405020304" pitchFamily="18" charset="0"/>
            </a:endParaRPr>
          </a:p>
        </p:txBody>
      </p:sp>
      <p:sp>
        <p:nvSpPr>
          <p:cNvPr id="12" name="ZoneTexte 11"/>
          <p:cNvSpPr txBox="1"/>
          <p:nvPr/>
        </p:nvSpPr>
        <p:spPr bwMode="auto">
          <a:xfrm>
            <a:off x="0" y="673769"/>
            <a:ext cx="121920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Connection with the cryostat:</a:t>
            </a:r>
          </a:p>
          <a:p>
            <a:pPr marL="742950" lvl="1" indent="-285750">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W</a:t>
            </a:r>
            <a:r>
              <a:rPr lang="en-US" b="1" dirty="0" smtClean="0">
                <a:solidFill>
                  <a:srgbClr val="00B050"/>
                </a:solidFill>
                <a:latin typeface="Times New Roman" panose="02020603050405020304" pitchFamily="18" charset="0"/>
                <a:cs typeface="Times New Roman" panose="02020603050405020304" pitchFamily="18" charset="0"/>
              </a:rPr>
              <a:t>elding</a:t>
            </a:r>
            <a:r>
              <a:rPr lang="en-US" dirty="0" smtClean="0">
                <a:latin typeface="Times New Roman" panose="02020603050405020304" pitchFamily="18" charset="0"/>
                <a:cs typeface="Times New Roman" panose="02020603050405020304" pitchFamily="18" charset="0"/>
              </a:rPr>
              <a:t> with material addition</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Current diameter (549 mm) </a:t>
            </a:r>
            <a:r>
              <a:rPr lang="en-US" dirty="0">
                <a:latin typeface="Times New Roman" panose="02020603050405020304" pitchFamily="18" charset="0"/>
                <a:cs typeface="Times New Roman" panose="02020603050405020304" pitchFamily="18" charset="0"/>
              </a:rPr>
              <a:t>and thickness </a:t>
            </a:r>
            <a:r>
              <a:rPr lang="en-US" dirty="0" smtClean="0">
                <a:latin typeface="Times New Roman" panose="02020603050405020304" pitchFamily="18" charset="0"/>
                <a:cs typeface="Times New Roman" panose="02020603050405020304" pitchFamily="18" charset="0"/>
              </a:rPr>
              <a:t>(30 </a:t>
            </a:r>
            <a:r>
              <a:rPr lang="en-US" dirty="0">
                <a:latin typeface="Times New Roman" panose="02020603050405020304" pitchFamily="18" charset="0"/>
                <a:cs typeface="Times New Roman" panose="02020603050405020304" pitchFamily="18" charset="0"/>
              </a:rPr>
              <a:t>mm) of </a:t>
            </a:r>
            <a:r>
              <a:rPr lang="en-US" dirty="0" smtClean="0">
                <a:latin typeface="Times New Roman" panose="02020603050405020304" pitchFamily="18" charset="0"/>
                <a:cs typeface="Times New Roman" panose="02020603050405020304" pitchFamily="18" charset="0"/>
              </a:rPr>
              <a:t>the interface chimney flange allows handling, can be increased if needs from the Cryostat team</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Shape and dimension of the plate on the penetrations to be decided by the Cryostat team</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cxnSp>
        <p:nvCxnSpPr>
          <p:cNvPr id="13" name="Connecteur droit avec flèche 12"/>
          <p:cNvCxnSpPr/>
          <p:nvPr/>
        </p:nvCxnSpPr>
        <p:spPr bwMode="auto">
          <a:xfrm>
            <a:off x="3782728" y="2762451"/>
            <a:ext cx="596767" cy="18095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bwMode="auto">
          <a:xfrm>
            <a:off x="7359317" y="5723018"/>
            <a:ext cx="1110914" cy="369332"/>
          </a:xfrm>
          <a:prstGeom prst="rect">
            <a:avLst/>
          </a:prstGeom>
          <a:solidFill>
            <a:schemeClr val="bg1"/>
          </a:solidFill>
        </p:spPr>
        <p:txBody>
          <a:bodyPr wrap="square" rtlCol="0">
            <a:spAutoFit/>
          </a:bodyPr>
          <a:lstStyle/>
          <a:p>
            <a:r>
              <a:rPr lang="en-US" dirty="0" smtClean="0">
                <a:solidFill>
                  <a:srgbClr val="E64196"/>
                </a:solidFill>
                <a:latin typeface="Times New Roman" panose="02020603050405020304" pitchFamily="18" charset="0"/>
                <a:cs typeface="Times New Roman" panose="02020603050405020304" pitchFamily="18" charset="0"/>
                <a:sym typeface="Symbol" panose="05050102010706020507" pitchFamily="18" charset="2"/>
              </a:rPr>
              <a:t> 506</a:t>
            </a:r>
            <a:endParaRPr lang="en-US" dirty="0">
              <a:solidFill>
                <a:srgbClr val="E64196"/>
              </a:solidFill>
              <a:latin typeface="Times New Roman" panose="02020603050405020304" pitchFamily="18" charset="0"/>
              <a:cs typeface="Times New Roman" panose="02020603050405020304" pitchFamily="18" charset="0"/>
            </a:endParaRPr>
          </a:p>
        </p:txBody>
      </p:sp>
      <p:sp>
        <p:nvSpPr>
          <p:cNvPr id="16" name="Rectangle 15"/>
          <p:cNvSpPr/>
          <p:nvPr/>
        </p:nvSpPr>
        <p:spPr bwMode="auto">
          <a:xfrm>
            <a:off x="9192127" y="5053261"/>
            <a:ext cx="228599" cy="1191127"/>
          </a:xfrm>
          <a:prstGeom prst="rect">
            <a:avLst/>
          </a:prstGeom>
          <a:solidFill>
            <a:srgbClr val="E64196"/>
          </a:solidFill>
          <a:ln>
            <a:solidFill>
              <a:srgbClr val="E64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Espace réservé du contenu 1">
            <a:extLst>
              <a:ext uri="{FF2B5EF4-FFF2-40B4-BE49-F238E27FC236}">
                <a16:creationId xmlns:a16="http://schemas.microsoft.com/office/drawing/2014/main" id="{870BBB8A-7A55-4394-BB90-2382B0011958}"/>
              </a:ext>
            </a:extLst>
          </p:cNvPr>
          <p:cNvSpPr txBox="1">
            <a:spLocks/>
          </p:cNvSpPr>
          <p:nvPr/>
        </p:nvSpPr>
        <p:spPr bwMode="auto">
          <a:xfrm>
            <a:off x="6472409" y="6185426"/>
            <a:ext cx="2592288" cy="330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fr-FR" sz="1600" dirty="0" err="1" smtClean="0">
                <a:solidFill>
                  <a:srgbClr val="E64196"/>
                </a:solidFill>
                <a:latin typeface="Times New Roman" panose="02020603050405020304" pitchFamily="18" charset="0"/>
                <a:cs typeface="Times New Roman" panose="02020603050405020304" pitchFamily="18" charset="0"/>
              </a:rPr>
              <a:t>Penetration</a:t>
            </a:r>
            <a:r>
              <a:rPr lang="fr-FR" sz="1600" dirty="0" smtClean="0">
                <a:solidFill>
                  <a:srgbClr val="E64196"/>
                </a:solidFill>
                <a:latin typeface="Times New Roman" panose="02020603050405020304" pitchFamily="18" charset="0"/>
                <a:cs typeface="Times New Roman" panose="02020603050405020304" pitchFamily="18" charset="0"/>
              </a:rPr>
              <a:t> </a:t>
            </a:r>
            <a:r>
              <a:rPr lang="fr-FR" sz="1600" dirty="0" err="1" smtClean="0">
                <a:solidFill>
                  <a:srgbClr val="E64196"/>
                </a:solidFill>
                <a:latin typeface="Times New Roman" panose="02020603050405020304" pitchFamily="18" charset="0"/>
                <a:cs typeface="Times New Roman" panose="02020603050405020304" pitchFamily="18" charset="0"/>
              </a:rPr>
              <a:t>inner</a:t>
            </a:r>
            <a:r>
              <a:rPr lang="fr-FR" sz="1600" dirty="0" smtClean="0">
                <a:solidFill>
                  <a:srgbClr val="E64196"/>
                </a:solidFill>
                <a:latin typeface="Times New Roman" panose="02020603050405020304" pitchFamily="18" charset="0"/>
                <a:cs typeface="Times New Roman" panose="02020603050405020304" pitchFamily="18" charset="0"/>
              </a:rPr>
              <a:t> </a:t>
            </a:r>
            <a:r>
              <a:rPr lang="fr-FR" sz="1600" dirty="0" err="1" smtClean="0">
                <a:solidFill>
                  <a:srgbClr val="E64196"/>
                </a:solidFill>
                <a:latin typeface="Times New Roman" panose="02020603050405020304" pitchFamily="18" charset="0"/>
                <a:cs typeface="Times New Roman" panose="02020603050405020304" pitchFamily="18" charset="0"/>
              </a:rPr>
              <a:t>diameter</a:t>
            </a:r>
            <a:endParaRPr lang="fr-FR" sz="1600" dirty="0">
              <a:solidFill>
                <a:srgbClr val="E64196"/>
              </a:solidFill>
              <a:latin typeface="Times New Roman" panose="02020603050405020304" pitchFamily="18" charset="0"/>
              <a:cs typeface="Times New Roman" panose="02020603050405020304" pitchFamily="18" charset="0"/>
            </a:endParaRPr>
          </a:p>
        </p:txBody>
      </p:sp>
      <p:sp>
        <p:nvSpPr>
          <p:cNvPr id="19" name="Espace réservé du contenu 1">
            <a:extLst>
              <a:ext uri="{FF2B5EF4-FFF2-40B4-BE49-F238E27FC236}">
                <a16:creationId xmlns:a16="http://schemas.microsoft.com/office/drawing/2014/main" id="{870BBB8A-7A55-4394-BB90-2382B0011958}"/>
              </a:ext>
            </a:extLst>
          </p:cNvPr>
          <p:cNvSpPr txBox="1">
            <a:spLocks/>
          </p:cNvSpPr>
          <p:nvPr/>
        </p:nvSpPr>
        <p:spPr bwMode="auto">
          <a:xfrm>
            <a:off x="4901887" y="2863106"/>
            <a:ext cx="2592288" cy="588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Chimney</a:t>
            </a:r>
            <a:r>
              <a:rPr lang="fr-FR" sz="1600" dirty="0" smtClean="0">
                <a:solidFill>
                  <a:schemeClr val="accent1">
                    <a:lumMod val="75000"/>
                  </a:schemeClr>
                </a:solidFill>
                <a:latin typeface="Times New Roman" panose="02020603050405020304" pitchFamily="18" charset="0"/>
                <a:cs typeface="Times New Roman" panose="02020603050405020304" pitchFamily="18" charset="0"/>
              </a:rPr>
              <a:t> </a:t>
            </a: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outer</a:t>
            </a:r>
            <a:r>
              <a:rPr lang="fr-FR" sz="1600" dirty="0" smtClean="0">
                <a:solidFill>
                  <a:schemeClr val="accent1">
                    <a:lumMod val="75000"/>
                  </a:schemeClr>
                </a:solidFill>
                <a:latin typeface="Times New Roman" panose="02020603050405020304" pitchFamily="18" charset="0"/>
                <a:cs typeface="Times New Roman" panose="02020603050405020304" pitchFamily="18" charset="0"/>
              </a:rPr>
              <a:t> </a:t>
            </a: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diameter</a:t>
            </a:r>
            <a:endParaRPr lang="fr-FR" sz="1600"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1293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279F2CD-E25F-45C0-990C-8F9573E7C70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91730" y="2638653"/>
            <a:ext cx="4920099" cy="3881958"/>
          </a:xfrm>
          <a:prstGeom prst="rect">
            <a:avLst/>
          </a:prstGeom>
        </p:spPr>
      </p:pic>
      <p:cxnSp>
        <p:nvCxnSpPr>
          <p:cNvPr id="9" name="Connecteur droit avec flèche 8"/>
          <p:cNvCxnSpPr/>
          <p:nvPr/>
        </p:nvCxnSpPr>
        <p:spPr bwMode="auto">
          <a:xfrm>
            <a:off x="3223317" y="3465781"/>
            <a:ext cx="23822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bwMode="auto">
          <a:xfrm>
            <a:off x="3788802" y="3116865"/>
            <a:ext cx="779381" cy="369332"/>
          </a:xfrm>
          <a:prstGeom prst="rect">
            <a:avLst/>
          </a:prstGeom>
          <a:noFill/>
        </p:spPr>
        <p:txBody>
          <a:bodyPr wrap="none" rtlCol="0">
            <a:spAutoFit/>
          </a:bodyPr>
          <a:lstStyle/>
          <a:p>
            <a:r>
              <a:rPr lang="en-US" dirty="0" smtClean="0">
                <a:solidFill>
                  <a:schemeClr val="accent1">
                    <a:lumMod val="75000"/>
                  </a:schemeClr>
                </a:solidFill>
                <a:latin typeface="Times New Roman" panose="02020603050405020304" pitchFamily="18" charset="0"/>
                <a:cs typeface="Times New Roman" panose="02020603050405020304" pitchFamily="18" charset="0"/>
                <a:sym typeface="Symbol" panose="05050102010706020507" pitchFamily="18" charset="2"/>
              </a:rPr>
              <a:t> 486</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1" name="ZoneTexte 10"/>
          <p:cNvSpPr txBox="1"/>
          <p:nvPr/>
        </p:nvSpPr>
        <p:spPr bwMode="auto">
          <a:xfrm>
            <a:off x="72737" y="93518"/>
            <a:ext cx="4448718" cy="461665"/>
          </a:xfrm>
          <a:prstGeom prst="rect">
            <a:avLst/>
          </a:prstGeom>
          <a:noFill/>
        </p:spPr>
        <p:txBody>
          <a:bodyPr wrap="none" rtlCol="0">
            <a:spAutoFit/>
          </a:bodyPr>
          <a:lstStyle/>
          <a:p>
            <a:pPr>
              <a:defRPr/>
            </a:pPr>
            <a:r>
              <a:rPr lang="en-US" sz="2400" b="1" dirty="0">
                <a:solidFill>
                  <a:srgbClr val="FF0000"/>
                </a:solidFill>
                <a:latin typeface="Times New Roman" panose="02020603050405020304" pitchFamily="18" charset="0"/>
                <a:cs typeface="Times New Roman" panose="02020603050405020304" pitchFamily="18" charset="0"/>
              </a:rPr>
              <a:t>Interfaces with </a:t>
            </a:r>
            <a:r>
              <a:rPr lang="en-US" sz="2400" b="1" dirty="0" smtClean="0">
                <a:solidFill>
                  <a:srgbClr val="FF0000"/>
                </a:solidFill>
                <a:latin typeface="Times New Roman" panose="02020603050405020304" pitchFamily="18" charset="0"/>
                <a:cs typeface="Times New Roman" panose="02020603050405020304" pitchFamily="18" charset="0"/>
              </a:rPr>
              <a:t>Cryostat for V48</a:t>
            </a:r>
            <a:endParaRPr dirty="0">
              <a:latin typeface="Times New Roman" panose="02020603050405020304" pitchFamily="18" charset="0"/>
              <a:cs typeface="Times New Roman" panose="02020603050405020304" pitchFamily="18" charset="0"/>
            </a:endParaRPr>
          </a:p>
        </p:txBody>
      </p:sp>
      <p:sp>
        <p:nvSpPr>
          <p:cNvPr id="13" name="ZoneTexte 12"/>
          <p:cNvSpPr txBox="1"/>
          <p:nvPr/>
        </p:nvSpPr>
        <p:spPr bwMode="auto">
          <a:xfrm>
            <a:off x="4398403" y="5723018"/>
            <a:ext cx="1110914" cy="369332"/>
          </a:xfrm>
          <a:prstGeom prst="rect">
            <a:avLst/>
          </a:prstGeom>
          <a:solidFill>
            <a:schemeClr val="bg1"/>
          </a:solidFill>
        </p:spPr>
        <p:txBody>
          <a:bodyPr wrap="square" rtlCol="0">
            <a:spAutoFit/>
          </a:bodyPr>
          <a:lstStyle/>
          <a:p>
            <a:r>
              <a:rPr lang="en-US" dirty="0" smtClean="0">
                <a:solidFill>
                  <a:srgbClr val="E64196"/>
                </a:solidFill>
                <a:latin typeface="Times New Roman" panose="02020603050405020304" pitchFamily="18" charset="0"/>
                <a:cs typeface="Times New Roman" panose="02020603050405020304" pitchFamily="18" charset="0"/>
                <a:sym typeface="Symbol" panose="05050102010706020507" pitchFamily="18" charset="2"/>
              </a:rPr>
              <a:t> 506</a:t>
            </a:r>
            <a:endParaRPr lang="en-US" dirty="0">
              <a:solidFill>
                <a:srgbClr val="E64196"/>
              </a:solidFill>
              <a:latin typeface="Times New Roman" panose="02020603050405020304" pitchFamily="18" charset="0"/>
              <a:cs typeface="Times New Roman" panose="02020603050405020304" pitchFamily="18" charset="0"/>
            </a:endParaRPr>
          </a:p>
        </p:txBody>
      </p:sp>
      <p:sp>
        <p:nvSpPr>
          <p:cNvPr id="14" name="Rectangle 13"/>
          <p:cNvSpPr/>
          <p:nvPr/>
        </p:nvSpPr>
        <p:spPr bwMode="auto">
          <a:xfrm>
            <a:off x="6231213" y="5053261"/>
            <a:ext cx="228599" cy="1191127"/>
          </a:xfrm>
          <a:prstGeom prst="rect">
            <a:avLst/>
          </a:prstGeom>
          <a:solidFill>
            <a:srgbClr val="E64196"/>
          </a:solidFill>
          <a:ln>
            <a:solidFill>
              <a:srgbClr val="E641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p:cNvSpPr/>
          <p:nvPr/>
        </p:nvSpPr>
        <p:spPr bwMode="auto">
          <a:xfrm>
            <a:off x="4626428" y="2525486"/>
            <a:ext cx="2198914"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Rectangle 15"/>
          <p:cNvSpPr/>
          <p:nvPr/>
        </p:nvSpPr>
        <p:spPr bwMode="auto">
          <a:xfrm rot="5400000">
            <a:off x="6510086" y="3675734"/>
            <a:ext cx="2198914" cy="1124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Espace réservé du contenu 1">
            <a:extLst>
              <a:ext uri="{FF2B5EF4-FFF2-40B4-BE49-F238E27FC236}">
                <a16:creationId xmlns:a16="http://schemas.microsoft.com/office/drawing/2014/main" id="{870BBB8A-7A55-4394-BB90-2382B0011958}"/>
              </a:ext>
            </a:extLst>
          </p:cNvPr>
          <p:cNvSpPr txBox="1">
            <a:spLocks/>
          </p:cNvSpPr>
          <p:nvPr/>
        </p:nvSpPr>
        <p:spPr bwMode="auto">
          <a:xfrm>
            <a:off x="3507829" y="6204676"/>
            <a:ext cx="2592288" cy="330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fr-FR" sz="1600" dirty="0" err="1" smtClean="0">
                <a:solidFill>
                  <a:srgbClr val="E64196"/>
                </a:solidFill>
                <a:latin typeface="Times New Roman" panose="02020603050405020304" pitchFamily="18" charset="0"/>
                <a:cs typeface="Times New Roman" panose="02020603050405020304" pitchFamily="18" charset="0"/>
              </a:rPr>
              <a:t>Penetration</a:t>
            </a:r>
            <a:r>
              <a:rPr lang="fr-FR" sz="1600" dirty="0" smtClean="0">
                <a:solidFill>
                  <a:srgbClr val="E64196"/>
                </a:solidFill>
                <a:latin typeface="Times New Roman" panose="02020603050405020304" pitchFamily="18" charset="0"/>
                <a:cs typeface="Times New Roman" panose="02020603050405020304" pitchFamily="18" charset="0"/>
              </a:rPr>
              <a:t> </a:t>
            </a:r>
            <a:r>
              <a:rPr lang="fr-FR" sz="1600" dirty="0" err="1" smtClean="0">
                <a:solidFill>
                  <a:srgbClr val="E64196"/>
                </a:solidFill>
                <a:latin typeface="Times New Roman" panose="02020603050405020304" pitchFamily="18" charset="0"/>
                <a:cs typeface="Times New Roman" panose="02020603050405020304" pitchFamily="18" charset="0"/>
              </a:rPr>
              <a:t>inner</a:t>
            </a:r>
            <a:r>
              <a:rPr lang="fr-FR" sz="1600" dirty="0" smtClean="0">
                <a:solidFill>
                  <a:srgbClr val="E64196"/>
                </a:solidFill>
                <a:latin typeface="Times New Roman" panose="02020603050405020304" pitchFamily="18" charset="0"/>
                <a:cs typeface="Times New Roman" panose="02020603050405020304" pitchFamily="18" charset="0"/>
              </a:rPr>
              <a:t> </a:t>
            </a:r>
            <a:r>
              <a:rPr lang="fr-FR" sz="1600" dirty="0" err="1" smtClean="0">
                <a:solidFill>
                  <a:srgbClr val="E64196"/>
                </a:solidFill>
                <a:latin typeface="Times New Roman" panose="02020603050405020304" pitchFamily="18" charset="0"/>
                <a:cs typeface="Times New Roman" panose="02020603050405020304" pitchFamily="18" charset="0"/>
              </a:rPr>
              <a:t>diameter</a:t>
            </a:r>
            <a:endParaRPr lang="fr-FR" sz="1600" dirty="0">
              <a:solidFill>
                <a:srgbClr val="E64196"/>
              </a:solidFill>
              <a:latin typeface="Times New Roman" panose="02020603050405020304" pitchFamily="18" charset="0"/>
              <a:cs typeface="Times New Roman" panose="02020603050405020304" pitchFamily="18" charset="0"/>
            </a:endParaRPr>
          </a:p>
        </p:txBody>
      </p:sp>
      <p:sp>
        <p:nvSpPr>
          <p:cNvPr id="18" name="Espace réservé du contenu 1">
            <a:extLst>
              <a:ext uri="{FF2B5EF4-FFF2-40B4-BE49-F238E27FC236}">
                <a16:creationId xmlns:a16="http://schemas.microsoft.com/office/drawing/2014/main" id="{870BBB8A-7A55-4394-BB90-2382B0011958}"/>
              </a:ext>
            </a:extLst>
          </p:cNvPr>
          <p:cNvSpPr txBox="1">
            <a:spLocks/>
          </p:cNvSpPr>
          <p:nvPr/>
        </p:nvSpPr>
        <p:spPr bwMode="auto">
          <a:xfrm>
            <a:off x="1619673" y="3074861"/>
            <a:ext cx="2592288" cy="588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fontAlgn="auto">
              <a:spcAft>
                <a:spcPts val="0"/>
              </a:spcAft>
              <a:buNone/>
            </a:pP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Chimney</a:t>
            </a:r>
            <a:r>
              <a:rPr lang="fr-FR" sz="1600" dirty="0" smtClean="0">
                <a:solidFill>
                  <a:schemeClr val="accent1">
                    <a:lumMod val="75000"/>
                  </a:schemeClr>
                </a:solidFill>
                <a:latin typeface="Times New Roman" panose="02020603050405020304" pitchFamily="18" charset="0"/>
                <a:cs typeface="Times New Roman" panose="02020603050405020304" pitchFamily="18" charset="0"/>
              </a:rPr>
              <a:t> </a:t>
            </a: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outer</a:t>
            </a:r>
            <a:r>
              <a:rPr lang="fr-FR" sz="1600" dirty="0" smtClean="0">
                <a:solidFill>
                  <a:schemeClr val="accent1">
                    <a:lumMod val="75000"/>
                  </a:schemeClr>
                </a:solidFill>
                <a:latin typeface="Times New Roman" panose="02020603050405020304" pitchFamily="18" charset="0"/>
                <a:cs typeface="Times New Roman" panose="02020603050405020304" pitchFamily="18" charset="0"/>
              </a:rPr>
              <a:t> </a:t>
            </a:r>
            <a:r>
              <a:rPr lang="fr-FR" sz="1600" dirty="0" err="1" smtClean="0">
                <a:solidFill>
                  <a:schemeClr val="accent1">
                    <a:lumMod val="75000"/>
                  </a:schemeClr>
                </a:solidFill>
                <a:latin typeface="Times New Roman" panose="02020603050405020304" pitchFamily="18" charset="0"/>
                <a:cs typeface="Times New Roman" panose="02020603050405020304" pitchFamily="18" charset="0"/>
              </a:rPr>
              <a:t>diameter</a:t>
            </a:r>
            <a:endParaRPr lang="fr-FR"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2" name="ZoneTexte 11"/>
          <p:cNvSpPr txBox="1"/>
          <p:nvPr/>
        </p:nvSpPr>
        <p:spPr bwMode="auto">
          <a:xfrm>
            <a:off x="0" y="745958"/>
            <a:ext cx="121920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Deformations of the cryostat in the first and last 4-5 rows require a new design for these penetrations</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Current diameters of the penetration (inner </a:t>
            </a:r>
            <a:r>
              <a:rPr lang="en-US" dirty="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rPr>
              <a:t>506 mm) and the chimney </a:t>
            </a:r>
            <a:r>
              <a:rPr lang="en-US" dirty="0">
                <a:latin typeface="Times New Roman" panose="02020603050405020304" pitchFamily="18" charset="0"/>
                <a:cs typeface="Times New Roman" panose="02020603050405020304" pitchFamily="18" charset="0"/>
              </a:rPr>
              <a:t>(outer </a:t>
            </a:r>
            <a:r>
              <a:rPr lang="en-US" dirty="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rPr>
              <a:t>486 mm): </a:t>
            </a:r>
          </a:p>
          <a:p>
            <a:pPr marL="742950" lvl="1" indent="-285750">
              <a:buFont typeface="Arial" panose="020B0604020202020204" pitchFamily="34" charset="0"/>
              <a:buChar char="•"/>
            </a:pPr>
            <a:r>
              <a:rPr lang="en-US" b="1" dirty="0" smtClean="0">
                <a:solidFill>
                  <a:srgbClr val="00B050"/>
                </a:solidFill>
                <a:latin typeface="Times New Roman" panose="02020603050405020304" pitchFamily="18" charset="0"/>
                <a:cs typeface="Times New Roman" panose="02020603050405020304" pitchFamily="18" charset="0"/>
              </a:rPr>
              <a:t>20 mm of total margin</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Cryostat team insures that the </a:t>
            </a:r>
            <a:r>
              <a:rPr lang="en-US" b="1" dirty="0" smtClean="0">
                <a:solidFill>
                  <a:srgbClr val="FFC000"/>
                </a:solidFill>
                <a:latin typeface="Times New Roman" panose="02020603050405020304" pitchFamily="18" charset="0"/>
                <a:cs typeface="Times New Roman" panose="02020603050405020304" pitchFamily="18" charset="0"/>
              </a:rPr>
              <a:t>penetration diameter will be compatible with the chimney diameter </a:t>
            </a:r>
            <a:r>
              <a:rPr lang="en-US" dirty="0" smtClean="0">
                <a:latin typeface="Times New Roman" panose="02020603050405020304" pitchFamily="18" charset="0"/>
                <a:cs typeface="Times New Roman" panose="02020603050405020304" pitchFamily="18" charset="0"/>
              </a:rPr>
              <a:t>in the new design</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Inside diameter of the penetration </a:t>
            </a:r>
            <a:r>
              <a:rPr lang="en-US" b="1" dirty="0" smtClean="0">
                <a:solidFill>
                  <a:srgbClr val="FFC000"/>
                </a:solidFill>
                <a:latin typeface="Times New Roman" panose="02020603050405020304" pitchFamily="18" charset="0"/>
                <a:cs typeface="Times New Roman" panose="02020603050405020304" pitchFamily="18" charset="0"/>
              </a:rPr>
              <a:t>can be reduced </a:t>
            </a:r>
            <a:r>
              <a:rPr lang="en-US" dirty="0" smtClean="0">
                <a:latin typeface="Times New Roman" panose="02020603050405020304" pitchFamily="18" charset="0"/>
                <a:cs typeface="Times New Roman" panose="02020603050405020304" pitchFamily="18" charset="0"/>
              </a:rPr>
              <a:t>(7 mm margin like V24) if needed by the Cryostat team </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158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bwMode="auto">
          <a:xfrm>
            <a:off x="72737" y="93518"/>
            <a:ext cx="5624553"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Interfaces with </a:t>
            </a:r>
            <a:r>
              <a:rPr lang="en-US" sz="2400" b="1" dirty="0" smtClean="0">
                <a:solidFill>
                  <a:srgbClr val="FF0000"/>
                </a:solidFill>
                <a:latin typeface="Times New Roman"/>
                <a:cs typeface="Times New Roman"/>
              </a:rPr>
              <a:t>Cryostat for V24 and V48</a:t>
            </a:r>
            <a:endParaRPr dirty="0"/>
          </a:p>
        </p:txBody>
      </p:sp>
      <p:sp>
        <p:nvSpPr>
          <p:cNvPr id="3" name="ZoneTexte 2"/>
          <p:cNvSpPr txBox="1"/>
          <p:nvPr/>
        </p:nvSpPr>
        <p:spPr>
          <a:xfrm>
            <a:off x="1" y="806116"/>
            <a:ext cx="9500134"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00B050"/>
                </a:solidFill>
                <a:latin typeface="Times New Roman" panose="02020603050405020304" pitchFamily="18" charset="0"/>
                <a:cs typeface="Times New Roman" panose="02020603050405020304" pitchFamily="18" charset="0"/>
              </a:rPr>
              <a:t>Position</a:t>
            </a:r>
            <a:r>
              <a:rPr lang="en-US" dirty="0" smtClean="0">
                <a:latin typeface="Times New Roman" panose="02020603050405020304" pitchFamily="18" charset="0"/>
                <a:cs typeface="Times New Roman" panose="02020603050405020304" pitchFamily="18" charset="0"/>
              </a:rPr>
              <a:t> of the chimney </a:t>
            </a:r>
            <a:r>
              <a:rPr lang="en-US" dirty="0">
                <a:latin typeface="Times New Roman" panose="02020603050405020304" pitchFamily="18" charset="0"/>
                <a:cs typeface="Times New Roman" panose="02020603050405020304" pitchFamily="18" charset="0"/>
              </a:rPr>
              <a:t>bottom cold </a:t>
            </a:r>
            <a:r>
              <a:rPr lang="en-US" dirty="0" smtClean="0">
                <a:latin typeface="Times New Roman" panose="02020603050405020304" pitchFamily="18" charset="0"/>
                <a:cs typeface="Times New Roman" panose="02020603050405020304" pitchFamily="18" charset="0"/>
              </a:rPr>
              <a:t>flange </a:t>
            </a:r>
            <a:r>
              <a:rPr lang="en-US" b="1" dirty="0" smtClean="0">
                <a:solidFill>
                  <a:srgbClr val="00B050"/>
                </a:solidFill>
                <a:latin typeface="Times New Roman" panose="02020603050405020304" pitchFamily="18" charset="0"/>
                <a:cs typeface="Times New Roman" panose="02020603050405020304" pitchFamily="18" charset="0"/>
              </a:rPr>
              <a:t>agreed</a:t>
            </a:r>
            <a:r>
              <a:rPr lang="en-US" dirty="0" smtClean="0">
                <a:latin typeface="Times New Roman" panose="02020603050405020304" pitchFamily="18" charset="0"/>
                <a:cs typeface="Times New Roman" panose="02020603050405020304" pitchFamily="18" charset="0"/>
              </a:rPr>
              <a:t> with </a:t>
            </a:r>
            <a:r>
              <a:rPr lang="en-US" b="1" dirty="0" smtClean="0">
                <a:solidFill>
                  <a:srgbClr val="00B050"/>
                </a:solidFill>
                <a:latin typeface="Times New Roman" panose="02020603050405020304" pitchFamily="18" charset="0"/>
                <a:cs typeface="Times New Roman" panose="02020603050405020304" pitchFamily="18" charset="0"/>
              </a:rPr>
              <a:t>CRP</a:t>
            </a:r>
            <a:r>
              <a:rPr lang="en-US" dirty="0" smtClean="0">
                <a:latin typeface="Times New Roman" panose="02020603050405020304" pitchFamily="18" charset="0"/>
                <a:cs typeface="Times New Roman" panose="02020603050405020304" pitchFamily="18" charset="0"/>
              </a:rPr>
              <a:t> since May 2022 (</a:t>
            </a:r>
            <a:r>
              <a:rPr lang="en-US" b="1" dirty="0" smtClean="0">
                <a:solidFill>
                  <a:srgbClr val="00B050"/>
                </a:solidFill>
                <a:latin typeface="Times New Roman" panose="02020603050405020304" pitchFamily="18" charset="0"/>
                <a:cs typeface="Times New Roman" panose="02020603050405020304" pitchFamily="18" charset="0"/>
              </a:rPr>
              <a:t>141 mm </a:t>
            </a:r>
            <a:r>
              <a:rPr lang="en-US" dirty="0" smtClean="0">
                <a:latin typeface="Times New Roman" panose="02020603050405020304" pitchFamily="18" charset="0"/>
                <a:cs typeface="Times New Roman" panose="02020603050405020304" pitchFamily="18" charset="0"/>
              </a:rPr>
              <a:t>from the </a:t>
            </a:r>
            <a:r>
              <a:rPr lang="en-US" dirty="0">
                <a:latin typeface="Times New Roman" panose="02020603050405020304" pitchFamily="18" charset="0"/>
                <a:cs typeface="Times New Roman" panose="02020603050405020304" pitchFamily="18" charset="0"/>
              </a:rPr>
              <a:t>CRP SS)</a:t>
            </a: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This position depends on the </a:t>
            </a:r>
            <a:r>
              <a:rPr lang="en-US" b="1" dirty="0" smtClean="0">
                <a:solidFill>
                  <a:srgbClr val="0070C0"/>
                </a:solidFill>
                <a:latin typeface="Times New Roman" panose="02020603050405020304" pitchFamily="18" charset="0"/>
                <a:cs typeface="Times New Roman" panose="02020603050405020304" pitchFamily="18" charset="0"/>
              </a:rPr>
              <a:t>height of the penetration </a:t>
            </a:r>
            <a:r>
              <a:rPr lang="en-US" dirty="0" smtClean="0">
                <a:latin typeface="Times New Roman" panose="02020603050405020304" pitchFamily="18" charset="0"/>
                <a:cs typeface="Times New Roman" panose="02020603050405020304" pitchFamily="18" charset="0"/>
              </a:rPr>
              <a:t>outside the cryostat (currently 400 mm) and the </a:t>
            </a:r>
            <a:r>
              <a:rPr lang="en-US" b="1" dirty="0" smtClean="0">
                <a:solidFill>
                  <a:srgbClr val="0070C0"/>
                </a:solidFill>
                <a:latin typeface="Times New Roman" panose="02020603050405020304" pitchFamily="18" charset="0"/>
                <a:cs typeface="Times New Roman" panose="02020603050405020304" pitchFamily="18" charset="0"/>
              </a:rPr>
              <a:t>length of the bottom tube </a:t>
            </a:r>
            <a:r>
              <a:rPr lang="en-US" dirty="0" smtClean="0">
                <a:latin typeface="Times New Roman" panose="02020603050405020304" pitchFamily="18" charset="0"/>
                <a:cs typeface="Times New Roman" panose="02020603050405020304" pitchFamily="18" charset="0"/>
              </a:rPr>
              <a:t>(+ cold flange thickness) of the chimney </a:t>
            </a:r>
            <a:r>
              <a:rPr lang="en-US" dirty="0">
                <a:latin typeface="Times New Roman" panose="02020603050405020304" pitchFamily="18" charset="0"/>
                <a:cs typeface="Times New Roman" panose="02020603050405020304" pitchFamily="18" charset="0"/>
              </a:rPr>
              <a:t>(currently 1585 </a:t>
            </a:r>
            <a:r>
              <a:rPr lang="en-US" dirty="0" smtClean="0">
                <a:latin typeface="Times New Roman" panose="02020603050405020304" pitchFamily="18" charset="0"/>
                <a:cs typeface="Times New Roman" panose="02020603050405020304" pitchFamily="18" charset="0"/>
              </a:rPr>
              <a:t>mm)</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FFC000"/>
                </a:solidFill>
                <a:latin typeface="Times New Roman" panose="02020603050405020304" pitchFamily="18" charset="0"/>
                <a:cs typeface="Times New Roman" panose="02020603050405020304" pitchFamily="18" charset="0"/>
              </a:rPr>
              <a:t>Possible change </a:t>
            </a:r>
            <a:r>
              <a:rPr lang="en-US" dirty="0" smtClean="0">
                <a:latin typeface="Times New Roman" panose="02020603050405020304" pitchFamily="18" charset="0"/>
                <a:cs typeface="Times New Roman" panose="02020603050405020304" pitchFamily="18" charset="0"/>
              </a:rPr>
              <a:t>of the height of the penetration if needed by the new penetration design</a:t>
            </a:r>
          </a:p>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Þ"/>
            </a:pPr>
            <a:r>
              <a:rPr lang="en-US" b="1" dirty="0">
                <a:solidFill>
                  <a:srgbClr val="FFC000"/>
                </a:solidFill>
                <a:latin typeface="Times New Roman" panose="02020603050405020304" pitchFamily="18" charset="0"/>
                <a:cs typeface="Times New Roman" panose="02020603050405020304" pitchFamily="18" charset="0"/>
              </a:rPr>
              <a:t>C</a:t>
            </a:r>
            <a:r>
              <a:rPr lang="en-US" b="1" dirty="0" smtClean="0">
                <a:solidFill>
                  <a:srgbClr val="FFC000"/>
                </a:solidFill>
                <a:latin typeface="Times New Roman" panose="02020603050405020304" pitchFamily="18" charset="0"/>
                <a:cs typeface="Times New Roman" panose="02020603050405020304" pitchFamily="18" charset="0"/>
              </a:rPr>
              <a:t>hange</a:t>
            </a:r>
            <a:r>
              <a:rPr lang="en-US" dirty="0" smtClean="0">
                <a:latin typeface="Times New Roman" panose="02020603050405020304" pitchFamily="18" charset="0"/>
                <a:cs typeface="Times New Roman" panose="02020603050405020304" pitchFamily="18" charset="0"/>
              </a:rPr>
              <a:t> by the same amount of the </a:t>
            </a:r>
            <a:r>
              <a:rPr lang="en-US" b="1" dirty="0" smtClean="0">
                <a:solidFill>
                  <a:srgbClr val="FFC000"/>
                </a:solidFill>
                <a:latin typeface="Times New Roman" panose="02020603050405020304" pitchFamily="18" charset="0"/>
                <a:cs typeface="Times New Roman" panose="02020603050405020304" pitchFamily="18" charset="0"/>
              </a:rPr>
              <a:t>bottom tube length</a:t>
            </a:r>
          </a:p>
          <a:p>
            <a:pPr marL="285750" indent="-285750">
              <a:buFont typeface="Symbol" panose="05050102010706020507" pitchFamily="18" charset="2"/>
              <a:buChar char="Þ"/>
            </a:pPr>
            <a:endParaRPr lang="en-US" dirty="0" smtClean="0">
              <a:latin typeface="Times New Roman" panose="02020603050405020304" pitchFamily="18" charset="0"/>
              <a:cs typeface="Times New Roman" panose="02020603050405020304" pitchFamily="18" charset="0"/>
            </a:endParaRPr>
          </a:p>
          <a:p>
            <a:pPr marL="285750" indent="-285750">
              <a:buFont typeface="Symbol" panose="05050102010706020507" pitchFamily="18" charset="2"/>
              <a:buChar char="Þ"/>
            </a:pPr>
            <a:r>
              <a:rPr lang="en-US" b="1" dirty="0">
                <a:solidFill>
                  <a:srgbClr val="FFC000"/>
                </a:solidFill>
                <a:latin typeface="Times New Roman" panose="02020603050405020304" pitchFamily="18" charset="0"/>
                <a:cs typeface="Times New Roman" panose="02020603050405020304" pitchFamily="18" charset="0"/>
              </a:rPr>
              <a:t>T</a:t>
            </a:r>
            <a:r>
              <a:rPr lang="en-US" b="1" dirty="0" smtClean="0">
                <a:solidFill>
                  <a:srgbClr val="FFC000"/>
                </a:solidFill>
                <a:latin typeface="Times New Roman" panose="02020603050405020304" pitchFamily="18" charset="0"/>
                <a:cs typeface="Times New Roman" panose="02020603050405020304" pitchFamily="18" charset="0"/>
              </a:rPr>
              <a:t>o be decided before the end of April 2024</a:t>
            </a:r>
            <a:endParaRPr lang="en-US" b="1" dirty="0">
              <a:solidFill>
                <a:srgbClr val="FFC000"/>
              </a:solidFill>
              <a:latin typeface="Times New Roman" panose="02020603050405020304" pitchFamily="18" charset="0"/>
              <a:cs typeface="Times New Roman" panose="02020603050405020304" pitchFamily="18" charset="0"/>
            </a:endParaRPr>
          </a:p>
        </p:txBody>
      </p:sp>
      <p:pic>
        <p:nvPicPr>
          <p:cNvPr id="22" name="Image 21"/>
          <p:cNvPicPr>
            <a:picLocks noChangeAspect="1"/>
          </p:cNvPicPr>
          <p:nvPr/>
        </p:nvPicPr>
        <p:blipFill rotWithShape="1">
          <a:blip r:embed="rId2">
            <a:extLst>
              <a:ext uri="{28A0092B-C50C-407E-A947-70E740481C1C}">
                <a14:useLocalDpi xmlns:a14="http://schemas.microsoft.com/office/drawing/2010/main" val="0"/>
              </a:ext>
            </a:extLst>
          </a:blip>
          <a:srcRect l="34107" r="51607"/>
          <a:stretch/>
        </p:blipFill>
        <p:spPr>
          <a:xfrm>
            <a:off x="9742715" y="0"/>
            <a:ext cx="2166257" cy="6793379"/>
          </a:xfrm>
          <a:prstGeom prst="rect">
            <a:avLst/>
          </a:prstGeom>
        </p:spPr>
      </p:pic>
      <p:cxnSp>
        <p:nvCxnSpPr>
          <p:cNvPr id="25" name="Connecteur droit avec flèche 24"/>
          <p:cNvCxnSpPr/>
          <p:nvPr/>
        </p:nvCxnSpPr>
        <p:spPr>
          <a:xfrm>
            <a:off x="9288379" y="1915427"/>
            <a:ext cx="628507" cy="348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8989996" y="2261937"/>
            <a:ext cx="839804" cy="1460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8196943" y="1175657"/>
            <a:ext cx="2209800" cy="45611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817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bwMode="auto">
          <a:xfrm>
            <a:off x="72737" y="93518"/>
            <a:ext cx="8046690" cy="461665"/>
          </a:xfrm>
          <a:prstGeom prst="rect">
            <a:avLst/>
          </a:prstGeom>
          <a:noFill/>
        </p:spPr>
        <p:txBody>
          <a:bodyPr wrap="none" rtlCol="0">
            <a:spAutoFit/>
          </a:bodyPr>
          <a:lstStyle/>
          <a:p>
            <a:pPr>
              <a:defRPr/>
            </a:pPr>
            <a:r>
              <a:rPr lang="en-US" sz="2400" b="1" dirty="0" smtClean="0">
                <a:solidFill>
                  <a:srgbClr val="FF0000"/>
                </a:solidFill>
                <a:latin typeface="Times New Roman"/>
                <a:cs typeface="Times New Roman"/>
              </a:rPr>
              <a:t>Conclusions about Interfaces </a:t>
            </a:r>
            <a:r>
              <a:rPr lang="en-US" sz="2400" b="1" dirty="0">
                <a:solidFill>
                  <a:srgbClr val="FF0000"/>
                </a:solidFill>
                <a:latin typeface="Times New Roman"/>
                <a:cs typeface="Times New Roman"/>
              </a:rPr>
              <a:t>with </a:t>
            </a:r>
            <a:r>
              <a:rPr lang="en-US" sz="2400" b="1" dirty="0" smtClean="0">
                <a:solidFill>
                  <a:srgbClr val="FF0000"/>
                </a:solidFill>
                <a:latin typeface="Times New Roman"/>
                <a:cs typeface="Times New Roman"/>
              </a:rPr>
              <a:t>Cryostat for V24 and V48</a:t>
            </a:r>
            <a:endParaRPr dirty="0"/>
          </a:p>
        </p:txBody>
      </p:sp>
      <p:sp>
        <p:nvSpPr>
          <p:cNvPr id="3" name="ZoneTexte 2"/>
          <p:cNvSpPr txBox="1"/>
          <p:nvPr/>
        </p:nvSpPr>
        <p:spPr>
          <a:xfrm>
            <a:off x="250370" y="1360714"/>
            <a:ext cx="9818915"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Welding</a:t>
            </a:r>
            <a:r>
              <a:rPr lang="en-US" dirty="0" smtClean="0">
                <a:latin typeface="Times New Roman" panose="02020603050405020304" pitchFamily="18" charset="0"/>
                <a:cs typeface="Times New Roman" panose="02020603050405020304" pitchFamily="18" charset="0"/>
              </a:rPr>
              <a:t>: </a:t>
            </a:r>
            <a:r>
              <a:rPr lang="en-US" b="1" dirty="0" smtClean="0">
                <a:solidFill>
                  <a:srgbClr val="00B050"/>
                </a:solidFill>
                <a:latin typeface="Times New Roman" panose="02020603050405020304" pitchFamily="18" charset="0"/>
                <a:cs typeface="Times New Roman" panose="02020603050405020304" pitchFamily="18" charset="0"/>
              </a:rPr>
              <a:t>Agreed</a:t>
            </a:r>
          </a:p>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Diameter of the interface flange</a:t>
            </a:r>
            <a:r>
              <a:rPr lang="en-US" dirty="0" smtClean="0">
                <a:latin typeface="Times New Roman" panose="02020603050405020304" pitchFamily="18" charset="0"/>
                <a:cs typeface="Times New Roman" panose="02020603050405020304" pitchFamily="18" charset="0"/>
              </a:rPr>
              <a:t>: </a:t>
            </a:r>
            <a:r>
              <a:rPr lang="en-US" b="1" dirty="0" smtClean="0">
                <a:solidFill>
                  <a:srgbClr val="FFC000"/>
                </a:solidFill>
                <a:latin typeface="Times New Roman" panose="02020603050405020304" pitchFamily="18" charset="0"/>
                <a:cs typeface="Times New Roman" panose="02020603050405020304" pitchFamily="18" charset="0"/>
              </a:rPr>
              <a:t>To be agreed before end of April 2024</a:t>
            </a:r>
          </a:p>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Inner diameters </a:t>
            </a:r>
            <a:r>
              <a:rPr lang="en-US" dirty="0" smtClean="0">
                <a:latin typeface="Times New Roman" panose="02020603050405020304" pitchFamily="18" charset="0"/>
                <a:cs typeface="Times New Roman" panose="02020603050405020304" pitchFamily="18" charset="0"/>
              </a:rPr>
              <a:t>of the penetrations: </a:t>
            </a:r>
            <a:r>
              <a:rPr lang="en-US" b="1" dirty="0" smtClean="0">
                <a:solidFill>
                  <a:srgbClr val="00B050"/>
                </a:solidFill>
                <a:latin typeface="Times New Roman" panose="02020603050405020304" pitchFamily="18" charset="0"/>
                <a:cs typeface="Times New Roman" panose="02020603050405020304" pitchFamily="18" charset="0"/>
              </a:rPr>
              <a:t>Minimal diameters agreed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Penetration height </a:t>
            </a:r>
            <a:r>
              <a:rPr lang="en-US" dirty="0" smtClean="0">
                <a:latin typeface="Times New Roman" panose="02020603050405020304" pitchFamily="18" charset="0"/>
                <a:cs typeface="Times New Roman" panose="02020603050405020304" pitchFamily="18" charset="0"/>
              </a:rPr>
              <a:t>and </a:t>
            </a:r>
            <a:r>
              <a:rPr lang="en-US" b="1" dirty="0" smtClean="0">
                <a:solidFill>
                  <a:srgbClr val="0070C0"/>
                </a:solidFill>
                <a:latin typeface="Times New Roman" panose="02020603050405020304" pitchFamily="18" charset="0"/>
                <a:cs typeface="Times New Roman" panose="02020603050405020304" pitchFamily="18" charset="0"/>
              </a:rPr>
              <a:t>bottom tube length</a:t>
            </a:r>
            <a:r>
              <a:rPr lang="en-US" dirty="0" smtClean="0">
                <a:latin typeface="Times New Roman" panose="02020603050405020304" pitchFamily="18" charset="0"/>
                <a:cs typeface="Times New Roman" panose="02020603050405020304" pitchFamily="18" charset="0"/>
              </a:rPr>
              <a:t>: </a:t>
            </a:r>
            <a:r>
              <a:rPr lang="en-US" b="1" dirty="0">
                <a:solidFill>
                  <a:srgbClr val="FFC000"/>
                </a:solidFill>
                <a:latin typeface="Times New Roman" panose="02020603050405020304" pitchFamily="18" charset="0"/>
                <a:cs typeface="Times New Roman" panose="02020603050405020304" pitchFamily="18" charset="0"/>
              </a:rPr>
              <a:t>T</a:t>
            </a:r>
            <a:r>
              <a:rPr lang="en-US" b="1" dirty="0" smtClean="0">
                <a:solidFill>
                  <a:srgbClr val="FFC000"/>
                </a:solidFill>
                <a:latin typeface="Times New Roman" panose="02020603050405020304" pitchFamily="18" charset="0"/>
                <a:cs typeface="Times New Roman" panose="02020603050405020304" pitchFamily="18" charset="0"/>
              </a:rPr>
              <a:t>o be agreed before end of April 2024</a:t>
            </a:r>
          </a:p>
          <a:p>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16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258" y="702263"/>
            <a:ext cx="6217246" cy="4071341"/>
          </a:xfrm>
          <a:prstGeom prst="rect">
            <a:avLst/>
          </a:prstGeom>
        </p:spPr>
      </p:pic>
      <p:sp>
        <p:nvSpPr>
          <p:cNvPr id="2" name="Ellipse 1"/>
          <p:cNvSpPr/>
          <p:nvPr/>
        </p:nvSpPr>
        <p:spPr>
          <a:xfrm>
            <a:off x="8675914" y="1080491"/>
            <a:ext cx="2438399" cy="27839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ZoneTexte 8"/>
          <p:cNvSpPr txBox="1"/>
          <p:nvPr/>
        </p:nvSpPr>
        <p:spPr>
          <a:xfrm>
            <a:off x="0" y="981622"/>
            <a:ext cx="5867258"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Carrying </a:t>
            </a:r>
            <a:r>
              <a:rPr lang="en-US" b="1" dirty="0">
                <a:solidFill>
                  <a:srgbClr val="0070C0"/>
                </a:solidFill>
                <a:latin typeface="Times New Roman" panose="02020603050405020304" pitchFamily="18" charset="0"/>
                <a:cs typeface="Times New Roman" panose="02020603050405020304" pitchFamily="18" charset="0"/>
              </a:rPr>
              <a:t>signals </a:t>
            </a:r>
            <a:r>
              <a:rPr lang="en-US" dirty="0">
                <a:latin typeface="Times New Roman" panose="02020603050405020304" pitchFamily="18" charset="0"/>
                <a:cs typeface="Times New Roman" panose="02020603050405020304" pitchFamily="18" charset="0"/>
              </a:rPr>
              <a:t>over </a:t>
            </a:r>
            <a:r>
              <a:rPr lang="en-US" dirty="0" smtClean="0">
                <a:latin typeface="Times New Roman" panose="02020603050405020304" pitchFamily="18" charset="0"/>
                <a:cs typeface="Times New Roman" panose="02020603050405020304" pitchFamily="18" charset="0"/>
              </a:rPr>
              <a:t>~</a:t>
            </a:r>
            <a:r>
              <a:rPr lang="en-US" b="1" dirty="0" smtClean="0">
                <a:solidFill>
                  <a:srgbClr val="0070C0"/>
                </a:solidFill>
                <a:latin typeface="Times New Roman" panose="02020603050405020304" pitchFamily="18" charset="0"/>
                <a:cs typeface="Times New Roman" panose="02020603050405020304" pitchFamily="18" charset="0"/>
              </a:rPr>
              <a:t>2.3 </a:t>
            </a:r>
            <a:r>
              <a:rPr lang="en-US" b="1" dirty="0">
                <a:solidFill>
                  <a:srgbClr val="0070C0"/>
                </a:solidFill>
                <a:latin typeface="Times New Roman" panose="02020603050405020304" pitchFamily="18" charset="0"/>
                <a:cs typeface="Times New Roman" panose="02020603050405020304" pitchFamily="18" charset="0"/>
              </a:rPr>
              <a:t>meters </a:t>
            </a:r>
            <a:r>
              <a:rPr lang="en-US" dirty="0">
                <a:latin typeface="Times New Roman" panose="02020603050405020304" pitchFamily="18" charset="0"/>
                <a:cs typeface="Times New Roman" panose="02020603050405020304" pitchFamily="18" charset="0"/>
              </a:rPr>
              <a:t>from </a:t>
            </a:r>
            <a:r>
              <a:rPr lang="en-US" dirty="0">
                <a:solidFill>
                  <a:srgbClr val="0070C0"/>
                </a:solidFill>
                <a:latin typeface="Times New Roman" panose="02020603050405020304" pitchFamily="18" charset="0"/>
                <a:cs typeface="Times New Roman" panose="02020603050405020304" pitchFamily="18" charset="0"/>
              </a:rPr>
              <a:t>80 K</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LAr</a:t>
            </a:r>
            <a:r>
              <a:rPr lang="en-US" dirty="0">
                <a:latin typeface="Times New Roman" panose="02020603050405020304" pitchFamily="18" charset="0"/>
                <a:cs typeface="Times New Roman" panose="02020603050405020304" pitchFamily="18" charset="0"/>
              </a:rPr>
              <a:t> to </a:t>
            </a:r>
            <a:r>
              <a:rPr lang="en-US" dirty="0">
                <a:solidFill>
                  <a:srgbClr val="0070C0"/>
                </a:solidFill>
                <a:latin typeface="Times New Roman" panose="02020603050405020304" pitchFamily="18" charset="0"/>
                <a:cs typeface="Times New Roman" panose="02020603050405020304" pitchFamily="18" charset="0"/>
              </a:rPr>
              <a:t>270 K</a:t>
            </a:r>
            <a:r>
              <a:rPr lang="en-US" dirty="0">
                <a:latin typeface="Times New Roman" panose="02020603050405020304" pitchFamily="18" charset="0"/>
                <a:cs typeface="Times New Roman" panose="02020603050405020304" pitchFamily="18" charset="0"/>
              </a:rPr>
              <a:t> atmosphere</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Allows the </a:t>
            </a:r>
            <a:r>
              <a:rPr lang="en-US" b="1" dirty="0" smtClean="0">
                <a:solidFill>
                  <a:srgbClr val="0070C0"/>
                </a:solidFill>
                <a:latin typeface="Times New Roman" panose="02020603050405020304" pitchFamily="18" charset="0"/>
                <a:cs typeface="Times New Roman" panose="02020603050405020304" pitchFamily="18" charset="0"/>
              </a:rPr>
              <a:t>replacement</a:t>
            </a:r>
            <a:r>
              <a:rPr lang="en-US" dirty="0" smtClean="0">
                <a:latin typeface="Times New Roman" panose="02020603050405020304" pitchFamily="18" charset="0"/>
                <a:cs typeface="Times New Roman" panose="02020603050405020304" pitchFamily="18" charset="0"/>
              </a:rPr>
              <a:t> to </a:t>
            </a:r>
            <a:r>
              <a:rPr lang="en-US" b="1" dirty="0" smtClean="0">
                <a:solidFill>
                  <a:srgbClr val="0070C0"/>
                </a:solidFill>
                <a:latin typeface="Times New Roman" panose="02020603050405020304" pitchFamily="18" charset="0"/>
                <a:cs typeface="Times New Roman" panose="02020603050405020304" pitchFamily="18" charset="0"/>
              </a:rPr>
              <a:t>Top Front-End electronics boards</a:t>
            </a:r>
            <a:r>
              <a:rPr lang="en-US" dirty="0" smtClean="0">
                <a:solidFill>
                  <a:schemeClr val="accent5"/>
                </a:solidFill>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any time </a:t>
            </a:r>
            <a:r>
              <a:rPr lang="en-US" b="1" dirty="0">
                <a:solidFill>
                  <a:srgbClr val="0070C0"/>
                </a:solidFill>
                <a:latin typeface="Times New Roman" panose="02020603050405020304" pitchFamily="18" charset="0"/>
                <a:cs typeface="Times New Roman" panose="02020603050405020304" pitchFamily="18" charset="0"/>
              </a:rPr>
              <a:t>over </a:t>
            </a:r>
            <a:r>
              <a:rPr lang="en-US" b="1" dirty="0" smtClean="0">
                <a:solidFill>
                  <a:srgbClr val="0070C0"/>
                </a:solidFill>
                <a:latin typeface="Times New Roman" panose="02020603050405020304" pitchFamily="18" charset="0"/>
                <a:cs typeface="Times New Roman" panose="02020603050405020304" pitchFamily="18" charset="0"/>
              </a:rPr>
              <a:t>20 </a:t>
            </a:r>
            <a:r>
              <a:rPr lang="en-US" b="1" dirty="0">
                <a:solidFill>
                  <a:srgbClr val="0070C0"/>
                </a:solidFill>
                <a:latin typeface="Times New Roman" panose="02020603050405020304" pitchFamily="18" charset="0"/>
                <a:cs typeface="Times New Roman" panose="02020603050405020304" pitchFamily="18" charset="0"/>
              </a:rPr>
              <a:t>years </a:t>
            </a:r>
            <a:r>
              <a:rPr lang="en-US" dirty="0">
                <a:latin typeface="Times New Roman" panose="02020603050405020304" pitchFamily="18" charset="0"/>
                <a:cs typeface="Times New Roman" panose="02020603050405020304" pitchFamily="18" charset="0"/>
              </a:rPr>
              <a:t>of </a:t>
            </a:r>
            <a:r>
              <a:rPr lang="en-US" dirty="0" smtClean="0">
                <a:latin typeface="Times New Roman" panose="02020603050405020304" pitchFamily="18" charset="0"/>
                <a:cs typeface="Times New Roman" panose="02020603050405020304" pitchFamily="18" charset="0"/>
              </a:rPr>
              <a:t>operation</a:t>
            </a:r>
          </a:p>
          <a:p>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Should </a:t>
            </a:r>
            <a:r>
              <a:rPr lang="en-US" b="1" dirty="0" smtClean="0">
                <a:solidFill>
                  <a:srgbClr val="0070C0"/>
                </a:solidFill>
                <a:latin typeface="Times New Roman" panose="02020603050405020304" pitchFamily="18" charset="0"/>
                <a:cs typeface="Times New Roman" panose="02020603050405020304" pitchFamily="18" charset="0"/>
              </a:rPr>
              <a:t>avoid water </a:t>
            </a:r>
            <a:r>
              <a:rPr lang="en-US" b="1" dirty="0">
                <a:solidFill>
                  <a:srgbClr val="0070C0"/>
                </a:solidFill>
                <a:latin typeface="Times New Roman" panose="02020603050405020304" pitchFamily="18" charset="0"/>
                <a:cs typeface="Times New Roman" panose="02020603050405020304" pitchFamily="18" charset="0"/>
              </a:rPr>
              <a:t>deposition</a:t>
            </a:r>
            <a:r>
              <a:rPr lang="en-US" dirty="0">
                <a:solidFill>
                  <a:srgbClr val="0070C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(flushing ability</a:t>
            </a:r>
            <a:r>
              <a:rPr lang="en-US" dirty="0" smtClean="0">
                <a:latin typeface="Times New Roman" panose="02020603050405020304" pitchFamily="18" charset="0"/>
                <a:cs typeface="Times New Roman" panose="02020603050405020304" pitchFamily="18" charset="0"/>
              </a:rPr>
              <a:t>) at board insertion</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Ensure </a:t>
            </a:r>
            <a:r>
              <a:rPr lang="en-US" dirty="0">
                <a:latin typeface="Times New Roman" panose="02020603050405020304" pitchFamily="18" charset="0"/>
                <a:cs typeface="Times New Roman" panose="02020603050405020304" pitchFamily="18" charset="0"/>
              </a:rPr>
              <a:t>cooling of the electronics inside </a:t>
            </a:r>
            <a:r>
              <a:rPr lang="en-US" b="1" dirty="0" smtClean="0">
                <a:solidFill>
                  <a:srgbClr val="0070C0"/>
                </a:solidFill>
                <a:latin typeface="Times New Roman" panose="02020603050405020304" pitchFamily="18" charset="0"/>
                <a:cs typeface="Times New Roman" panose="02020603050405020304" pitchFamily="18" charset="0"/>
              </a:rPr>
              <a:t>(110 -10/+30 K)</a:t>
            </a:r>
          </a:p>
        </p:txBody>
      </p:sp>
      <p:sp>
        <p:nvSpPr>
          <p:cNvPr id="6" name="ZoneTexte 5"/>
          <p:cNvSpPr txBox="1"/>
          <p:nvPr/>
        </p:nvSpPr>
        <p:spPr bwMode="auto">
          <a:xfrm>
            <a:off x="0" y="0"/>
            <a:ext cx="3145413" cy="523220"/>
          </a:xfrm>
          <a:prstGeom prst="rect">
            <a:avLst/>
          </a:prstGeom>
          <a:noFill/>
        </p:spPr>
        <p:txBody>
          <a:bodyPr wrap="none" rtlCol="0">
            <a:spAutoFit/>
          </a:bodyPr>
          <a:lstStyle/>
          <a:p>
            <a:pPr>
              <a:defRPr/>
            </a:pPr>
            <a:r>
              <a:rPr lang="fr-FR" sz="2800" b="1" u="sng" dirty="0" err="1" smtClean="0">
                <a:solidFill>
                  <a:srgbClr val="FF0000"/>
                </a:solidFill>
                <a:latin typeface="Times New Roman"/>
                <a:cs typeface="Times New Roman"/>
              </a:rPr>
              <a:t>Chimney</a:t>
            </a:r>
            <a:r>
              <a:rPr lang="fr-FR" sz="2800" b="1" u="sng" dirty="0" smtClean="0">
                <a:solidFill>
                  <a:srgbClr val="FF0000"/>
                </a:solidFill>
                <a:latin typeface="Times New Roman"/>
                <a:cs typeface="Times New Roman"/>
              </a:rPr>
              <a:t> </a:t>
            </a:r>
            <a:r>
              <a:rPr lang="fr-FR" sz="2800" b="1" u="sng" dirty="0" err="1">
                <a:solidFill>
                  <a:srgbClr val="FF0000"/>
                </a:solidFill>
                <a:latin typeface="Times New Roman"/>
                <a:cs typeface="Times New Roman"/>
              </a:rPr>
              <a:t>Overview</a:t>
            </a:r>
            <a:endParaRPr lang="fr-FR" sz="2800" b="1" u="sng" dirty="0">
              <a:solidFill>
                <a:srgbClr val="FF0000"/>
              </a:solidFill>
              <a:latin typeface="Times New Roman"/>
              <a:cs typeface="Times New Roman"/>
            </a:endParaRPr>
          </a:p>
        </p:txBody>
      </p:sp>
    </p:spTree>
    <p:extLst>
      <p:ext uri="{BB962C8B-B14F-4D97-AF65-F5344CB8AC3E}">
        <p14:creationId xmlns:p14="http://schemas.microsoft.com/office/powerpoint/2010/main" val="2141463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Espace réservé du numéro de diapositive 1">
            <a:extLst>
              <a:ext uri="{FF2B5EF4-FFF2-40B4-BE49-F238E27FC236}">
                <a16:creationId xmlns:a16="http://schemas.microsoft.com/office/drawing/2014/main" id="{F213927E-3E92-4BF6-A707-BC731D9C9405}"/>
              </a:ext>
            </a:extLst>
          </p:cNvPr>
          <p:cNvSpPr>
            <a:spLocks noGrp="1"/>
          </p:cNvSpPr>
          <p:nvPr>
            <p:ph type="sldNum" sz="quarter" idx="12"/>
          </p:nvPr>
        </p:nvSpPr>
        <p:spPr/>
        <p:txBody>
          <a:bodyPr/>
          <a:lstStyle/>
          <a:p>
            <a:pPr>
              <a:defRPr/>
            </a:pPr>
            <a:fld id="{96FC859B-BE47-4ED9-A753-DAB90E930B47}" type="slidenum">
              <a:rPr lang="en-US" smtClean="0"/>
              <a:t>20</a:t>
            </a:fld>
            <a:endParaRPr lang="en-US"/>
          </a:p>
        </p:txBody>
      </p:sp>
      <p:sp>
        <p:nvSpPr>
          <p:cNvPr id="9" name="ZoneTexte 8"/>
          <p:cNvSpPr txBox="1"/>
          <p:nvPr/>
        </p:nvSpPr>
        <p:spPr bwMode="auto">
          <a:xfrm>
            <a:off x="0" y="0"/>
            <a:ext cx="2869696"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Interfaces with </a:t>
            </a:r>
            <a:r>
              <a:rPr lang="en-US" sz="2400" b="1" dirty="0" smtClean="0">
                <a:solidFill>
                  <a:srgbClr val="FF0000"/>
                </a:solidFill>
                <a:latin typeface="Times New Roman"/>
                <a:cs typeface="Times New Roman"/>
              </a:rPr>
              <a:t>CRP</a:t>
            </a:r>
            <a:endParaRPr dirty="0"/>
          </a:p>
        </p:txBody>
      </p:sp>
      <p:sp>
        <p:nvSpPr>
          <p:cNvPr id="4" name="ZoneTexte 3"/>
          <p:cNvSpPr txBox="1"/>
          <p:nvPr/>
        </p:nvSpPr>
        <p:spPr>
          <a:xfrm>
            <a:off x="134755" y="500513"/>
            <a:ext cx="12057246"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00B050"/>
                </a:solidFill>
                <a:latin typeface="Times New Roman" panose="02020603050405020304" pitchFamily="18" charset="0"/>
                <a:cs typeface="Times New Roman" panose="02020603050405020304" pitchFamily="18" charset="0"/>
              </a:rPr>
              <a:t>Agreement</a:t>
            </a:r>
            <a:r>
              <a:rPr lang="en-US" dirty="0" smtClean="0">
                <a:latin typeface="Times New Roman" panose="02020603050405020304" pitchFamily="18" charset="0"/>
                <a:cs typeface="Times New Roman" panose="02020603050405020304" pitchFamily="18" charset="0"/>
              </a:rPr>
              <a:t> on the distance </a:t>
            </a:r>
            <a:r>
              <a:rPr lang="en-US" dirty="0">
                <a:latin typeface="Times New Roman" panose="02020603050405020304" pitchFamily="18" charset="0"/>
                <a:cs typeface="Times New Roman" panose="02020603050405020304" pitchFamily="18" charset="0"/>
              </a:rPr>
              <a:t>between the surface of the </a:t>
            </a:r>
            <a:r>
              <a:rPr lang="en-US" dirty="0" smtClean="0">
                <a:latin typeface="Times New Roman" panose="02020603050405020304" pitchFamily="18" charset="0"/>
                <a:cs typeface="Times New Roman" panose="02020603050405020304" pitchFamily="18" charset="0"/>
              </a:rPr>
              <a:t>chimney bottom </a:t>
            </a:r>
            <a:r>
              <a:rPr lang="en-US" dirty="0">
                <a:latin typeface="Times New Roman" panose="02020603050405020304" pitchFamily="18" charset="0"/>
                <a:cs typeface="Times New Roman" panose="02020603050405020304" pitchFamily="18" charset="0"/>
              </a:rPr>
              <a:t>flange and the top of the CRP </a:t>
            </a:r>
            <a:r>
              <a:rPr lang="en-US" dirty="0" smtClean="0">
                <a:latin typeface="Times New Roman" panose="02020603050405020304" pitchFamily="18" charset="0"/>
                <a:cs typeface="Times New Roman" panose="02020603050405020304" pitchFamily="18" charset="0"/>
              </a:rPr>
              <a:t>SS: </a:t>
            </a:r>
            <a:r>
              <a:rPr lang="en-US" b="1" dirty="0" smtClean="0">
                <a:solidFill>
                  <a:srgbClr val="00B050"/>
                </a:solidFill>
                <a:latin typeface="Times New Roman" panose="02020603050405020304" pitchFamily="18" charset="0"/>
                <a:cs typeface="Times New Roman" panose="02020603050405020304" pitchFamily="18" charset="0"/>
              </a:rPr>
              <a:t>141mm</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but impact of  Cathode TADs in this area </a:t>
            </a:r>
            <a:r>
              <a:rPr lang="en-US" b="1" dirty="0" smtClean="0">
                <a:solidFill>
                  <a:srgbClr val="FFC000"/>
                </a:solidFill>
                <a:latin typeface="Times New Roman" panose="02020603050405020304" pitchFamily="18" charset="0"/>
                <a:cs typeface="Times New Roman" panose="02020603050405020304" pitchFamily="18" charset="0"/>
              </a:rPr>
              <a:t>to be carefully evaluated</a:t>
            </a:r>
            <a:endParaRPr lang="fr-FR" b="1" dirty="0">
              <a:solidFill>
                <a:srgbClr val="FFC000"/>
              </a:solidFill>
              <a:latin typeface="Times New Roman" panose="02020603050405020304" pitchFamily="18" charset="0"/>
              <a:cs typeface="Times New Roman" panose="02020603050405020304" pitchFamily="18" charset="0"/>
            </a:endParaRPr>
          </a:p>
          <a:p>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Previous design with 4 dedicated threaded holes on the chimney bottom flange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Chimney orientation depends on its position on the roof =&gt; less flexibility to connect cable trays with a regular pattern</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Engineer in charge of cable trays will arrive this summer =&gt; no available final design at the PRR date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 </a:t>
            </a:r>
            <a:r>
              <a:rPr lang="en-US" b="1" dirty="0" smtClean="0">
                <a:solidFill>
                  <a:srgbClr val="00B050"/>
                </a:solidFill>
                <a:latin typeface="Times New Roman" panose="02020603050405020304" pitchFamily="18" charset="0"/>
                <a:cs typeface="Times New Roman" panose="02020603050405020304" pitchFamily="18" charset="0"/>
              </a:rPr>
              <a:t>Agreement</a:t>
            </a:r>
            <a:r>
              <a:rPr lang="en-US" dirty="0" smtClean="0">
                <a:latin typeface="Times New Roman" panose="02020603050405020304" pitchFamily="18" charset="0"/>
                <a:cs typeface="Times New Roman" panose="02020603050405020304" pitchFamily="18" charset="0"/>
              </a:rPr>
              <a:t> with CRP team to put </a:t>
            </a:r>
            <a:r>
              <a:rPr lang="en-US" b="1" dirty="0" smtClean="0">
                <a:solidFill>
                  <a:srgbClr val="00B050"/>
                </a:solidFill>
                <a:latin typeface="Times New Roman" panose="02020603050405020304" pitchFamily="18" charset="0"/>
                <a:cs typeface="Times New Roman" panose="02020603050405020304" pitchFamily="18" charset="0"/>
              </a:rPr>
              <a:t>4 threaded rods </a:t>
            </a:r>
            <a:r>
              <a:rPr lang="en-US" dirty="0" smtClean="0">
                <a:latin typeface="Times New Roman" panose="02020603050405020304" pitchFamily="18" charset="0"/>
                <a:cs typeface="Times New Roman" panose="02020603050405020304" pitchFamily="18" charset="0"/>
              </a:rPr>
              <a:t>(or more if needed) instead of screws on the bottom flange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=&gt; </a:t>
            </a:r>
            <a:r>
              <a:rPr lang="en-US" b="1" dirty="0" smtClean="0">
                <a:solidFill>
                  <a:srgbClr val="FFC000"/>
                </a:solidFill>
                <a:latin typeface="Times New Roman" panose="02020603050405020304" pitchFamily="18" charset="0"/>
                <a:cs typeface="Times New Roman" panose="02020603050405020304" pitchFamily="18" charset="0"/>
              </a:rPr>
              <a:t>Final position </a:t>
            </a:r>
            <a:r>
              <a:rPr lang="en-US" dirty="0" smtClean="0">
                <a:latin typeface="Times New Roman" panose="02020603050405020304" pitchFamily="18" charset="0"/>
                <a:cs typeface="Times New Roman" panose="02020603050405020304" pitchFamily="18" charset="0"/>
              </a:rPr>
              <a:t>of the rods </a:t>
            </a:r>
            <a:r>
              <a:rPr lang="en-US" b="1" dirty="0" smtClean="0">
                <a:solidFill>
                  <a:srgbClr val="FFC000"/>
                </a:solidFill>
                <a:latin typeface="Times New Roman" panose="02020603050405020304" pitchFamily="18" charset="0"/>
                <a:cs typeface="Times New Roman" panose="02020603050405020304" pitchFamily="18" charset="0"/>
              </a:rPr>
              <a:t>to be defined </a:t>
            </a:r>
            <a:r>
              <a:rPr lang="en-US" dirty="0" smtClean="0">
                <a:latin typeface="Times New Roman" panose="02020603050405020304" pitchFamily="18" charset="0"/>
                <a:cs typeface="Times New Roman" panose="02020603050405020304" pitchFamily="18" charset="0"/>
              </a:rPr>
              <a:t>with the cable tray final design: </a:t>
            </a:r>
            <a:r>
              <a:rPr lang="en-US" b="1" dirty="0" smtClean="0">
                <a:solidFill>
                  <a:srgbClr val="00B050"/>
                </a:solidFill>
                <a:latin typeface="Times New Roman" panose="02020603050405020304" pitchFamily="18" charset="0"/>
                <a:cs typeface="Times New Roman" panose="02020603050405020304" pitchFamily="18" charset="0"/>
              </a:rPr>
              <a:t>no impact on chimney vessel design</a:t>
            </a:r>
            <a:endParaRPr lang="en-US" b="1" dirty="0">
              <a:solidFill>
                <a:srgbClr val="00B050"/>
              </a:solidFill>
              <a:latin typeface="Times New Roman" panose="02020603050405020304" pitchFamily="18" charset="0"/>
              <a:cs typeface="Times New Roman" panose="02020603050405020304" pitchFamily="18" charset="0"/>
            </a:endParaRPr>
          </a:p>
        </p:txBody>
      </p:sp>
      <p:pic>
        <p:nvPicPr>
          <p:cNvPr id="18" name="Image 17">
            <a:extLst>
              <a:ext uri="{FF2B5EF4-FFF2-40B4-BE49-F238E27FC236}">
                <a16:creationId xmlns:a16="http://schemas.microsoft.com/office/drawing/2014/main" id="{960F1AE2-5FB2-4740-A6C6-22A2152D5C5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58727" y="3875766"/>
            <a:ext cx="4510528" cy="1944061"/>
          </a:xfrm>
          <a:prstGeom prst="rect">
            <a:avLst/>
          </a:prstGeom>
        </p:spPr>
      </p:pic>
      <p:pic>
        <p:nvPicPr>
          <p:cNvPr id="19" name="Image 18">
            <a:extLst>
              <a:ext uri="{FF2B5EF4-FFF2-40B4-BE49-F238E27FC236}">
                <a16:creationId xmlns:a16="http://schemas.microsoft.com/office/drawing/2014/main" id="{822C2216-3ABE-4FBE-9AC2-D5A64118299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77852" y="5284269"/>
            <a:ext cx="1461892" cy="1573731"/>
          </a:xfrm>
          <a:prstGeom prst="rect">
            <a:avLst/>
          </a:prstGeom>
        </p:spPr>
      </p:pic>
      <p:pic>
        <p:nvPicPr>
          <p:cNvPr id="20" name="Image 19">
            <a:extLst>
              <a:ext uri="{FF2B5EF4-FFF2-40B4-BE49-F238E27FC236}">
                <a16:creationId xmlns:a16="http://schemas.microsoft.com/office/drawing/2014/main" id="{43EBECB1-A5B7-4105-8CFC-C5E3E81693A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73982" y="3884677"/>
            <a:ext cx="4210850" cy="2074689"/>
          </a:xfrm>
          <a:prstGeom prst="rect">
            <a:avLst/>
          </a:prstGeom>
        </p:spPr>
      </p:pic>
      <p:pic>
        <p:nvPicPr>
          <p:cNvPr id="21" name="Image 20">
            <a:extLst>
              <a:ext uri="{FF2B5EF4-FFF2-40B4-BE49-F238E27FC236}">
                <a16:creationId xmlns:a16="http://schemas.microsoft.com/office/drawing/2014/main" id="{928C55D7-9EB9-4D4E-99E3-779B280B9AF3}"/>
              </a:ext>
            </a:extLst>
          </p:cNvPr>
          <p:cNvPicPr>
            <a:picLocks noChangeAspect="1"/>
          </p:cNvPicPr>
          <p:nvPr/>
        </p:nvPicPr>
        <p:blipFill>
          <a:blip r:embed="rId6"/>
          <a:stretch>
            <a:fillRect/>
          </a:stretch>
        </p:blipFill>
        <p:spPr>
          <a:xfrm>
            <a:off x="1506461" y="5524901"/>
            <a:ext cx="1683740" cy="1333099"/>
          </a:xfrm>
          <a:prstGeom prst="rect">
            <a:avLst/>
          </a:prstGeom>
        </p:spPr>
      </p:pic>
    </p:spTree>
    <p:extLst>
      <p:ext uri="{BB962C8B-B14F-4D97-AF65-F5344CB8AC3E}">
        <p14:creationId xmlns:p14="http://schemas.microsoft.com/office/powerpoint/2010/main" val="3520047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bwMode="auto">
          <a:xfrm>
            <a:off x="0" y="0"/>
            <a:ext cx="2733441"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Interfaces with </a:t>
            </a:r>
            <a:r>
              <a:rPr lang="en-US" sz="2400" b="1" dirty="0" smtClean="0">
                <a:solidFill>
                  <a:srgbClr val="FF0000"/>
                </a:solidFill>
                <a:latin typeface="Times New Roman"/>
                <a:cs typeface="Times New Roman"/>
              </a:rPr>
              <a:t>I&amp;I</a:t>
            </a:r>
            <a:endParaRPr dirty="0"/>
          </a:p>
        </p:txBody>
      </p:sp>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l="5526" t="1718" r="9563" b="5154"/>
          <a:stretch/>
        </p:blipFill>
        <p:spPr>
          <a:xfrm>
            <a:off x="6005804" y="0"/>
            <a:ext cx="6186196" cy="5057193"/>
          </a:xfrm>
          <a:prstGeom prst="rect">
            <a:avLst/>
          </a:prstGeom>
        </p:spPr>
      </p:pic>
      <p:sp>
        <p:nvSpPr>
          <p:cNvPr id="3" name="ZoneTexte 2"/>
          <p:cNvSpPr txBox="1"/>
          <p:nvPr/>
        </p:nvSpPr>
        <p:spPr>
          <a:xfrm>
            <a:off x="0" y="858416"/>
            <a:ext cx="6211614"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00B050"/>
                </a:solidFill>
                <a:latin typeface="Times New Roman" panose="02020603050405020304" pitchFamily="18" charset="0"/>
                <a:cs typeface="Times New Roman" panose="02020603050405020304" pitchFamily="18" charset="0"/>
              </a:rPr>
              <a:t>Installation sequence unchanged</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New version of the cart </a:t>
            </a:r>
            <a:r>
              <a:rPr lang="en-US" dirty="0" smtClean="0">
                <a:latin typeface="Times New Roman" panose="02020603050405020304" pitchFamily="18" charset="0"/>
                <a:cs typeface="Times New Roman" panose="02020603050405020304" pitchFamily="18" charset="0"/>
              </a:rPr>
              <a:t>(I&amp;I responsibility)</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Interface plate</a:t>
            </a:r>
            <a:r>
              <a:rPr lang="en-US" dirty="0" smtClean="0">
                <a:latin typeface="Times New Roman" panose="02020603050405020304" pitchFamily="18" charset="0"/>
                <a:cs typeface="Times New Roman" panose="02020603050405020304" pitchFamily="18" charset="0"/>
              </a:rPr>
              <a:t>: </a:t>
            </a:r>
            <a:r>
              <a:rPr lang="en-US" b="1" dirty="0" smtClean="0">
                <a:solidFill>
                  <a:srgbClr val="FFC000"/>
                </a:solidFill>
                <a:latin typeface="Times New Roman" panose="02020603050405020304" pitchFamily="18" charset="0"/>
                <a:cs typeface="Times New Roman" panose="02020603050405020304" pitchFamily="18" charset="0"/>
              </a:rPr>
              <a:t>redesign in progress </a:t>
            </a:r>
            <a:r>
              <a:rPr lang="en-US" dirty="0" smtClean="0">
                <a:latin typeface="Times New Roman" panose="02020603050405020304" pitchFamily="18" charset="0"/>
                <a:cs typeface="Times New Roman" panose="02020603050405020304" pitchFamily="18" charset="0"/>
              </a:rPr>
              <a:t>(IJCLab responsibility)</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=&gt; </a:t>
            </a:r>
            <a:r>
              <a:rPr lang="en-US" b="1" dirty="0" smtClean="0">
                <a:solidFill>
                  <a:srgbClr val="00B050"/>
                </a:solidFill>
                <a:latin typeface="Times New Roman" panose="02020603050405020304" pitchFamily="18" charset="0"/>
                <a:cs typeface="Times New Roman" panose="02020603050405020304" pitchFamily="18" charset="0"/>
              </a:rPr>
              <a:t>Holes</a:t>
            </a:r>
            <a:r>
              <a:rPr lang="en-US" dirty="0" smtClean="0">
                <a:latin typeface="Times New Roman" panose="02020603050405020304" pitchFamily="18" charset="0"/>
                <a:cs typeface="Times New Roman" panose="02020603050405020304" pitchFamily="18" charset="0"/>
              </a:rPr>
              <a:t> in the interface flange </a:t>
            </a:r>
            <a:r>
              <a:rPr lang="en-US" b="1" dirty="0" smtClean="0">
                <a:solidFill>
                  <a:srgbClr val="00B050"/>
                </a:solidFill>
                <a:latin typeface="Times New Roman" panose="02020603050405020304" pitchFamily="18" charset="0"/>
                <a:cs typeface="Times New Roman" panose="02020603050405020304" pitchFamily="18" charset="0"/>
              </a:rPr>
              <a:t>already foreseen </a:t>
            </a:r>
            <a:r>
              <a:rPr lang="en-US" dirty="0" smtClean="0">
                <a:latin typeface="Times New Roman" panose="02020603050405020304" pitchFamily="18" charset="0"/>
                <a:cs typeface="Times New Roman" panose="02020603050405020304" pitchFamily="18" charset="0"/>
              </a:rPr>
              <a:t>to connect the interface plate</a:t>
            </a:r>
          </a:p>
        </p:txBody>
      </p:sp>
      <p:pic>
        <p:nvPicPr>
          <p:cNvPr id="5" name="Imag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9673" y="3442996"/>
            <a:ext cx="3592998" cy="3415004"/>
          </a:xfrm>
          <a:prstGeom prst="rect">
            <a:avLst/>
          </a:prstGeom>
          <a:noFill/>
          <a:ln>
            <a:noFill/>
          </a:ln>
        </p:spPr>
      </p:pic>
    </p:spTree>
    <p:extLst>
      <p:ext uri="{BB962C8B-B14F-4D97-AF65-F5344CB8AC3E}">
        <p14:creationId xmlns:p14="http://schemas.microsoft.com/office/powerpoint/2010/main" val="1959724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2529090"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Produced Objects</a:t>
            </a:r>
            <a:endParaRPr dirty="0"/>
          </a:p>
        </p:txBody>
      </p:sp>
      <p:sp>
        <p:nvSpPr>
          <p:cNvPr id="3" name="ZoneTexte 2"/>
          <p:cNvSpPr txBox="1"/>
          <p:nvPr/>
        </p:nvSpPr>
        <p:spPr bwMode="auto">
          <a:xfrm>
            <a:off x="0" y="1022350"/>
            <a:ext cx="5448300" cy="2585323"/>
          </a:xfrm>
          <a:prstGeom prst="rect">
            <a:avLst/>
          </a:prstGeom>
          <a:noFill/>
        </p:spPr>
        <p:txBody>
          <a:bodyPr wrap="square" rtlCol="0">
            <a:spAutoFit/>
          </a:bodyPr>
          <a:lstStyle/>
          <a:p>
            <a:pPr marL="285750" indent="-285750">
              <a:buFont typeface="Arial"/>
              <a:buChar char="•"/>
              <a:defRPr/>
            </a:pPr>
            <a:r>
              <a:rPr lang="en-US" b="1" dirty="0" smtClean="0">
                <a:solidFill>
                  <a:srgbClr val="0070C0"/>
                </a:solidFill>
                <a:latin typeface="Times New Roman" panose="02020603050405020304" pitchFamily="18" charset="0"/>
                <a:cs typeface="Times New Roman" panose="02020603050405020304" pitchFamily="18" charset="0"/>
              </a:rPr>
              <a:t>43 V24 chimneys tanks </a:t>
            </a:r>
            <a:r>
              <a:rPr lang="en-US" dirty="0" smtClean="0">
                <a:latin typeface="Times New Roman" panose="02020603050405020304" pitchFamily="18" charset="0"/>
                <a:cs typeface="Times New Roman" panose="02020603050405020304" pitchFamily="18" charset="0"/>
              </a:rPr>
              <a:t>will be ordered (</a:t>
            </a:r>
            <a:r>
              <a:rPr lang="en-US" b="1" dirty="0" smtClean="0">
                <a:solidFill>
                  <a:srgbClr val="0070C0"/>
                </a:solidFill>
                <a:latin typeface="Times New Roman" panose="02020603050405020304" pitchFamily="18" charset="0"/>
                <a:cs typeface="Times New Roman" panose="02020603050405020304" pitchFamily="18" charset="0"/>
              </a:rPr>
              <a:t>1 spare</a:t>
            </a:r>
            <a:r>
              <a:rPr lang="en-US" dirty="0" smtClean="0">
                <a:latin typeface="Times New Roman" panose="02020603050405020304" pitchFamily="18" charset="0"/>
                <a:cs typeface="Times New Roman" panose="02020603050405020304" pitchFamily="18" charset="0"/>
              </a:rPr>
              <a:t>)</a:t>
            </a:r>
          </a:p>
          <a:p>
            <a:pPr marL="285750" indent="-285750">
              <a:buFont typeface="Arial"/>
              <a:buChar char="•"/>
              <a:defRPr/>
            </a:pPr>
            <a:endParaRPr lang="en-US" dirty="0" smtClean="0">
              <a:latin typeface="Times New Roman" panose="02020603050405020304" pitchFamily="18" charset="0"/>
              <a:cs typeface="Times New Roman" panose="02020603050405020304" pitchFamily="18" charset="0"/>
            </a:endParaRPr>
          </a:p>
          <a:p>
            <a:pPr marL="285750" indent="-285750">
              <a:buFont typeface="Arial"/>
              <a:buChar char="•"/>
              <a:defRPr/>
            </a:pPr>
            <a:r>
              <a:rPr lang="en-US" b="1" dirty="0" smtClean="0">
                <a:solidFill>
                  <a:srgbClr val="0070C0"/>
                </a:solidFill>
                <a:latin typeface="Times New Roman" panose="02020603050405020304" pitchFamily="18" charset="0"/>
                <a:cs typeface="Times New Roman" panose="02020603050405020304" pitchFamily="18" charset="0"/>
              </a:rPr>
              <a:t>64 V48 chimneys tanks </a:t>
            </a:r>
            <a:r>
              <a:rPr lang="en-US" dirty="0" smtClean="0">
                <a:latin typeface="Times New Roman" panose="02020603050405020304" pitchFamily="18" charset="0"/>
                <a:cs typeface="Times New Roman" panose="02020603050405020304" pitchFamily="18" charset="0"/>
              </a:rPr>
              <a:t>will be ordered (</a:t>
            </a:r>
            <a:r>
              <a:rPr lang="en-US" b="1" dirty="0" smtClean="0">
                <a:solidFill>
                  <a:srgbClr val="0070C0"/>
                </a:solidFill>
                <a:latin typeface="Times New Roman" panose="02020603050405020304" pitchFamily="18" charset="0"/>
                <a:cs typeface="Times New Roman" panose="02020603050405020304" pitchFamily="18" charset="0"/>
              </a:rPr>
              <a:t>1 spare</a:t>
            </a:r>
            <a:r>
              <a:rPr lang="en-US" dirty="0" smtClean="0">
                <a:latin typeface="Times New Roman" panose="02020603050405020304" pitchFamily="18" charset="0"/>
                <a:cs typeface="Times New Roman" panose="02020603050405020304" pitchFamily="18" charset="0"/>
              </a:rPr>
              <a:t>)</a:t>
            </a:r>
          </a:p>
          <a:p>
            <a:pPr marL="285750" indent="-285750">
              <a:buFont typeface="Arial"/>
              <a:buChar char="•"/>
              <a:defRPr/>
            </a:pPr>
            <a:endParaRPr lang="en-US" dirty="0" smtClean="0">
              <a:latin typeface="Times New Roman" panose="02020603050405020304" pitchFamily="18" charset="0"/>
              <a:cs typeface="Times New Roman" panose="02020603050405020304" pitchFamily="18" charset="0"/>
            </a:endParaRPr>
          </a:p>
          <a:p>
            <a:pPr marL="285750" indent="-285750">
              <a:buFont typeface="Arial"/>
              <a:buChar char="•"/>
              <a:defRPr/>
            </a:pPr>
            <a:endParaRPr lang="en-US" dirty="0" smtClean="0">
              <a:latin typeface="Times New Roman" panose="02020603050405020304" pitchFamily="18" charset="0"/>
              <a:cs typeface="Times New Roman" panose="02020603050405020304" pitchFamily="18" charset="0"/>
            </a:endParaRPr>
          </a:p>
          <a:p>
            <a:pPr marL="285750" indent="-285750">
              <a:buFont typeface="Arial"/>
              <a:buChar char="•"/>
              <a:defRPr/>
            </a:pPr>
            <a:r>
              <a:rPr lang="en-US" b="1" dirty="0" smtClean="0">
                <a:solidFill>
                  <a:srgbClr val="0070C0"/>
                </a:solidFill>
                <a:latin typeface="Times New Roman" panose="02020603050405020304" pitchFamily="18" charset="0"/>
                <a:cs typeface="Times New Roman" panose="02020603050405020304" pitchFamily="18" charset="0"/>
              </a:rPr>
              <a:t>2 different providers </a:t>
            </a:r>
            <a:r>
              <a:rPr lang="en-US" dirty="0" smtClean="0">
                <a:latin typeface="Times New Roman" panose="02020603050405020304" pitchFamily="18" charset="0"/>
                <a:cs typeface="Times New Roman" panose="02020603050405020304" pitchFamily="18" charset="0"/>
              </a:rPr>
              <a:t>for prototypes </a:t>
            </a:r>
          </a:p>
          <a:p>
            <a:pPr marL="285750" indent="-285750">
              <a:buFont typeface="Arial"/>
              <a:buChar char="•"/>
              <a:defRPr/>
            </a:pPr>
            <a:endParaRPr lang="en-US" b="1"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a:buChar char="•"/>
              <a:defRPr/>
            </a:pPr>
            <a:r>
              <a:rPr lang="en-US" dirty="0" smtClean="0">
                <a:latin typeface="Times New Roman" panose="02020603050405020304" pitchFamily="18" charset="0"/>
                <a:cs typeface="Times New Roman" panose="02020603050405020304" pitchFamily="18" charset="0"/>
              </a:rPr>
              <a:t>Answers from several companies for prototypes but large price dispersion</a:t>
            </a:r>
            <a:endParaRPr lang="en-US" dirty="0">
              <a:latin typeface="Times New Roman" panose="02020603050405020304" pitchFamily="18" charset="0"/>
              <a:cs typeface="Times New Roman" panose="02020603050405020304" pitchFamily="18" charset="0"/>
            </a:endParaRPr>
          </a:p>
        </p:txBody>
      </p:sp>
      <p:sp>
        <p:nvSpPr>
          <p:cNvPr id="5" name="Espace réservé du numéro de diapositive 4">
            <a:extLst>
              <a:ext uri="{FF2B5EF4-FFF2-40B4-BE49-F238E27FC236}">
                <a16:creationId xmlns:a16="http://schemas.microsoft.com/office/drawing/2014/main" id="{CADDDFEB-F35F-485F-BB50-D9F6678DBF7F}"/>
              </a:ext>
            </a:extLst>
          </p:cNvPr>
          <p:cNvSpPr>
            <a:spLocks noGrp="1"/>
          </p:cNvSpPr>
          <p:nvPr>
            <p:ph type="sldNum" sz="quarter" idx="12"/>
          </p:nvPr>
        </p:nvSpPr>
        <p:spPr/>
        <p:txBody>
          <a:bodyPr/>
          <a:lstStyle/>
          <a:p>
            <a:pPr>
              <a:defRPr/>
            </a:pPr>
            <a:fld id="{96FC859B-BE47-4ED9-A753-DAB90E930B47}" type="slidenum">
              <a:rPr lang="en-US" smtClean="0"/>
              <a:t>22</a:t>
            </a:fld>
            <a:endParaRPr lang="en-US"/>
          </a:p>
        </p:txBody>
      </p:sp>
      <p:pic>
        <p:nvPicPr>
          <p:cNvPr id="7" name="Image 6"/>
          <p:cNvPicPr>
            <a:picLocks noChangeAspect="1"/>
          </p:cNvPicPr>
          <p:nvPr/>
        </p:nvPicPr>
        <p:blipFill>
          <a:blip r:embed="rId3"/>
          <a:stretch>
            <a:fillRect/>
          </a:stretch>
        </p:blipFill>
        <p:spPr>
          <a:xfrm rot="5400000">
            <a:off x="3327351" y="1974344"/>
            <a:ext cx="6301673" cy="2352985"/>
          </a:xfrm>
          <a:prstGeom prst="rect">
            <a:avLst/>
          </a:prstGeom>
        </p:spPr>
      </p:pic>
      <p:sp>
        <p:nvSpPr>
          <p:cNvPr id="8" name="ZoneTexte 7"/>
          <p:cNvSpPr txBox="1"/>
          <p:nvPr/>
        </p:nvSpPr>
        <p:spPr>
          <a:xfrm>
            <a:off x="200416" y="6325644"/>
            <a:ext cx="1077089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Drawings available here: </a:t>
            </a:r>
            <a:r>
              <a:rPr lang="en-US" dirty="0">
                <a:latin typeface="Times New Roman" panose="02020603050405020304" pitchFamily="18" charset="0"/>
                <a:cs typeface="Times New Roman" panose="02020603050405020304" pitchFamily="18" charset="0"/>
                <a:hlinkClick r:id="rId4"/>
              </a:rPr>
              <a:t>https://</a:t>
            </a:r>
            <a:r>
              <a:rPr lang="en-US" dirty="0" smtClean="0">
                <a:latin typeface="Times New Roman" panose="02020603050405020304" pitchFamily="18" charset="0"/>
                <a:cs typeface="Times New Roman" panose="02020603050405020304" pitchFamily="18" charset="0"/>
                <a:hlinkClick r:id="rId4"/>
              </a:rPr>
              <a:t>edms.cern.ch/document/3071588/1</a:t>
            </a:r>
            <a:r>
              <a:rPr lang="en-US" dirty="0">
                <a:latin typeface="Times New Roman" panose="02020603050405020304" pitchFamily="18" charset="0"/>
                <a:cs typeface="Times New Roman" panose="02020603050405020304" pitchFamily="18" charset="0"/>
              </a:rPr>
              <a:t> and </a:t>
            </a:r>
            <a:r>
              <a:rPr lang="en-US" dirty="0">
                <a:latin typeface="Times New Roman" panose="02020603050405020304" pitchFamily="18" charset="0"/>
                <a:cs typeface="Times New Roman" panose="02020603050405020304" pitchFamily="18" charset="0"/>
                <a:hlinkClick r:id="rId5"/>
              </a:rPr>
              <a:t>https://</a:t>
            </a:r>
            <a:r>
              <a:rPr lang="en-US" dirty="0" smtClean="0">
                <a:latin typeface="Times New Roman" panose="02020603050405020304" pitchFamily="18" charset="0"/>
                <a:cs typeface="Times New Roman" panose="02020603050405020304" pitchFamily="18" charset="0"/>
                <a:hlinkClick r:id="rId5"/>
              </a:rPr>
              <a:t>edms.cern.ch/document/3071589/1</a:t>
            </a:r>
            <a:r>
              <a:rPr lang="en-US" dirty="0" smtClean="0">
                <a:latin typeface="Times New Roman" panose="02020603050405020304" pitchFamily="18" charset="0"/>
                <a:cs typeface="Times New Roman" panose="02020603050405020304" pitchFamily="18" charset="0"/>
              </a:rPr>
              <a:t> </a:t>
            </a:r>
          </a:p>
        </p:txBody>
      </p:sp>
      <p:pic>
        <p:nvPicPr>
          <p:cNvPr id="9" name="Image 8"/>
          <p:cNvPicPr>
            <a:picLocks noChangeAspect="1"/>
          </p:cNvPicPr>
          <p:nvPr/>
        </p:nvPicPr>
        <p:blipFill>
          <a:blip r:embed="rId6"/>
          <a:stretch>
            <a:fillRect/>
          </a:stretch>
        </p:blipFill>
        <p:spPr>
          <a:xfrm rot="5400000">
            <a:off x="6122258" y="1811388"/>
            <a:ext cx="6229611" cy="2606835"/>
          </a:xfrm>
          <a:prstGeom prst="rect">
            <a:avLst/>
          </a:prstGeom>
        </p:spPr>
      </p:pic>
      <p:sp>
        <p:nvSpPr>
          <p:cNvPr id="10" name="ZoneTexte 9"/>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#4</a:t>
            </a:r>
          </a:p>
        </p:txBody>
      </p:sp>
    </p:spTree>
    <p:extLst>
      <p:ext uri="{BB962C8B-B14F-4D97-AF65-F5344CB8AC3E}">
        <p14:creationId xmlns:p14="http://schemas.microsoft.com/office/powerpoint/2010/main" val="3810609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4059958"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QA/QC at the production site</a:t>
            </a:r>
            <a:endParaRPr dirty="0"/>
          </a:p>
        </p:txBody>
      </p:sp>
      <p:sp>
        <p:nvSpPr>
          <p:cNvPr id="3" name="ZoneTexte 2"/>
          <p:cNvSpPr txBox="1"/>
          <p:nvPr/>
        </p:nvSpPr>
        <p:spPr bwMode="auto">
          <a:xfrm>
            <a:off x="0" y="1132609"/>
            <a:ext cx="12192000" cy="3231654"/>
          </a:xfrm>
          <a:prstGeom prst="rect">
            <a:avLst/>
          </a:prstGeom>
          <a:noFill/>
        </p:spPr>
        <p:txBody>
          <a:bodyPr wrap="square" rtlCol="0">
            <a:spAutoFit/>
          </a:bodyPr>
          <a:lstStyle/>
          <a:p>
            <a:pPr marL="285750" indent="-285750">
              <a:buFont typeface="Arial"/>
              <a:buChar char="•"/>
              <a:defRPr/>
            </a:pPr>
            <a:r>
              <a:rPr lang="en-US" dirty="0">
                <a:latin typeface="Times New Roman"/>
                <a:cs typeface="Times New Roman"/>
              </a:rPr>
              <a:t>Provider should be ISO 9001 V2015 certified (as a minimum), or must have an equivalent quality organization, which it must justify in its application</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Material </a:t>
            </a:r>
            <a:r>
              <a:rPr lang="en-US" dirty="0" smtClean="0">
                <a:latin typeface="Times New Roman"/>
                <a:cs typeface="Times New Roman"/>
              </a:rPr>
              <a:t>certificate</a:t>
            </a:r>
            <a:endParaRPr lang="en-US" dirty="0">
              <a:latin typeface="Times New Roman"/>
              <a:cs typeface="Times New Roman"/>
            </a:endParaRPr>
          </a:p>
          <a:p>
            <a:pPr marL="285750" indent="-285750">
              <a:buFont typeface="Arial"/>
              <a:buChar char="•"/>
              <a:defRPr/>
            </a:pPr>
            <a:r>
              <a:rPr lang="en-US" dirty="0">
                <a:latin typeface="Times New Roman"/>
                <a:cs typeface="Times New Roman"/>
              </a:rPr>
              <a:t>Dimensional inspection </a:t>
            </a:r>
          </a:p>
          <a:p>
            <a:pPr marL="285750" indent="-285750">
              <a:buFont typeface="Arial"/>
              <a:buChar char="•"/>
              <a:defRPr/>
            </a:pPr>
            <a:r>
              <a:rPr lang="en-US" dirty="0" smtClean="0">
                <a:latin typeface="Times New Roman"/>
                <a:cs typeface="Times New Roman"/>
              </a:rPr>
              <a:t>Cleanliness</a:t>
            </a:r>
            <a:endParaRPr lang="en-US" dirty="0">
              <a:latin typeface="Times New Roman"/>
              <a:cs typeface="Times New Roman"/>
            </a:endParaRPr>
          </a:p>
          <a:p>
            <a:pPr marL="285750" indent="-285750">
              <a:buFont typeface="Arial"/>
              <a:buChar char="•"/>
              <a:defRPr/>
            </a:pPr>
            <a:r>
              <a:rPr lang="en-US" dirty="0" smtClean="0">
                <a:latin typeface="Times New Roman"/>
                <a:cs typeface="Times New Roman"/>
              </a:rPr>
              <a:t>Labelling</a:t>
            </a:r>
            <a:endParaRPr lang="en-US" dirty="0">
              <a:latin typeface="Times New Roman"/>
              <a:cs typeface="Times New Roman"/>
            </a:endParaRPr>
          </a:p>
          <a:p>
            <a:pPr marL="285750" indent="-285750">
              <a:buFont typeface="Arial"/>
              <a:buChar char="•"/>
              <a:defRPr/>
            </a:pPr>
            <a:r>
              <a:rPr lang="en-US" dirty="0">
                <a:latin typeface="Times New Roman"/>
                <a:cs typeface="Times New Roman"/>
              </a:rPr>
              <a:t>Acceptance tests for each </a:t>
            </a:r>
            <a:r>
              <a:rPr lang="en-US" dirty="0" smtClean="0">
                <a:latin typeface="Times New Roman"/>
                <a:cs typeface="Times New Roman"/>
              </a:rPr>
              <a:t>batch</a:t>
            </a:r>
            <a:endParaRPr lang="en-US" dirty="0">
              <a:latin typeface="Times New Roman"/>
              <a:cs typeface="Times New Roman"/>
            </a:endParaRPr>
          </a:p>
          <a:p>
            <a:pPr marL="285750" indent="-285750">
              <a:buFont typeface="Arial"/>
              <a:buChar char="•"/>
              <a:defRPr/>
            </a:pPr>
            <a:endParaRPr lang="en-US" dirty="0" smtClean="0">
              <a:latin typeface="Times New Roman"/>
              <a:cs typeface="Times New Roman"/>
            </a:endParaRPr>
          </a:p>
          <a:p>
            <a:pPr marL="285750" indent="-285750">
              <a:buFont typeface="Arial"/>
              <a:buChar char="•"/>
              <a:defRPr/>
            </a:pPr>
            <a:endParaRPr lang="en-US" dirty="0">
              <a:latin typeface="Times New Roman"/>
              <a:cs typeface="Times New Roman"/>
            </a:endParaRPr>
          </a:p>
          <a:p>
            <a:pPr algn="ctr">
              <a:defRPr/>
            </a:pPr>
            <a:r>
              <a:rPr lang="en-US" sz="2400" b="1" dirty="0">
                <a:solidFill>
                  <a:srgbClr val="FF0000"/>
                </a:solidFill>
                <a:latin typeface="Times New Roman"/>
                <a:cs typeface="Times New Roman"/>
              </a:rPr>
              <a:t>Non-compliant parts will be rejected </a:t>
            </a:r>
          </a:p>
        </p:txBody>
      </p:sp>
      <p:sp>
        <p:nvSpPr>
          <p:cNvPr id="4" name="Espace réservé du numéro de diapositive 3">
            <a:extLst>
              <a:ext uri="{FF2B5EF4-FFF2-40B4-BE49-F238E27FC236}">
                <a16:creationId xmlns:a16="http://schemas.microsoft.com/office/drawing/2014/main" id="{F98D1E73-1EFA-4E92-9E9C-DCCCC435E5AD}"/>
              </a:ext>
            </a:extLst>
          </p:cNvPr>
          <p:cNvSpPr>
            <a:spLocks noGrp="1"/>
          </p:cNvSpPr>
          <p:nvPr>
            <p:ph type="sldNum" sz="quarter" idx="12"/>
          </p:nvPr>
        </p:nvSpPr>
        <p:spPr/>
        <p:txBody>
          <a:bodyPr/>
          <a:lstStyle/>
          <a:p>
            <a:pPr>
              <a:defRPr/>
            </a:pPr>
            <a:fld id="{96FC859B-BE47-4ED9-A753-DAB90E930B47}" type="slidenum">
              <a:rPr lang="en-US" smtClean="0"/>
              <a:t>23</a:t>
            </a:fld>
            <a:endParaRPr lang="en-US"/>
          </a:p>
        </p:txBody>
      </p:sp>
      <p:sp>
        <p:nvSpPr>
          <p:cNvPr id="5" name="ZoneTexte 4"/>
          <p:cNvSpPr txBox="1"/>
          <p:nvPr/>
        </p:nvSpPr>
        <p:spPr bwMode="auto">
          <a:xfrm>
            <a:off x="0" y="6011252"/>
            <a:ext cx="12065000" cy="646331"/>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See examples hereafter and </a:t>
            </a:r>
            <a:r>
              <a:rPr lang="en-US" dirty="0">
                <a:latin typeface="Times New Roman" panose="02020603050405020304" pitchFamily="18" charset="0"/>
                <a:cs typeface="Times New Roman" panose="02020603050405020304" pitchFamily="18" charset="0"/>
                <a:hlinkClick r:id="rId3"/>
              </a:rPr>
              <a:t>https://</a:t>
            </a:r>
            <a:r>
              <a:rPr lang="en-US" dirty="0" smtClean="0">
                <a:latin typeface="Times New Roman" panose="02020603050405020304" pitchFamily="18" charset="0"/>
                <a:cs typeface="Times New Roman" panose="02020603050405020304" pitchFamily="18" charset="0"/>
                <a:hlinkClick r:id="rId3"/>
              </a:rPr>
              <a:t>edms.cern.ch/document/3071594/1</a:t>
            </a:r>
            <a:r>
              <a:rPr lang="en-US" dirty="0" smtClean="0">
                <a:latin typeface="Times New Roman" panose="02020603050405020304" pitchFamily="18" charset="0"/>
                <a:cs typeface="Times New Roman" panose="02020603050405020304" pitchFamily="18" charset="0"/>
              </a:rPr>
              <a:t> , </a:t>
            </a:r>
            <a:r>
              <a:rPr lang="en-US" dirty="0" smtClean="0">
                <a:latin typeface="Times New Roman" panose="02020603050405020304" pitchFamily="18" charset="0"/>
                <a:cs typeface="Times New Roman" panose="02020603050405020304" pitchFamily="18" charset="0"/>
                <a:hlinkClick r:id="rId4"/>
              </a:rPr>
              <a:t>https</a:t>
            </a:r>
            <a:r>
              <a:rPr lang="en-US" dirty="0">
                <a:latin typeface="Times New Roman" panose="02020603050405020304" pitchFamily="18" charset="0"/>
                <a:cs typeface="Times New Roman" panose="02020603050405020304" pitchFamily="18" charset="0"/>
                <a:hlinkClick r:id="rId4"/>
              </a:rPr>
              <a:t>://</a:t>
            </a:r>
            <a:r>
              <a:rPr lang="en-US" dirty="0" smtClean="0">
                <a:latin typeface="Times New Roman" panose="02020603050405020304" pitchFamily="18" charset="0"/>
                <a:cs typeface="Times New Roman" panose="02020603050405020304" pitchFamily="18" charset="0"/>
                <a:hlinkClick r:id="rId4"/>
              </a:rPr>
              <a:t>edms.cern.ch/document/3071596/1</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r>
              <a:rPr lang="en-US" dirty="0">
                <a:latin typeface="Times New Roman" panose="02020603050405020304" pitchFamily="18" charset="0"/>
                <a:cs typeface="Times New Roman" panose="02020603050405020304" pitchFamily="18" charset="0"/>
                <a:hlinkClick r:id="rId5"/>
              </a:rPr>
              <a:t>https://</a:t>
            </a:r>
            <a:r>
              <a:rPr lang="en-US" dirty="0" smtClean="0">
                <a:latin typeface="Times New Roman" panose="02020603050405020304" pitchFamily="18" charset="0"/>
                <a:cs typeface="Times New Roman" panose="02020603050405020304" pitchFamily="18" charset="0"/>
                <a:hlinkClick r:id="rId5"/>
              </a:rPr>
              <a:t>edms.cern.ch/document/3073961/1</a:t>
            </a:r>
            <a:r>
              <a:rPr lang="en-US" dirty="0" smtClean="0">
                <a:latin typeface="Times New Roman" panose="02020603050405020304" pitchFamily="18" charset="0"/>
                <a:cs typeface="Times New Roman" panose="02020603050405020304" pitchFamily="18" charset="0"/>
              </a:rPr>
              <a:t>  for details</a:t>
            </a:r>
            <a:endParaRPr lang="en-US" dirty="0">
              <a:latin typeface="Times New Roman" panose="02020603050405020304" pitchFamily="18" charset="0"/>
              <a:cs typeface="Times New Roman" panose="02020603050405020304" pitchFamily="18" charset="0"/>
            </a:endParaRPr>
          </a:p>
        </p:txBody>
      </p:sp>
      <p:sp>
        <p:nvSpPr>
          <p:cNvPr id="6" name="ZoneTexte 5"/>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2254615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CC1A6B26-4F9E-4E6E-B1B0-D61FF7C2D2D8}"/>
              </a:ext>
            </a:extLst>
          </p:cNvPr>
          <p:cNvSpPr txBox="1"/>
          <p:nvPr/>
        </p:nvSpPr>
        <p:spPr>
          <a:xfrm>
            <a:off x="172523" y="1376472"/>
            <a:ext cx="11750342" cy="523220"/>
          </a:xfrm>
          <a:prstGeom prst="rect">
            <a:avLst/>
          </a:prstGeom>
          <a:noFill/>
        </p:spPr>
        <p:txBody>
          <a:bodyPr wrap="square">
            <a:spAutoFit/>
          </a:bodyPr>
          <a:lstStyle/>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Stainless-steel 304 and 316</a:t>
            </a: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Material certificates will be supplied in accordance with </a:t>
            </a:r>
            <a:r>
              <a:rPr lang="en-GB" sz="1400" b="1" dirty="0">
                <a:latin typeface="Times New Roman" panose="02020603050405020304" pitchFamily="18" charset="0"/>
                <a:cs typeface="Times New Roman" panose="02020603050405020304" pitchFamily="18" charset="0"/>
              </a:rPr>
              <a:t>standard EN 10204 2.1 </a:t>
            </a:r>
            <a:r>
              <a:rPr lang="en-GB" sz="1400" dirty="0">
                <a:latin typeface="Times New Roman" panose="02020603050405020304" pitchFamily="18" charset="0"/>
                <a:cs typeface="Times New Roman" panose="02020603050405020304" pitchFamily="18" charset="0"/>
              </a:rPr>
              <a:t>by default</a:t>
            </a:r>
          </a:p>
        </p:txBody>
      </p:sp>
      <p:sp>
        <p:nvSpPr>
          <p:cNvPr id="14" name="ZoneTexte 13">
            <a:extLst>
              <a:ext uri="{FF2B5EF4-FFF2-40B4-BE49-F238E27FC236}">
                <a16:creationId xmlns:a16="http://schemas.microsoft.com/office/drawing/2014/main" id="{3BF3CDAB-E522-49AC-A752-9014BF48B334}"/>
              </a:ext>
            </a:extLst>
          </p:cNvPr>
          <p:cNvSpPr txBox="1"/>
          <p:nvPr/>
        </p:nvSpPr>
        <p:spPr>
          <a:xfrm>
            <a:off x="220829" y="856892"/>
            <a:ext cx="6097002" cy="369332"/>
          </a:xfrm>
          <a:prstGeom prst="rect">
            <a:avLst/>
          </a:prstGeom>
          <a:noFill/>
        </p:spPr>
        <p:txBody>
          <a:bodyPr wrap="square">
            <a:spAutoFit/>
          </a:bodyPr>
          <a:lstStyle/>
          <a:p>
            <a:r>
              <a:rPr lang="en-GB" dirty="0">
                <a:solidFill>
                  <a:srgbClr val="0000FF"/>
                </a:solidFill>
                <a:latin typeface="Times New Roman" panose="02020603050405020304" pitchFamily="18" charset="0"/>
                <a:cs typeface="Times New Roman" panose="02020603050405020304" pitchFamily="18" charset="0"/>
              </a:rPr>
              <a:t>Nature of materials</a:t>
            </a:r>
          </a:p>
        </p:txBody>
      </p:sp>
      <p:sp>
        <p:nvSpPr>
          <p:cNvPr id="17" name="ZoneTexte 16">
            <a:extLst>
              <a:ext uri="{FF2B5EF4-FFF2-40B4-BE49-F238E27FC236}">
                <a16:creationId xmlns:a16="http://schemas.microsoft.com/office/drawing/2014/main" id="{D8BFA9F6-81F7-4C01-980F-4F5E1C96FE19}"/>
              </a:ext>
            </a:extLst>
          </p:cNvPr>
          <p:cNvSpPr txBox="1"/>
          <p:nvPr/>
        </p:nvSpPr>
        <p:spPr>
          <a:xfrm>
            <a:off x="0" y="195646"/>
            <a:ext cx="6604488" cy="400110"/>
          </a:xfrm>
          <a:prstGeom prst="rect">
            <a:avLst/>
          </a:prstGeom>
          <a:noFill/>
        </p:spPr>
        <p:txBody>
          <a:bodyPr wrap="square">
            <a:spAutoFit/>
          </a:bodyPr>
          <a:lstStyle/>
          <a:p>
            <a:r>
              <a:rPr lang="en-GB" sz="2000" b="1" dirty="0">
                <a:solidFill>
                  <a:srgbClr val="FF0000"/>
                </a:solidFill>
                <a:latin typeface="Times New Roman" panose="02020603050405020304" pitchFamily="18" charset="0"/>
                <a:cs typeface="Times New Roman" panose="02020603050405020304" pitchFamily="18" charset="0"/>
              </a:rPr>
              <a:t>Chimney : Technical specifications for manufacturing (1)</a:t>
            </a:r>
          </a:p>
        </p:txBody>
      </p:sp>
      <p:sp>
        <p:nvSpPr>
          <p:cNvPr id="15" name="ZoneTexte 14">
            <a:extLst>
              <a:ext uri="{FF2B5EF4-FFF2-40B4-BE49-F238E27FC236}">
                <a16:creationId xmlns:a16="http://schemas.microsoft.com/office/drawing/2014/main" id="{B19C84BC-75C4-43A8-9753-A4DB27F2C7C6}"/>
              </a:ext>
            </a:extLst>
          </p:cNvPr>
          <p:cNvSpPr txBox="1"/>
          <p:nvPr/>
        </p:nvSpPr>
        <p:spPr>
          <a:xfrm>
            <a:off x="106244" y="5655020"/>
            <a:ext cx="10484696" cy="954107"/>
          </a:xfrm>
          <a:prstGeom prst="rect">
            <a:avLst/>
          </a:prstGeom>
          <a:noFill/>
        </p:spPr>
        <p:txBody>
          <a:bodyPr wrap="square">
            <a:spAutoFit/>
          </a:bodyPr>
          <a:lstStyle/>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Pre-assembling of the lower part of the chimney  before welding, using the template </a:t>
            </a:r>
            <a:r>
              <a:rPr lang="en-GB" sz="1400" dirty="0">
                <a:latin typeface="Times New Roman" panose="02020603050405020304" pitchFamily="18" charset="0"/>
                <a:cs typeface="Times New Roman" panose="02020603050405020304" pitchFamily="18" charset="0"/>
                <a:sym typeface="Wingdings" panose="05000000000000000000" pitchFamily="2" charset="2"/>
              </a:rPr>
              <a:t> </a:t>
            </a:r>
            <a:r>
              <a:rPr lang="en-GB" sz="1400" b="1" dirty="0">
                <a:latin typeface="Times New Roman" panose="02020603050405020304" pitchFamily="18" charset="0"/>
                <a:cs typeface="Times New Roman" panose="02020603050405020304" pitchFamily="18" charset="0"/>
              </a:rPr>
              <a:t>check that the grooves are aligned with each other</a:t>
            </a:r>
            <a:r>
              <a:rPr lang="en-GB" sz="1400" dirty="0">
                <a:latin typeface="Times New Roman" panose="02020603050405020304" pitchFamily="18" charset="0"/>
                <a:cs typeface="Times New Roman" panose="02020603050405020304" pitchFamily="18" charset="0"/>
              </a:rPr>
              <a:t>, in accordance with the procedure. It must be ensured that the template is fitted before and after welding. </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This check will be carried out on delivery to the factory</a:t>
            </a:r>
          </a:p>
        </p:txBody>
      </p:sp>
      <p:pic>
        <p:nvPicPr>
          <p:cNvPr id="16" name="Image 15">
            <a:extLst>
              <a:ext uri="{FF2B5EF4-FFF2-40B4-BE49-F238E27FC236}">
                <a16:creationId xmlns:a16="http://schemas.microsoft.com/office/drawing/2014/main" id="{9530D1AB-41B4-4E9B-84E4-26815C8815D1}"/>
              </a:ext>
            </a:extLst>
          </p:cNvPr>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7631" y="1222556"/>
            <a:ext cx="1038543" cy="5635444"/>
          </a:xfrm>
          <a:prstGeom prst="rect">
            <a:avLst/>
          </a:prstGeom>
        </p:spPr>
      </p:pic>
      <p:sp>
        <p:nvSpPr>
          <p:cNvPr id="18" name="ZoneTexte 17">
            <a:extLst>
              <a:ext uri="{FF2B5EF4-FFF2-40B4-BE49-F238E27FC236}">
                <a16:creationId xmlns:a16="http://schemas.microsoft.com/office/drawing/2014/main" id="{3392657C-5A9B-4347-BB69-1FFD58CC27A0}"/>
              </a:ext>
            </a:extLst>
          </p:cNvPr>
          <p:cNvSpPr txBox="1"/>
          <p:nvPr/>
        </p:nvSpPr>
        <p:spPr>
          <a:xfrm>
            <a:off x="223193" y="5112196"/>
            <a:ext cx="6094638" cy="369332"/>
          </a:xfrm>
          <a:prstGeom prst="rect">
            <a:avLst/>
          </a:prstGeom>
          <a:noFill/>
        </p:spPr>
        <p:txBody>
          <a:bodyPr wrap="square">
            <a:spAutoFit/>
          </a:bodyPr>
          <a:lstStyle/>
          <a:p>
            <a:r>
              <a:rPr lang="en-GB" dirty="0">
                <a:solidFill>
                  <a:srgbClr val="0000FF"/>
                </a:solidFill>
                <a:latin typeface="Times New Roman" panose="02020603050405020304" pitchFamily="18" charset="0"/>
                <a:cs typeface="Times New Roman" panose="02020603050405020304" pitchFamily="18" charset="0"/>
              </a:rPr>
              <a:t>Assembly checks before welding</a:t>
            </a:r>
          </a:p>
        </p:txBody>
      </p:sp>
      <p:sp>
        <p:nvSpPr>
          <p:cNvPr id="19" name="ZoneTexte 18">
            <a:extLst>
              <a:ext uri="{FF2B5EF4-FFF2-40B4-BE49-F238E27FC236}">
                <a16:creationId xmlns:a16="http://schemas.microsoft.com/office/drawing/2014/main" id="{EEF9322B-4521-4159-A636-2F4CB42C2AA7}"/>
              </a:ext>
            </a:extLst>
          </p:cNvPr>
          <p:cNvSpPr txBox="1"/>
          <p:nvPr/>
        </p:nvSpPr>
        <p:spPr>
          <a:xfrm>
            <a:off x="220829" y="2712585"/>
            <a:ext cx="11036074" cy="2031325"/>
          </a:xfrm>
          <a:prstGeom prst="rect">
            <a:avLst/>
          </a:prstGeom>
          <a:noFill/>
        </p:spPr>
        <p:txBody>
          <a:bodyPr wrap="square">
            <a:spAutoFit/>
          </a:bodyPr>
          <a:lstStyle/>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Conventional machining should be carried out with a lubricant containing the lowest possible concentration of chlorine, fluorine or silicone</a:t>
            </a:r>
          </a:p>
          <a:p>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Degreasing should be carried out as soon as possible after machining</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Internal surfaces should preferably be cold-rolled sheet metal</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b="1" dirty="0">
                <a:latin typeface="Times New Roman" panose="02020603050405020304" pitchFamily="18" charset="0"/>
                <a:cs typeface="Times New Roman" panose="02020603050405020304" pitchFamily="18" charset="0"/>
              </a:rPr>
              <a:t>Mechanical polishing, bead-blasting and sandblasting are prohibited on all internal surfaces </a:t>
            </a:r>
            <a:r>
              <a:rPr lang="en-GB" sz="1400" dirty="0">
                <a:latin typeface="Times New Roman" panose="02020603050405020304" pitchFamily="18" charset="0"/>
                <a:cs typeface="Times New Roman" panose="02020603050405020304" pitchFamily="18" charset="0"/>
              </a:rPr>
              <a:t>of the chimney</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b="1" dirty="0">
                <a:latin typeface="Times New Roman" panose="02020603050405020304" pitchFamily="18" charset="0"/>
                <a:cs typeface="Times New Roman" panose="02020603050405020304" pitchFamily="18" charset="0"/>
              </a:rPr>
              <a:t>Brushing of tube or chamber surfaces outside the weld seam is forbidden</a:t>
            </a:r>
            <a:r>
              <a:rPr lang="en-GB" sz="1400" dirty="0">
                <a:latin typeface="Times New Roman" panose="02020603050405020304" pitchFamily="18" charset="0"/>
                <a:cs typeface="Times New Roman" panose="02020603050405020304" pitchFamily="18" charset="0"/>
              </a:rPr>
              <a:t>.</a:t>
            </a:r>
          </a:p>
        </p:txBody>
      </p:sp>
      <p:sp>
        <p:nvSpPr>
          <p:cNvPr id="20" name="ZoneTexte 19">
            <a:extLst>
              <a:ext uri="{FF2B5EF4-FFF2-40B4-BE49-F238E27FC236}">
                <a16:creationId xmlns:a16="http://schemas.microsoft.com/office/drawing/2014/main" id="{FCD5B5F8-79B2-440C-9B8F-64C8F51635C7}"/>
              </a:ext>
            </a:extLst>
          </p:cNvPr>
          <p:cNvSpPr txBox="1"/>
          <p:nvPr/>
        </p:nvSpPr>
        <p:spPr>
          <a:xfrm>
            <a:off x="189820" y="2240840"/>
            <a:ext cx="6094638" cy="369332"/>
          </a:xfrm>
          <a:prstGeom prst="rect">
            <a:avLst/>
          </a:prstGeom>
          <a:noFill/>
        </p:spPr>
        <p:txBody>
          <a:bodyPr wrap="square">
            <a:spAutoFit/>
          </a:bodyPr>
          <a:lstStyle/>
          <a:p>
            <a:r>
              <a:rPr lang="en-GB" dirty="0">
                <a:solidFill>
                  <a:srgbClr val="0000FF"/>
                </a:solidFill>
                <a:latin typeface="Times New Roman" panose="02020603050405020304" pitchFamily="18" charset="0"/>
                <a:cs typeface="Times New Roman" panose="02020603050405020304" pitchFamily="18" charset="0"/>
              </a:rPr>
              <a:t>General specifications </a:t>
            </a:r>
          </a:p>
        </p:txBody>
      </p:sp>
      <p:sp>
        <p:nvSpPr>
          <p:cNvPr id="10" name="ZoneTexte 9"/>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327388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B11FB7C3-C2C1-4961-83D6-1C8EA9830688}"/>
              </a:ext>
            </a:extLst>
          </p:cNvPr>
          <p:cNvSpPr txBox="1"/>
          <p:nvPr/>
        </p:nvSpPr>
        <p:spPr>
          <a:xfrm>
            <a:off x="0" y="118372"/>
            <a:ext cx="6097022" cy="400110"/>
          </a:xfrm>
          <a:prstGeom prst="rect">
            <a:avLst/>
          </a:prstGeom>
          <a:noFill/>
        </p:spPr>
        <p:txBody>
          <a:bodyPr wrap="square">
            <a:spAutoFit/>
          </a:bodyPr>
          <a:lstStyle/>
          <a:p>
            <a:r>
              <a:rPr lang="en-GB" sz="2000" dirty="0">
                <a:solidFill>
                  <a:srgbClr val="FF0000"/>
                </a:solidFill>
                <a:latin typeface="Times New Roman" panose="02020603050405020304" pitchFamily="18" charset="0"/>
                <a:cs typeface="Times New Roman" panose="02020603050405020304" pitchFamily="18" charset="0"/>
              </a:rPr>
              <a:t>Chimney : Technical specifications for manufacturing (2)</a:t>
            </a:r>
          </a:p>
        </p:txBody>
      </p:sp>
      <p:sp>
        <p:nvSpPr>
          <p:cNvPr id="8" name="ZoneTexte 7">
            <a:extLst>
              <a:ext uri="{FF2B5EF4-FFF2-40B4-BE49-F238E27FC236}">
                <a16:creationId xmlns:a16="http://schemas.microsoft.com/office/drawing/2014/main" id="{869B853E-40F2-44E1-B76F-5FFF624AF7BE}"/>
              </a:ext>
            </a:extLst>
          </p:cNvPr>
          <p:cNvSpPr txBox="1"/>
          <p:nvPr/>
        </p:nvSpPr>
        <p:spPr>
          <a:xfrm>
            <a:off x="279628" y="740717"/>
            <a:ext cx="6094638" cy="369332"/>
          </a:xfrm>
          <a:prstGeom prst="rect">
            <a:avLst/>
          </a:prstGeom>
          <a:noFill/>
        </p:spPr>
        <p:txBody>
          <a:bodyPr wrap="square">
            <a:spAutoFit/>
          </a:bodyPr>
          <a:lstStyle/>
          <a:p>
            <a:r>
              <a:rPr lang="en-GB" dirty="0">
                <a:solidFill>
                  <a:srgbClr val="0000FF"/>
                </a:solidFill>
                <a:latin typeface="Times New Roman" panose="02020603050405020304" pitchFamily="18" charset="0"/>
                <a:cs typeface="Times New Roman" panose="02020603050405020304" pitchFamily="18" charset="0"/>
              </a:rPr>
              <a:t>Making and checking welds</a:t>
            </a:r>
          </a:p>
        </p:txBody>
      </p:sp>
      <p:sp>
        <p:nvSpPr>
          <p:cNvPr id="11" name="ZoneTexte 10">
            <a:extLst>
              <a:ext uri="{FF2B5EF4-FFF2-40B4-BE49-F238E27FC236}">
                <a16:creationId xmlns:a16="http://schemas.microsoft.com/office/drawing/2014/main" id="{A5E83F97-4C30-41E9-A9DB-BF010795FCFC}"/>
              </a:ext>
            </a:extLst>
          </p:cNvPr>
          <p:cNvSpPr txBox="1"/>
          <p:nvPr/>
        </p:nvSpPr>
        <p:spPr>
          <a:xfrm>
            <a:off x="206191" y="1110049"/>
            <a:ext cx="11779617" cy="3539430"/>
          </a:xfrm>
          <a:prstGeom prst="rect">
            <a:avLst/>
          </a:prstGeom>
          <a:noFill/>
        </p:spPr>
        <p:txBody>
          <a:bodyPr wrap="square">
            <a:spAutoFit/>
          </a:bodyPr>
          <a:lstStyle/>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Welding locations and specifications (adjustments, beads, ....) are to be defined and validated by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 prior to manufacture.  Heat treatment operations (such as stress relieving, stress relaxation, straightening) must be specified.</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Surfaces to be welded must be degreased before welding</a:t>
            </a:r>
          </a:p>
          <a:p>
            <a:r>
              <a:rPr lang="en-GB" sz="1400" dirty="0">
                <a:latin typeface="Times New Roman" panose="02020603050405020304" pitchFamily="18" charset="0"/>
                <a:cs typeface="Times New Roman" panose="02020603050405020304" pitchFamily="18" charset="0"/>
              </a:rPr>
              <a:t>      Welding is carried out by qualified personnel, using the appropriate technique and in a neutral atmosphere</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Beads thicker than 0.3 mm and welding tips on the outside of the chimney should be avoided. No mechanical action may be exerted on the beads, and they must not be blasted, ground or polished. To remove superficial traces of corrosion on weld beads, light brushing of the bead is tolerated (stainless steel wire brush only).</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There will be no reworking of welds. Mechanical stress-relieving operations (using a vibrating pot) may be considered, if necessary, to compensate for any deformations that may occur during transport.</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Welds must be free from defects such as micro-cracks or traces of inclusions, they have to be vacuum-tight, and will only be accepted after leak testing. Dye penetrant testing of welds is strictly forbidden. All welds must be visually inspected.</a:t>
            </a:r>
          </a:p>
          <a:p>
            <a:r>
              <a:rPr lang="en-GB" sz="1400" dirty="0">
                <a:latin typeface="Times New Roman" panose="02020603050405020304" pitchFamily="18" charset="0"/>
                <a:cs typeface="Times New Roman" panose="02020603050405020304" pitchFamily="18" charset="0"/>
              </a:rPr>
              <a:t>      The final appearance of the parts must be checked, and a report drawn up specifying the inspection. </a:t>
            </a:r>
          </a:p>
        </p:txBody>
      </p:sp>
      <p:sp>
        <p:nvSpPr>
          <p:cNvPr id="12" name="ZoneTexte 11">
            <a:extLst>
              <a:ext uri="{FF2B5EF4-FFF2-40B4-BE49-F238E27FC236}">
                <a16:creationId xmlns:a16="http://schemas.microsoft.com/office/drawing/2014/main" id="{8179C20B-EE98-4900-AB2D-38437BAF3F36}"/>
              </a:ext>
            </a:extLst>
          </p:cNvPr>
          <p:cNvSpPr txBox="1"/>
          <p:nvPr/>
        </p:nvSpPr>
        <p:spPr>
          <a:xfrm>
            <a:off x="206191" y="4768683"/>
            <a:ext cx="6097002" cy="369332"/>
          </a:xfrm>
          <a:prstGeom prst="rect">
            <a:avLst/>
          </a:prstGeom>
          <a:noFill/>
        </p:spPr>
        <p:txBody>
          <a:bodyPr wrap="square">
            <a:spAutoFit/>
          </a:bodyPr>
          <a:lstStyle/>
          <a:p>
            <a:r>
              <a:rPr lang="en-GB" dirty="0">
                <a:solidFill>
                  <a:srgbClr val="0000FF"/>
                </a:solidFill>
                <a:latin typeface="Times New Roman" panose="02020603050405020304" pitchFamily="18" charset="0"/>
                <a:cs typeface="Times New Roman" panose="02020603050405020304" pitchFamily="18" charset="0"/>
              </a:rPr>
              <a:t>G</a:t>
            </a:r>
            <a:r>
              <a:rPr lang="en-GB" sz="1800" dirty="0">
                <a:solidFill>
                  <a:srgbClr val="0000FF"/>
                </a:solidFill>
                <a:latin typeface="Times New Roman" panose="02020603050405020304" pitchFamily="18" charset="0"/>
                <a:cs typeface="Times New Roman" panose="02020603050405020304" pitchFamily="18" charset="0"/>
              </a:rPr>
              <a:t>eometric conformity test on the bottom of the chimney</a:t>
            </a:r>
            <a:endParaRPr lang="en-GB" dirty="0">
              <a:solidFill>
                <a:srgbClr val="0000FF"/>
              </a:solidFill>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4BCBD7AB-B73D-4B5C-80DF-442BC6F5BE4E}"/>
              </a:ext>
            </a:extLst>
          </p:cNvPr>
          <p:cNvSpPr txBox="1"/>
          <p:nvPr/>
        </p:nvSpPr>
        <p:spPr>
          <a:xfrm>
            <a:off x="206191" y="5257219"/>
            <a:ext cx="11643571" cy="1323439"/>
          </a:xfrm>
          <a:prstGeom prst="rect">
            <a:avLst/>
          </a:prstGeom>
          <a:noFill/>
        </p:spPr>
        <p:txBody>
          <a:bodyPr wrap="square">
            <a:spAutoFit/>
          </a:bodyPr>
          <a:lstStyle/>
          <a:p>
            <a:pPr marL="285750" marR="139065" indent="-285750" algn="just">
              <a:spcBef>
                <a:spcPts val="595"/>
              </a:spcBef>
              <a:buFont typeface="Wingdings" panose="05000000000000000000" pitchFamily="2" charset="2"/>
              <a:buChar char="Ø"/>
            </a:pPr>
            <a:r>
              <a:rPr lang="en-US" sz="1400" spc="-5" dirty="0">
                <a:effectLst/>
                <a:latin typeface="Times New Roman" panose="02020603050405020304" pitchFamily="18" charset="0"/>
                <a:ea typeface="Arial Narrow" panose="020B0606020202030204" pitchFamily="34" charset="0"/>
                <a:cs typeface="Times New Roman" panose="02020603050405020304" pitchFamily="18" charset="0"/>
              </a:rPr>
              <a:t>A check after welding of the lower part of the chimney must be carried out with the template provided by </a:t>
            </a:r>
            <a:r>
              <a:rPr lang="en-US" sz="1400" spc="-5" dirty="0" err="1">
                <a:effectLst/>
                <a:latin typeface="Times New Roman" panose="02020603050405020304" pitchFamily="18" charset="0"/>
                <a:ea typeface="Arial Narrow" panose="020B0606020202030204" pitchFamily="34" charset="0"/>
                <a:cs typeface="Times New Roman" panose="02020603050405020304" pitchFamily="18" charset="0"/>
              </a:rPr>
              <a:t>IJCLab</a:t>
            </a:r>
            <a:r>
              <a:rPr lang="en-US" sz="1400" spc="-5" dirty="0">
                <a:effectLst/>
                <a:latin typeface="Times New Roman" panose="02020603050405020304" pitchFamily="18" charset="0"/>
                <a:ea typeface="Arial Narrow" panose="020B0606020202030204" pitchFamily="34" charset="0"/>
                <a:cs typeface="Times New Roman" panose="02020603050405020304" pitchFamily="18" charset="0"/>
              </a:rPr>
              <a:t> to check the angle between the interface flange and the tube as indicated on plan I941SC809 (provided in appendix A1).</a:t>
            </a:r>
            <a:endParaRPr lang="en-GB" sz="1400" dirty="0">
              <a:effectLst/>
              <a:latin typeface="Times New Roman" panose="02020603050405020304" pitchFamily="18" charset="0"/>
              <a:ea typeface="Arial Narrow" panose="020B0606020202030204" pitchFamily="34" charset="0"/>
              <a:cs typeface="Times New Roman" panose="02020603050405020304" pitchFamily="18" charset="0"/>
            </a:endParaRPr>
          </a:p>
          <a:p>
            <a:pPr marL="285750" marR="139065" indent="-285750" algn="just">
              <a:spcBef>
                <a:spcPts val="595"/>
              </a:spcBef>
              <a:buFont typeface="Wingdings" panose="05000000000000000000" pitchFamily="2" charset="2"/>
              <a:buChar char="Ø"/>
            </a:pPr>
            <a:r>
              <a:rPr lang="en-US" sz="1400" spc="-5" dirty="0">
                <a:effectLst/>
                <a:latin typeface="Times New Roman" panose="02020603050405020304" pitchFamily="18" charset="0"/>
                <a:ea typeface="Arial Narrow" panose="020B0606020202030204" pitchFamily="34" charset="0"/>
                <a:cs typeface="Times New Roman" panose="02020603050405020304" pitchFamily="18" charset="0"/>
              </a:rPr>
              <a:t>It must be ensured that the bottom of the chimney passes through the two spacers and that the interface flange is in good contact with the entire surface of the template. This check will be carried out upon receipt at the factory.</a:t>
            </a:r>
            <a:endParaRPr lang="en-GB" sz="1400" dirty="0">
              <a:effectLst/>
              <a:latin typeface="Times New Roman" panose="02020603050405020304" pitchFamily="18" charset="0"/>
              <a:ea typeface="Arial Narrow" panose="020B0606020202030204" pitchFamily="34" charset="0"/>
              <a:cs typeface="Times New Roman" panose="02020603050405020304" pitchFamily="18" charset="0"/>
            </a:endParaRPr>
          </a:p>
          <a:p>
            <a:pPr marL="285750" marR="139065" indent="-285750" algn="just">
              <a:spcBef>
                <a:spcPts val="595"/>
              </a:spcBef>
              <a:buFont typeface="Wingdings" panose="05000000000000000000" pitchFamily="2" charset="2"/>
              <a:buChar char="Ø"/>
            </a:pPr>
            <a:r>
              <a:rPr lang="en-US" sz="1400" spc="-5" dirty="0">
                <a:effectLst/>
                <a:latin typeface="Times New Roman" panose="02020603050405020304" pitchFamily="18" charset="0"/>
                <a:ea typeface="Arial Narrow" panose="020B0606020202030204" pitchFamily="34" charset="0"/>
                <a:cs typeface="Times New Roman" panose="02020603050405020304" pitchFamily="18" charset="0"/>
              </a:rPr>
              <a:t>A certificate of conformity for this test must be issued by the Contractor. </a:t>
            </a:r>
            <a:endParaRPr lang="en-GB" sz="1400" dirty="0">
              <a:effectLst/>
              <a:latin typeface="Times New Roman" panose="02020603050405020304" pitchFamily="18" charset="0"/>
              <a:ea typeface="Arial Narrow" panose="020B0606020202030204" pitchFamily="34" charset="0"/>
              <a:cs typeface="Times New Roman" panose="02020603050405020304" pitchFamily="18" charset="0"/>
            </a:endParaRPr>
          </a:p>
        </p:txBody>
      </p:sp>
      <p:sp>
        <p:nvSpPr>
          <p:cNvPr id="7" name="ZoneTexte 6"/>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2388360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B11FB7C3-C2C1-4961-83D6-1C8EA9830688}"/>
              </a:ext>
            </a:extLst>
          </p:cNvPr>
          <p:cNvSpPr txBox="1"/>
          <p:nvPr/>
        </p:nvSpPr>
        <p:spPr>
          <a:xfrm>
            <a:off x="0" y="157009"/>
            <a:ext cx="6097022" cy="400110"/>
          </a:xfrm>
          <a:prstGeom prst="rect">
            <a:avLst/>
          </a:prstGeom>
          <a:noFill/>
        </p:spPr>
        <p:txBody>
          <a:bodyPr wrap="square">
            <a:spAutoFit/>
          </a:bodyPr>
          <a:lstStyle/>
          <a:p>
            <a:r>
              <a:rPr lang="en-GB" sz="2000" dirty="0">
                <a:solidFill>
                  <a:srgbClr val="FF0000"/>
                </a:solidFill>
                <a:latin typeface="Times New Roman" panose="02020603050405020304" pitchFamily="18" charset="0"/>
                <a:cs typeface="Times New Roman" panose="02020603050405020304" pitchFamily="18" charset="0"/>
              </a:rPr>
              <a:t>Chimney : Technical specifications for </a:t>
            </a:r>
            <a:r>
              <a:rPr lang="en-GB" sz="2000">
                <a:solidFill>
                  <a:srgbClr val="FF0000"/>
                </a:solidFill>
                <a:latin typeface="Times New Roman" panose="02020603050405020304" pitchFamily="18" charset="0"/>
                <a:cs typeface="Times New Roman" panose="02020603050405020304" pitchFamily="18" charset="0"/>
              </a:rPr>
              <a:t>manufacturing (3)</a:t>
            </a:r>
            <a:endParaRPr lang="en-GB" sz="2000" dirty="0">
              <a:solidFill>
                <a:srgbClr val="FF0000"/>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6EB803DE-ABD6-4EEC-9E8B-A333668AA744}"/>
              </a:ext>
            </a:extLst>
          </p:cNvPr>
          <p:cNvSpPr txBox="1"/>
          <p:nvPr/>
        </p:nvSpPr>
        <p:spPr>
          <a:xfrm>
            <a:off x="268122" y="1469264"/>
            <a:ext cx="11223851" cy="4616648"/>
          </a:xfrm>
          <a:prstGeom prst="rect">
            <a:avLst/>
          </a:prstGeom>
          <a:noFill/>
        </p:spPr>
        <p:txBody>
          <a:bodyPr wrap="square">
            <a:spAutoFit/>
          </a:bodyPr>
          <a:lstStyle/>
          <a:p>
            <a:pPr marL="285750" indent="-285750">
              <a:buFont typeface="Wingdings" panose="05000000000000000000" pitchFamily="2" charset="2"/>
              <a:buChar char="Ø"/>
            </a:pPr>
            <a:r>
              <a:rPr lang="en-GB" sz="1400" b="1" dirty="0">
                <a:latin typeface="Times New Roman" panose="02020603050405020304" pitchFamily="18" charset="0"/>
                <a:cs typeface="Times New Roman" panose="02020603050405020304" pitchFamily="18" charset="0"/>
              </a:rPr>
              <a:t>During manufacturing </a:t>
            </a:r>
            <a:r>
              <a:rPr lang="en-GB" sz="1400" dirty="0">
                <a:latin typeface="Times New Roman" panose="02020603050405020304" pitchFamily="18" charset="0"/>
                <a:cs typeface="Times New Roman" panose="02020603050405020304" pitchFamily="18" charset="0"/>
              </a:rPr>
              <a:t>: degreasing should be carried out as soon as possible after machining.</a:t>
            </a:r>
          </a:p>
          <a:p>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b="1" dirty="0">
                <a:latin typeface="Times New Roman" panose="02020603050405020304" pitchFamily="18" charset="0"/>
                <a:cs typeface="Times New Roman" panose="02020603050405020304" pitchFamily="18" charset="0"/>
              </a:rPr>
              <a:t>Before welding </a:t>
            </a:r>
            <a:r>
              <a:rPr lang="en-GB" sz="1400" dirty="0">
                <a:latin typeface="Times New Roman" panose="02020603050405020304" pitchFamily="18" charset="0"/>
                <a:cs typeface="Times New Roman" panose="02020603050405020304" pitchFamily="18" charset="0"/>
              </a:rPr>
              <a:t>: after completion of the manufacturing operations and before welding, the parts must be cleaned to remove all traces of contamination, dust, grease, hydrocarbons and any other substances which could affect the vacuum and pollute the liquid argon. Particular care must be taken when preparing and cleaning parts for helium testing. </a:t>
            </a:r>
          </a:p>
          <a:p>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b="1" dirty="0">
                <a:latin typeface="Times New Roman" panose="02020603050405020304" pitchFamily="18" charset="0"/>
                <a:cs typeface="Times New Roman" panose="02020603050405020304" pitchFamily="18" charset="0"/>
              </a:rPr>
              <a:t>After welding</a:t>
            </a:r>
            <a:r>
              <a:rPr lang="en-GB" sz="1400" dirty="0">
                <a:latin typeface="Times New Roman" panose="02020603050405020304" pitchFamily="18" charset="0"/>
                <a:cs typeface="Times New Roman" panose="02020603050405020304" pitchFamily="18" charset="0"/>
              </a:rPr>
              <a:t>: surfaces must be clean, free of all contamination, solder flux, traces of scale, dust, incrustations, grease or other foreign matter.</a:t>
            </a:r>
          </a:p>
          <a:p>
            <a:pPr marL="269875"/>
            <a:r>
              <a:rPr lang="en-GB" sz="1400" dirty="0">
                <a:latin typeface="Times New Roman" panose="02020603050405020304" pitchFamily="18" charset="0"/>
                <a:cs typeface="Times New Roman" panose="02020603050405020304" pitchFamily="18" charset="0"/>
              </a:rPr>
              <a:t>To remove superficial traces of corrosion on weld beads, light brushing of the bead is tolerated (stainless steel wire brush only). Brushing of tube or chamber surfaces outside the weld seam is not permitted.</a:t>
            </a:r>
          </a:p>
          <a:p>
            <a:pPr marL="269875"/>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Test, inspection and handling tools must be thoroughly cleaned and degreased before use.</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The </a:t>
            </a:r>
            <a:r>
              <a:rPr lang="en-GB" sz="1400" b="1" dirty="0">
                <a:latin typeface="Times New Roman" panose="02020603050405020304" pitchFamily="18" charset="0"/>
                <a:cs typeface="Times New Roman" panose="02020603050405020304" pitchFamily="18" charset="0"/>
              </a:rPr>
              <a:t>cleaning procedure </a:t>
            </a:r>
            <a:r>
              <a:rPr lang="en-GB" sz="1400" dirty="0">
                <a:latin typeface="Times New Roman" panose="02020603050405020304" pitchFamily="18" charset="0"/>
                <a:cs typeface="Times New Roman" panose="02020603050405020304" pitchFamily="18" charset="0"/>
              </a:rPr>
              <a:t>must be sent to us for validation, and must include the type of products used, the order of operations, the controls chosen and, if applicable, the name of the subcontractor.</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After cleaning, the various components must be handled with clean gloves so as to maintain their state of cleanliness. Connections must be sealed (the sealing method must be approved by the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 to prevent any external pollution when they are on hold for long periods.</a:t>
            </a:r>
          </a:p>
          <a:p>
            <a:pPr marL="269875"/>
            <a:r>
              <a:rPr lang="en-GB" sz="1400" dirty="0">
                <a:latin typeface="Times New Roman" panose="02020603050405020304" pitchFamily="18" charset="0"/>
                <a:cs typeface="Times New Roman" panose="02020603050405020304" pitchFamily="18" charset="0"/>
              </a:rPr>
              <a:t>If any traces remain, degrease with a lint-free cloth and a solvent such as absolute ethanol, cyclohexane or acetone.</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The cleanliness check will be validated by a report at the time of acceptance at the factory. </a:t>
            </a:r>
          </a:p>
          <a:p>
            <a:endParaRPr lang="en-GB" sz="1400" dirty="0">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0012F13E-6ECE-45E0-A1A3-B7514B44CBF2}"/>
              </a:ext>
            </a:extLst>
          </p:cNvPr>
          <p:cNvSpPr txBox="1"/>
          <p:nvPr/>
        </p:nvSpPr>
        <p:spPr>
          <a:xfrm>
            <a:off x="268122" y="948084"/>
            <a:ext cx="6097002"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Cleaning and cleanliness control</a:t>
            </a:r>
            <a:endParaRPr lang="en-GB" dirty="0">
              <a:solidFill>
                <a:srgbClr val="0000FF"/>
              </a:solidFill>
              <a:latin typeface="Times New Roman" panose="02020603050405020304" pitchFamily="18" charset="0"/>
              <a:cs typeface="Times New Roman" panose="02020603050405020304" pitchFamily="18" charset="0"/>
            </a:endParaRPr>
          </a:p>
        </p:txBody>
      </p:sp>
      <p:sp>
        <p:nvSpPr>
          <p:cNvPr id="5" name="ZoneTexte 4"/>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2758621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B11FB7C3-C2C1-4961-83D6-1C8EA9830688}"/>
              </a:ext>
            </a:extLst>
          </p:cNvPr>
          <p:cNvSpPr txBox="1"/>
          <p:nvPr/>
        </p:nvSpPr>
        <p:spPr>
          <a:xfrm>
            <a:off x="0" y="195645"/>
            <a:ext cx="6097022" cy="400110"/>
          </a:xfrm>
          <a:prstGeom prst="rect">
            <a:avLst/>
          </a:prstGeom>
          <a:noFill/>
        </p:spPr>
        <p:txBody>
          <a:bodyPr wrap="square">
            <a:spAutoFit/>
          </a:bodyPr>
          <a:lstStyle/>
          <a:p>
            <a:r>
              <a:rPr lang="en-GB" sz="2000" dirty="0">
                <a:solidFill>
                  <a:srgbClr val="FF0000"/>
                </a:solidFill>
                <a:latin typeface="Times New Roman" panose="02020603050405020304" pitchFamily="18" charset="0"/>
                <a:cs typeface="Times New Roman" panose="02020603050405020304" pitchFamily="18" charset="0"/>
              </a:rPr>
              <a:t>Chimney : Technical specifications for manufacturing (4)</a:t>
            </a:r>
          </a:p>
        </p:txBody>
      </p:sp>
      <p:sp>
        <p:nvSpPr>
          <p:cNvPr id="12" name="ZoneTexte 11">
            <a:extLst>
              <a:ext uri="{FF2B5EF4-FFF2-40B4-BE49-F238E27FC236}">
                <a16:creationId xmlns:a16="http://schemas.microsoft.com/office/drawing/2014/main" id="{87F5342C-6288-4D28-9122-F69E66DBBDBB}"/>
              </a:ext>
            </a:extLst>
          </p:cNvPr>
          <p:cNvSpPr txBox="1"/>
          <p:nvPr/>
        </p:nvSpPr>
        <p:spPr>
          <a:xfrm>
            <a:off x="187651" y="1149685"/>
            <a:ext cx="11511769" cy="3539430"/>
          </a:xfrm>
          <a:prstGeom prst="rect">
            <a:avLst/>
          </a:prstGeom>
          <a:noFill/>
        </p:spPr>
        <p:txBody>
          <a:bodyPr wrap="square">
            <a:spAutoFit/>
          </a:bodyPr>
          <a:lstStyle/>
          <a:p>
            <a:pPr algn="just"/>
            <a:endParaRPr lang="en-GB"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All chimneys must be thigh. No leaks must be detected when the tracer gas is applied by spraying (helium at 1bar) :  </a:t>
            </a:r>
            <a:r>
              <a:rPr lang="en-GB" sz="1400" b="1" dirty="0">
                <a:latin typeface="Times New Roman" panose="02020603050405020304" pitchFamily="18" charset="0"/>
                <a:cs typeface="Times New Roman" panose="02020603050405020304" pitchFamily="18" charset="0"/>
              </a:rPr>
              <a:t>helium leak rate &lt;10</a:t>
            </a:r>
            <a:r>
              <a:rPr lang="en-GB" sz="1400" b="1" baseline="30000" dirty="0">
                <a:latin typeface="Times New Roman" panose="02020603050405020304" pitchFamily="18" charset="0"/>
                <a:cs typeface="Times New Roman" panose="02020603050405020304" pitchFamily="18" charset="0"/>
              </a:rPr>
              <a:t>-7</a:t>
            </a:r>
            <a:r>
              <a:rPr lang="en-GB" sz="1400" b="1" dirty="0">
                <a:latin typeface="Times New Roman" panose="02020603050405020304" pitchFamily="18" charset="0"/>
                <a:cs typeface="Times New Roman" panose="02020603050405020304" pitchFamily="18" charset="0"/>
              </a:rPr>
              <a:t> </a:t>
            </a:r>
            <a:r>
              <a:rPr lang="en-GB" sz="1400" b="1" dirty="0" err="1">
                <a:latin typeface="Times New Roman" panose="02020603050405020304" pitchFamily="18" charset="0"/>
                <a:cs typeface="Times New Roman" panose="02020603050405020304" pitchFamily="18" charset="0"/>
              </a:rPr>
              <a:t>mbar.l</a:t>
            </a:r>
            <a:r>
              <a:rPr lang="en-GB" sz="1400" b="1" dirty="0">
                <a:latin typeface="Times New Roman" panose="02020603050405020304" pitchFamily="18" charset="0"/>
                <a:cs typeface="Times New Roman" panose="02020603050405020304" pitchFamily="18" charset="0"/>
              </a:rPr>
              <a:t>/s</a:t>
            </a:r>
            <a:r>
              <a:rPr lang="en-GB" sz="14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Leak test must be carried out:</a:t>
            </a:r>
          </a:p>
          <a:p>
            <a:pPr marL="644525" indent="-195263" algn="just">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after cleaning </a:t>
            </a:r>
          </a:p>
          <a:p>
            <a:pPr marL="644525" indent="-195263" algn="just">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with a calibrated leak detector (sensitivity &gt; 10</a:t>
            </a:r>
            <a:r>
              <a:rPr lang="en-GB" sz="1400" baseline="30000" dirty="0">
                <a:latin typeface="Times New Roman" panose="02020603050405020304" pitchFamily="18" charset="0"/>
                <a:cs typeface="Times New Roman" panose="02020603050405020304" pitchFamily="18" charset="0"/>
              </a:rPr>
              <a:t>-8</a:t>
            </a:r>
            <a:r>
              <a:rPr lang="en-GB" sz="1400" dirty="0">
                <a:latin typeface="Times New Roman" panose="02020603050405020304" pitchFamily="18" charset="0"/>
                <a:cs typeface="Times New Roman" panose="02020603050405020304" pitchFamily="18" charset="0"/>
              </a:rPr>
              <a:t> </a:t>
            </a:r>
            <a:r>
              <a:rPr lang="en-GB" sz="1400" dirty="0" err="1">
                <a:latin typeface="Times New Roman" panose="02020603050405020304" pitchFamily="18" charset="0"/>
                <a:cs typeface="Times New Roman" panose="02020603050405020304" pitchFamily="18" charset="0"/>
              </a:rPr>
              <a:t>mbar.l</a:t>
            </a:r>
            <a:r>
              <a:rPr lang="en-GB" sz="1400" dirty="0">
                <a:latin typeface="Times New Roman" panose="02020603050405020304" pitchFamily="18" charset="0"/>
                <a:cs typeface="Times New Roman" panose="02020603050405020304" pitchFamily="18" charset="0"/>
              </a:rPr>
              <a:t>/s). The detector calibration certificate will be issued.</a:t>
            </a:r>
          </a:p>
          <a:p>
            <a:pPr marL="644525" indent="-195263" algn="just">
              <a:buFont typeface="Arial" panose="020B0604020202020204" pitchFamily="34" charset="0"/>
              <a:buChar char="•"/>
            </a:pPr>
            <a:r>
              <a:rPr lang="en-GB" sz="1400" dirty="0">
                <a:latin typeface="Times New Roman" panose="02020603050405020304" pitchFamily="18" charset="0"/>
                <a:cs typeface="Times New Roman" panose="02020603050405020304" pitchFamily="18" charset="0"/>
              </a:rPr>
              <a:t>with reinforcement </a:t>
            </a:r>
            <a:r>
              <a:rPr lang="en-GB" sz="1400" dirty="0" err="1">
                <a:latin typeface="Times New Roman" panose="02020603050405020304" pitchFamily="18" charset="0"/>
                <a:cs typeface="Times New Roman" panose="02020603050405020304" pitchFamily="18" charset="0"/>
              </a:rPr>
              <a:t>centering</a:t>
            </a:r>
            <a:r>
              <a:rPr lang="en-GB" sz="1400" dirty="0">
                <a:latin typeface="Times New Roman" panose="02020603050405020304" pitchFamily="18" charset="0"/>
                <a:cs typeface="Times New Roman" panose="02020603050405020304" pitchFamily="18" charset="0"/>
              </a:rPr>
              <a:t> bridges made according to plans, assembled and positioned as indicated</a:t>
            </a:r>
          </a:p>
          <a:p>
            <a:pPr marL="285750" indent="-285750" algn="just">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If a leak is identified during testing, it must be repaired in agreement with the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 representative on the repair procedure.</a:t>
            </a:r>
          </a:p>
          <a:p>
            <a:pPr marL="285750" indent="-285750" algn="just">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GB" sz="1400" b="1" dirty="0">
                <a:latin typeface="Times New Roman" panose="02020603050405020304" pitchFamily="18" charset="0"/>
                <a:cs typeface="Times New Roman" panose="02020603050405020304" pitchFamily="18" charset="0"/>
              </a:rPr>
              <a:t>After the check, the connections and the VCR output must be closed </a:t>
            </a:r>
            <a:r>
              <a:rPr lang="en-GB" sz="1400" dirty="0">
                <a:latin typeface="Times New Roman" panose="02020603050405020304" pitchFamily="18" charset="0"/>
                <a:cs typeface="Times New Roman" panose="02020603050405020304" pitchFamily="18" charset="0"/>
              </a:rPr>
              <a:t>(the method of closing must be approved by the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 so as to ensure a seal to avoid any external pollution (intrusion of dust, dirt or liquid).</a:t>
            </a:r>
          </a:p>
          <a:p>
            <a:pPr marL="285750" indent="-285750" algn="just">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en-GB" sz="1400" b="1" dirty="0">
                <a:latin typeface="Times New Roman" panose="02020603050405020304" pitchFamily="18" charset="0"/>
                <a:cs typeface="Times New Roman" panose="02020603050405020304" pitchFamily="18" charset="0"/>
              </a:rPr>
              <a:t>The leak test will be the subject of an acceptance report, </a:t>
            </a:r>
            <a:r>
              <a:rPr lang="en-GB" sz="1400" dirty="0">
                <a:latin typeface="Times New Roman" panose="02020603050405020304" pitchFamily="18" charset="0"/>
                <a:cs typeface="Times New Roman" panose="02020603050405020304" pitchFamily="18" charset="0"/>
              </a:rPr>
              <a:t>specifying the test procedure, the type of detector (with its certificates) and the equipment used, the results obtained as well as the recordings during of the measurement.</a:t>
            </a:r>
          </a:p>
          <a:p>
            <a:pPr algn="just"/>
            <a:endParaRPr lang="en-GB" sz="1400" dirty="0">
              <a:latin typeface="Times New Roman" panose="02020603050405020304" pitchFamily="18" charset="0"/>
              <a:cs typeface="Times New Roman" panose="02020603050405020304" pitchFamily="18" charset="0"/>
            </a:endParaRPr>
          </a:p>
        </p:txBody>
      </p:sp>
      <p:sp>
        <p:nvSpPr>
          <p:cNvPr id="13" name="ZoneTexte 12">
            <a:extLst>
              <a:ext uri="{FF2B5EF4-FFF2-40B4-BE49-F238E27FC236}">
                <a16:creationId xmlns:a16="http://schemas.microsoft.com/office/drawing/2014/main" id="{248AA5AD-ABDF-4447-A812-70519D66B069}"/>
              </a:ext>
            </a:extLst>
          </p:cNvPr>
          <p:cNvSpPr txBox="1"/>
          <p:nvPr/>
        </p:nvSpPr>
        <p:spPr>
          <a:xfrm>
            <a:off x="187651" y="876223"/>
            <a:ext cx="6094638"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Leak test</a:t>
            </a:r>
          </a:p>
        </p:txBody>
      </p:sp>
      <p:sp>
        <p:nvSpPr>
          <p:cNvPr id="14" name="ZoneTexte 13">
            <a:extLst>
              <a:ext uri="{FF2B5EF4-FFF2-40B4-BE49-F238E27FC236}">
                <a16:creationId xmlns:a16="http://schemas.microsoft.com/office/drawing/2014/main" id="{532703D1-B8BC-4B52-95F4-A2CBAC3C5454}"/>
              </a:ext>
            </a:extLst>
          </p:cNvPr>
          <p:cNvSpPr txBox="1"/>
          <p:nvPr/>
        </p:nvSpPr>
        <p:spPr>
          <a:xfrm>
            <a:off x="225554" y="5243113"/>
            <a:ext cx="11503696" cy="738664"/>
          </a:xfrm>
          <a:prstGeom prst="rect">
            <a:avLst/>
          </a:prstGeom>
          <a:noFill/>
        </p:spPr>
        <p:txBody>
          <a:bodyPr wrap="square">
            <a:spAutoFit/>
          </a:bodyPr>
          <a:lstStyle/>
          <a:p>
            <a:r>
              <a:rPr lang="en-GB" sz="1400" dirty="0">
                <a:latin typeface="Times New Roman" panose="02020603050405020304" pitchFamily="18" charset="0"/>
                <a:cs typeface="Times New Roman" panose="02020603050405020304" pitchFamily="18" charset="0"/>
              </a:rPr>
              <a:t>	</a:t>
            </a:r>
          </a:p>
          <a:p>
            <a:r>
              <a:rPr lang="en-GB" sz="1400" dirty="0">
                <a:latin typeface="Times New Roman" panose="02020603050405020304" pitchFamily="18" charset="0"/>
                <a:cs typeface="Times New Roman" panose="02020603050405020304" pitchFamily="18" charset="0"/>
              </a:rPr>
              <a:t>After cleaning, </a:t>
            </a:r>
            <a:r>
              <a:rPr lang="en-GB" sz="1400" b="1" dirty="0">
                <a:latin typeface="Times New Roman" panose="02020603050405020304" pitchFamily="18" charset="0"/>
                <a:cs typeface="Times New Roman" panose="02020603050405020304" pitchFamily="18" charset="0"/>
              </a:rPr>
              <a:t>parts should be handled using clean gloves</a:t>
            </a:r>
            <a:r>
              <a:rPr lang="en-GB" sz="1400" dirty="0">
                <a:latin typeface="Times New Roman" panose="02020603050405020304" pitchFamily="18" charset="0"/>
                <a:cs typeface="Times New Roman" panose="02020603050405020304" pitchFamily="18" charset="0"/>
              </a:rPr>
              <a:t>. They should be protected as far as possible from the ambient pollution of the workshop when stored for long periods. </a:t>
            </a:r>
          </a:p>
        </p:txBody>
      </p:sp>
      <p:sp>
        <p:nvSpPr>
          <p:cNvPr id="15" name="ZoneTexte 14">
            <a:extLst>
              <a:ext uri="{FF2B5EF4-FFF2-40B4-BE49-F238E27FC236}">
                <a16:creationId xmlns:a16="http://schemas.microsoft.com/office/drawing/2014/main" id="{CEADD3DD-5675-4798-866B-DEB93A70D155}"/>
              </a:ext>
            </a:extLst>
          </p:cNvPr>
          <p:cNvSpPr txBox="1"/>
          <p:nvPr/>
        </p:nvSpPr>
        <p:spPr>
          <a:xfrm>
            <a:off x="225554" y="4847955"/>
            <a:ext cx="6097002" cy="369332"/>
          </a:xfrm>
          <a:prstGeom prst="rect">
            <a:avLst/>
          </a:prstGeom>
          <a:noFill/>
        </p:spPr>
        <p:txBody>
          <a:bodyPr wrap="square">
            <a:spAutoFit/>
          </a:bodyPr>
          <a:lstStyle/>
          <a:p>
            <a:r>
              <a:rPr lang="en-GB" dirty="0">
                <a:solidFill>
                  <a:srgbClr val="0000FF"/>
                </a:solidFill>
                <a:latin typeface="Times New Roman" panose="02020603050405020304" pitchFamily="18" charset="0"/>
                <a:cs typeface="Times New Roman" panose="02020603050405020304" pitchFamily="18" charset="0"/>
              </a:rPr>
              <a:t>Handling</a:t>
            </a:r>
          </a:p>
        </p:txBody>
      </p:sp>
      <p:sp>
        <p:nvSpPr>
          <p:cNvPr id="7" name="ZoneTexte 6"/>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1025734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D9AC456E-C1AC-42C1-8C52-2EFA25650ABE}"/>
              </a:ext>
            </a:extLst>
          </p:cNvPr>
          <p:cNvSpPr txBox="1"/>
          <p:nvPr/>
        </p:nvSpPr>
        <p:spPr>
          <a:xfrm>
            <a:off x="0" y="118373"/>
            <a:ext cx="6097022" cy="400110"/>
          </a:xfrm>
          <a:prstGeom prst="rect">
            <a:avLst/>
          </a:prstGeom>
          <a:noFill/>
        </p:spPr>
        <p:txBody>
          <a:bodyPr wrap="square">
            <a:spAutoFit/>
          </a:bodyPr>
          <a:lstStyle/>
          <a:p>
            <a:r>
              <a:rPr lang="en-GB" sz="2000" dirty="0">
                <a:solidFill>
                  <a:srgbClr val="FF0000"/>
                </a:solidFill>
                <a:latin typeface="Times New Roman" panose="02020603050405020304" pitchFamily="18" charset="0"/>
                <a:cs typeface="Times New Roman" panose="02020603050405020304" pitchFamily="18" charset="0"/>
              </a:rPr>
              <a:t>Chimney : Technical specifications for manufacturing (5)</a:t>
            </a:r>
          </a:p>
        </p:txBody>
      </p:sp>
      <p:pic>
        <p:nvPicPr>
          <p:cNvPr id="2049" name="Image 34">
            <a:extLst>
              <a:ext uri="{FF2B5EF4-FFF2-40B4-BE49-F238E27FC236}">
                <a16:creationId xmlns:a16="http://schemas.microsoft.com/office/drawing/2014/main" id="{27F296A4-3226-426D-88ED-BE59AF265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263" y="987847"/>
            <a:ext cx="2171700" cy="23050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ED747B3-BFDE-4F14-BDC4-4E2732EB25B6}"/>
              </a:ext>
            </a:extLst>
          </p:cNvPr>
          <p:cNvSpPr/>
          <p:nvPr/>
        </p:nvSpPr>
        <p:spPr>
          <a:xfrm>
            <a:off x="9582235" y="1578303"/>
            <a:ext cx="473710" cy="3448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6" name="Rectangle 7">
            <a:extLst>
              <a:ext uri="{FF2B5EF4-FFF2-40B4-BE49-F238E27FC236}">
                <a16:creationId xmlns:a16="http://schemas.microsoft.com/office/drawing/2014/main" id="{0127AB41-24D8-4320-8721-94719ECAFD4D}"/>
              </a:ext>
            </a:extLst>
          </p:cNvPr>
          <p:cNvSpPr>
            <a:spLocks noChangeArrowheads="1"/>
          </p:cNvSpPr>
          <p:nvPr/>
        </p:nvSpPr>
        <p:spPr bwMode="auto">
          <a:xfrm>
            <a:off x="486032" y="34445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8" name="ZoneTexte 17">
            <a:extLst>
              <a:ext uri="{FF2B5EF4-FFF2-40B4-BE49-F238E27FC236}">
                <a16:creationId xmlns:a16="http://schemas.microsoft.com/office/drawing/2014/main" id="{21B8EAEB-421B-4653-BB84-625A35ACA86F}"/>
              </a:ext>
            </a:extLst>
          </p:cNvPr>
          <p:cNvSpPr txBox="1"/>
          <p:nvPr/>
        </p:nvSpPr>
        <p:spPr>
          <a:xfrm>
            <a:off x="286538" y="1108417"/>
            <a:ext cx="9796575" cy="369332"/>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buFontTx/>
              <a:buNone/>
              <a:tabLst/>
            </a:pPr>
            <a:r>
              <a:rPr kumimoji="0" lang="en-US" altLang="en-US" sz="1800" i="0" u="none" strike="noStrike" cap="none" normalizeH="0" baseline="0" dirty="0">
                <a:ln>
                  <a:noFill/>
                </a:ln>
                <a:solidFill>
                  <a:srgbClr val="0000FF"/>
                </a:solidFill>
                <a:effectLst/>
                <a:latin typeface="Times New Roman" panose="02020603050405020304" pitchFamily="18" charset="0"/>
                <a:ea typeface="Arial Narrow" panose="020B0606020202030204" pitchFamily="34" charset="0"/>
                <a:cs typeface="Times New Roman" panose="02020603050405020304" pitchFamily="18" charset="0"/>
              </a:rPr>
              <a:t>I</a:t>
            </a:r>
            <a:r>
              <a:rPr kumimoji="0" lang="en-US" altLang="en-US" sz="1800" i="0" u="none" strike="noStrike" cap="none" normalizeH="0" baseline="0" dirty="0" bmk="">
                <a:ln>
                  <a:noFill/>
                </a:ln>
                <a:solidFill>
                  <a:srgbClr val="0000FF"/>
                </a:solidFill>
                <a:effectLst/>
                <a:latin typeface="Times New Roman" panose="02020603050405020304" pitchFamily="18" charset="0"/>
                <a:ea typeface="Arial Narrow" panose="020B0606020202030204" pitchFamily="34" charset="0"/>
                <a:cs typeface="Times New Roman" panose="02020603050405020304" pitchFamily="18" charset="0"/>
              </a:rPr>
              <a:t>dentification rule for traceability and identification</a:t>
            </a:r>
            <a:endParaRPr kumimoji="0" lang="fr-FR" altLang="en-US" sz="1800" i="0" u="none" strike="noStrike" cap="none" normalizeH="0" baseline="0" dirty="0" bmk="">
              <a:ln>
                <a:noFill/>
              </a:ln>
              <a:solidFill>
                <a:srgbClr val="0000FF"/>
              </a:solidFill>
              <a:effectLst/>
              <a:latin typeface="Times New Roman" panose="02020603050405020304" pitchFamily="18" charset="0"/>
              <a:ea typeface="Arial Narrow" panose="020B0606020202030204" pitchFamily="34" charset="0"/>
              <a:cs typeface="Times New Roman" panose="02020603050405020304" pitchFamily="18" charset="0"/>
            </a:endParaRPr>
          </a:p>
        </p:txBody>
      </p:sp>
      <p:sp>
        <p:nvSpPr>
          <p:cNvPr id="20" name="ZoneTexte 19">
            <a:extLst>
              <a:ext uri="{FF2B5EF4-FFF2-40B4-BE49-F238E27FC236}">
                <a16:creationId xmlns:a16="http://schemas.microsoft.com/office/drawing/2014/main" id="{00EBACE0-3C55-4021-AE55-31DC5ED1DCFA}"/>
              </a:ext>
            </a:extLst>
          </p:cNvPr>
          <p:cNvSpPr txBox="1"/>
          <p:nvPr/>
        </p:nvSpPr>
        <p:spPr>
          <a:xfrm>
            <a:off x="286538" y="1756267"/>
            <a:ext cx="8470283" cy="1169551"/>
          </a:xfrm>
          <a:prstGeom prst="rect">
            <a:avLst/>
          </a:prstGeom>
          <a:noFill/>
        </p:spPr>
        <p:txBody>
          <a:bodyPr wrap="square">
            <a:spAutoFit/>
          </a:bodyPr>
          <a:lstStyle/>
          <a:p>
            <a:pPr marL="285750" lvl="0" indent="-285750" algn="just" eaLnBrk="0" fontAlgn="base" hangingPunct="0">
              <a:spcBef>
                <a:spcPct val="0"/>
              </a:spcBef>
              <a:spcAft>
                <a:spcPct val="0"/>
              </a:spcAft>
              <a:buFont typeface="Wingdings" panose="05000000000000000000" pitchFamily="2" charset="2"/>
              <a:buChar char="Ø"/>
            </a:pP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 Contractor will propose a </a:t>
            </a:r>
            <a:r>
              <a:rPr kumimoji="0" lang="en-US"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permanent</a:t>
            </a: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(indelible) </a:t>
            </a:r>
            <a:r>
              <a:rPr kumimoji="0" lang="en-US"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identification, which must remain visible and legible, for the identification of V24 chimneys in order to ensure their traceability </a:t>
            </a: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throughout the life of the chimneys (this identification will</a:t>
            </a:r>
            <a:r>
              <a:rPr lang="en-US" altLang="en-US" sz="1400" dirty="0">
                <a:latin typeface="Times New Roman" panose="02020603050405020304" pitchFamily="18" charset="0"/>
                <a:ea typeface="Calibri" panose="020F0502020204030204" pitchFamily="34" charset="0"/>
                <a:cs typeface="Times New Roman" panose="02020603050405020304" pitchFamily="18" charset="0"/>
              </a:rPr>
              <a:t> be used in all the control reports </a:t>
            </a:r>
            <a:endPar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kumimoji="0" lang="en-GB" altLang="en-US"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14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Engraving, punching or inserting an identification plate on the chimney tee must be done in the area indicated </a:t>
            </a:r>
          </a:p>
        </p:txBody>
      </p:sp>
      <p:cxnSp>
        <p:nvCxnSpPr>
          <p:cNvPr id="21" name="Connecteur droit avec flèche 20">
            <a:extLst>
              <a:ext uri="{FF2B5EF4-FFF2-40B4-BE49-F238E27FC236}">
                <a16:creationId xmlns:a16="http://schemas.microsoft.com/office/drawing/2014/main" id="{9DACE09B-5FF8-4512-9C36-93F428E0C74A}"/>
              </a:ext>
            </a:extLst>
          </p:cNvPr>
          <p:cNvCxnSpPr/>
          <p:nvPr/>
        </p:nvCxnSpPr>
        <p:spPr>
          <a:xfrm flipV="1">
            <a:off x="8699157" y="1756268"/>
            <a:ext cx="883078" cy="8320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EAA5EF17-814F-440F-ACC6-CDA1B0FAFD0B}"/>
              </a:ext>
            </a:extLst>
          </p:cNvPr>
          <p:cNvSpPr txBox="1"/>
          <p:nvPr/>
        </p:nvSpPr>
        <p:spPr>
          <a:xfrm>
            <a:off x="320898" y="4033328"/>
            <a:ext cx="8090414" cy="1815882"/>
          </a:xfrm>
          <a:prstGeom prst="rect">
            <a:avLst/>
          </a:prstGeom>
          <a:noFill/>
        </p:spPr>
        <p:txBody>
          <a:bodyPr wrap="square">
            <a:spAutoFit/>
          </a:bodyPr>
          <a:lstStyle/>
          <a:p>
            <a:pPr marR="139065" algn="just">
              <a:spcBef>
                <a:spcPts val="595"/>
              </a:spcBef>
            </a:pPr>
            <a:endParaRPr lang="en-GB" sz="1400" dirty="0">
              <a:effectLst/>
              <a:latin typeface="Times New Roman" panose="02020603050405020304" pitchFamily="18" charset="0"/>
              <a:ea typeface="Arial Narrow" panose="020B0606020202030204" pitchFamily="34"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Dimensional check </a:t>
            </a:r>
            <a:r>
              <a:rPr lang="en-GB" sz="1400" b="1" dirty="0">
                <a:latin typeface="Times New Roman" panose="02020603050405020304" pitchFamily="18" charset="0"/>
                <a:cs typeface="Times New Roman" panose="02020603050405020304" pitchFamily="18" charset="0"/>
              </a:rPr>
              <a:t>for all the parts </a:t>
            </a:r>
            <a:r>
              <a:rPr lang="en-GB" sz="1400" dirty="0">
                <a:latin typeface="Times New Roman" panose="02020603050405020304" pitchFamily="18" charset="0"/>
                <a:cs typeface="Times New Roman" panose="02020603050405020304" pitchFamily="18" charset="0"/>
                <a:sym typeface="Wingdings" panose="05000000000000000000" pitchFamily="2" charset="2"/>
              </a:rPr>
              <a:t> </a:t>
            </a:r>
            <a:r>
              <a:rPr lang="en-GB" sz="1400" dirty="0">
                <a:latin typeface="Times New Roman" panose="02020603050405020304" pitchFamily="18" charset="0"/>
                <a:cs typeface="Times New Roman" panose="02020603050405020304" pitchFamily="18" charset="0"/>
              </a:rPr>
              <a:t>inspection report.   </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Dimensional check for </a:t>
            </a:r>
            <a:r>
              <a:rPr lang="en-GB" sz="1400" b="1" dirty="0">
                <a:latin typeface="Times New Roman" panose="02020603050405020304" pitchFamily="18" charset="0"/>
                <a:cs typeface="Times New Roman" panose="02020603050405020304" pitchFamily="18" charset="0"/>
              </a:rPr>
              <a:t>framed dimensions or dimensions with tolerances </a:t>
            </a:r>
            <a:r>
              <a:rPr lang="en-GB" sz="1400" dirty="0">
                <a:latin typeface="Times New Roman" panose="02020603050405020304" pitchFamily="18" charset="0"/>
                <a:cs typeface="Times New Roman" panose="02020603050405020304" pitchFamily="18" charset="0"/>
                <a:sym typeface="Wingdings" panose="05000000000000000000" pitchFamily="2" charset="2"/>
              </a:rPr>
              <a:t> </a:t>
            </a:r>
            <a:r>
              <a:rPr lang="en-GB" sz="1400" dirty="0">
                <a:latin typeface="Times New Roman" panose="02020603050405020304" pitchFamily="18" charset="0"/>
                <a:cs typeface="Times New Roman" panose="02020603050405020304" pitchFamily="18" charset="0"/>
              </a:rPr>
              <a:t>inspection report.</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After dimensional inspection, a stop point may be requested before factory acceptance. </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endParaRPr lang="en-GB" sz="1400" dirty="0">
              <a:latin typeface="Times New Roman" panose="02020603050405020304" pitchFamily="18" charset="0"/>
              <a:cs typeface="Times New Roman" panose="02020603050405020304" pitchFamily="18" charset="0"/>
            </a:endParaRPr>
          </a:p>
        </p:txBody>
      </p:sp>
      <p:sp>
        <p:nvSpPr>
          <p:cNvPr id="24" name="ZoneTexte 23">
            <a:extLst>
              <a:ext uri="{FF2B5EF4-FFF2-40B4-BE49-F238E27FC236}">
                <a16:creationId xmlns:a16="http://schemas.microsoft.com/office/drawing/2014/main" id="{E46F902C-A59E-4E24-BDC2-701DB000DD1C}"/>
              </a:ext>
            </a:extLst>
          </p:cNvPr>
          <p:cNvSpPr txBox="1"/>
          <p:nvPr/>
        </p:nvSpPr>
        <p:spPr>
          <a:xfrm>
            <a:off x="286538" y="3597388"/>
            <a:ext cx="6097002" cy="369332"/>
          </a:xfrm>
          <a:prstGeom prst="rect">
            <a:avLst/>
          </a:prstGeom>
          <a:noFill/>
        </p:spPr>
        <p:txBody>
          <a:bodyPr wrap="square">
            <a:spAutoFit/>
          </a:bodyPr>
          <a:lstStyle/>
          <a:p>
            <a:r>
              <a:rPr lang="en-GB" dirty="0">
                <a:solidFill>
                  <a:srgbClr val="0000FF"/>
                </a:solidFill>
                <a:latin typeface="Times New Roman" panose="02020603050405020304" pitchFamily="18" charset="0"/>
                <a:cs typeface="Times New Roman" panose="02020603050405020304" pitchFamily="18" charset="0"/>
              </a:rPr>
              <a:t>Dimensional inspection</a:t>
            </a:r>
          </a:p>
        </p:txBody>
      </p:sp>
      <p:sp>
        <p:nvSpPr>
          <p:cNvPr id="11" name="ZoneTexte 10"/>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2066881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7E813B5-F96E-4D9E-8AAB-B81B18828D8B}"/>
              </a:ext>
            </a:extLst>
          </p:cNvPr>
          <p:cNvSpPr txBox="1"/>
          <p:nvPr/>
        </p:nvSpPr>
        <p:spPr>
          <a:xfrm>
            <a:off x="343991" y="1736816"/>
            <a:ext cx="11336411" cy="2246769"/>
          </a:xfrm>
          <a:prstGeom prst="rect">
            <a:avLst/>
          </a:prstGeom>
          <a:noFill/>
        </p:spPr>
        <p:txBody>
          <a:bodyPr wrap="square">
            <a:spAutoFit/>
          </a:bodyPr>
          <a:lstStyle/>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The Contractor must </a:t>
            </a:r>
            <a:r>
              <a:rPr lang="en-GB" sz="1400" b="1" dirty="0">
                <a:latin typeface="Times New Roman" panose="02020603050405020304" pitchFamily="18" charset="0"/>
                <a:cs typeface="Times New Roman" panose="02020603050405020304" pitchFamily="18" charset="0"/>
              </a:rPr>
              <a:t>use specific dry and clean storage areas to prevent damage and deterioration of raw materials, articles made by service providers and equipment awaiting use or deliver</a:t>
            </a:r>
          </a:p>
          <a:p>
            <a:pPr marL="285750" indent="-285750">
              <a:buFont typeface="Wingdings" panose="05000000000000000000" pitchFamily="2" charset="2"/>
              <a:buChar char="Ø"/>
            </a:pPr>
            <a:endParaRPr lang="en-GB" sz="14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It is </a:t>
            </a:r>
            <a:r>
              <a:rPr lang="en-GB" sz="1400" b="1" dirty="0">
                <a:latin typeface="Times New Roman" panose="02020603050405020304" pitchFamily="18" charset="0"/>
                <a:cs typeface="Times New Roman" panose="02020603050405020304" pitchFamily="18" charset="0"/>
              </a:rPr>
              <a:t>forbidden to store chimneys in a vertical position</a:t>
            </a:r>
            <a:r>
              <a:rPr lang="en-GB" sz="14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Protected chimneys awaiting transport must be placed and secured on wooden pallets.</a:t>
            </a:r>
          </a:p>
          <a:p>
            <a:pPr marL="285750" indent="-285750">
              <a:buFont typeface="Wingdings" panose="05000000000000000000" pitchFamily="2" charset="2"/>
              <a:buChar char="Ø"/>
            </a:pPr>
            <a:endParaRPr lang="en-GB"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GB" sz="1400" dirty="0">
                <a:latin typeface="Times New Roman" panose="02020603050405020304" pitchFamily="18" charset="0"/>
                <a:cs typeface="Times New Roman" panose="02020603050405020304" pitchFamily="18" charset="0"/>
              </a:rPr>
              <a:t>The packaging of chimneys for transport is defined in appendix A7. It must provide protection against dust, humidity, splashes, bad weather, friction and any shocks inherent in handling and transport that could damage their surfaces.</a:t>
            </a:r>
          </a:p>
          <a:p>
            <a:endParaRPr lang="en-GB" sz="1400"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40A6F52B-2B6C-4D3D-9386-E7D72E8EDC45}"/>
              </a:ext>
            </a:extLst>
          </p:cNvPr>
          <p:cNvSpPr txBox="1"/>
          <p:nvPr/>
        </p:nvSpPr>
        <p:spPr>
          <a:xfrm>
            <a:off x="358406" y="1231865"/>
            <a:ext cx="6097022"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Storage of half-frames out of packaging</a:t>
            </a:r>
          </a:p>
        </p:txBody>
      </p:sp>
      <p:sp>
        <p:nvSpPr>
          <p:cNvPr id="10" name="ZoneTexte 9">
            <a:extLst>
              <a:ext uri="{FF2B5EF4-FFF2-40B4-BE49-F238E27FC236}">
                <a16:creationId xmlns:a16="http://schemas.microsoft.com/office/drawing/2014/main" id="{FF6855AE-B4AE-4CE6-B785-3447F8A71858}"/>
              </a:ext>
            </a:extLst>
          </p:cNvPr>
          <p:cNvSpPr txBox="1"/>
          <p:nvPr/>
        </p:nvSpPr>
        <p:spPr>
          <a:xfrm>
            <a:off x="0" y="131251"/>
            <a:ext cx="6097022" cy="400110"/>
          </a:xfrm>
          <a:prstGeom prst="rect">
            <a:avLst/>
          </a:prstGeom>
          <a:noFill/>
        </p:spPr>
        <p:txBody>
          <a:bodyPr wrap="square">
            <a:spAutoFit/>
          </a:bodyPr>
          <a:lstStyle/>
          <a:p>
            <a:r>
              <a:rPr lang="en-GB" sz="2000" dirty="0">
                <a:solidFill>
                  <a:srgbClr val="FF0000"/>
                </a:solidFill>
                <a:latin typeface="Times New Roman" panose="02020603050405020304" pitchFamily="18" charset="0"/>
                <a:cs typeface="Times New Roman" panose="02020603050405020304" pitchFamily="18" charset="0"/>
              </a:rPr>
              <a:t>Chimney : Technical specifications for manufacturing (6)</a:t>
            </a:r>
          </a:p>
        </p:txBody>
      </p:sp>
      <p:sp>
        <p:nvSpPr>
          <p:cNvPr id="6" name="ZoneTexte 5"/>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1286472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Espace réservé du numéro de diapositive 1">
            <a:extLst>
              <a:ext uri="{FF2B5EF4-FFF2-40B4-BE49-F238E27FC236}">
                <a16:creationId xmlns:a16="http://schemas.microsoft.com/office/drawing/2014/main" id="{077441F0-75A2-4B76-81B1-EFD45543EE3D}"/>
              </a:ext>
            </a:extLst>
          </p:cNvPr>
          <p:cNvSpPr>
            <a:spLocks noGrp="1"/>
          </p:cNvSpPr>
          <p:nvPr>
            <p:ph type="sldNum" sz="quarter" idx="12"/>
          </p:nvPr>
        </p:nvSpPr>
        <p:spPr/>
        <p:txBody>
          <a:bodyPr/>
          <a:lstStyle/>
          <a:p>
            <a:pPr>
              <a:defRPr/>
            </a:pPr>
            <a:fld id="{96FC859B-BE47-4ED9-A753-DAB90E930B47}" type="slidenum">
              <a:rPr lang="en-US" smtClean="0"/>
              <a:t>3</a:t>
            </a:fld>
            <a:endParaRPr lang="en-US"/>
          </a:p>
        </p:txBody>
      </p:sp>
      <p:sp>
        <p:nvSpPr>
          <p:cNvPr id="17" name="ZoneTexte 16"/>
          <p:cNvSpPr txBox="1"/>
          <p:nvPr/>
        </p:nvSpPr>
        <p:spPr>
          <a:xfrm>
            <a:off x="2967134" y="205273"/>
            <a:ext cx="582211" cy="369332"/>
          </a:xfrm>
          <a:prstGeom prst="rect">
            <a:avLst/>
          </a:prstGeom>
          <a:noFill/>
        </p:spPr>
        <p:txBody>
          <a:bodyPr wrap="none" rtlCol="0">
            <a:spAutoFit/>
          </a:bodyPr>
          <a:lstStyle/>
          <a:p>
            <a:r>
              <a:rPr lang="en-US" b="1" u="sng" dirty="0" smtClean="0">
                <a:solidFill>
                  <a:srgbClr val="FF0000"/>
                </a:solidFill>
                <a:latin typeface="Times New Roman" panose="02020603050405020304" pitchFamily="18" charset="0"/>
                <a:cs typeface="Times New Roman" panose="02020603050405020304" pitchFamily="18" charset="0"/>
              </a:rPr>
              <a:t>V24</a:t>
            </a:r>
          </a:p>
        </p:txBody>
      </p:sp>
      <p:sp>
        <p:nvSpPr>
          <p:cNvPr id="19" name="ZoneTexte 18"/>
          <p:cNvSpPr txBox="1"/>
          <p:nvPr/>
        </p:nvSpPr>
        <p:spPr>
          <a:xfrm>
            <a:off x="9778482" y="214604"/>
            <a:ext cx="582211" cy="369332"/>
          </a:xfrm>
          <a:prstGeom prst="rect">
            <a:avLst/>
          </a:prstGeom>
          <a:noFill/>
        </p:spPr>
        <p:txBody>
          <a:bodyPr wrap="none" rtlCol="0">
            <a:spAutoFit/>
          </a:bodyPr>
          <a:lstStyle/>
          <a:p>
            <a:r>
              <a:rPr lang="en-US" b="1" u="sng" dirty="0" smtClean="0">
                <a:solidFill>
                  <a:srgbClr val="FF0000"/>
                </a:solidFill>
                <a:latin typeface="Times New Roman" panose="02020603050405020304" pitchFamily="18" charset="0"/>
                <a:cs typeface="Times New Roman" panose="02020603050405020304" pitchFamily="18" charset="0"/>
              </a:rPr>
              <a:t>V48</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56" y="0"/>
            <a:ext cx="2204725" cy="6858000"/>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828" y="3237186"/>
            <a:ext cx="3633809" cy="351571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3670" y="0"/>
            <a:ext cx="2878370" cy="6858000"/>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1727" y="3048000"/>
            <a:ext cx="3780273" cy="3683876"/>
          </a:xfrm>
          <a:prstGeom prst="rect">
            <a:avLst/>
          </a:prstGeom>
        </p:spPr>
      </p:pic>
    </p:spTree>
    <p:extLst>
      <p:ext uri="{BB962C8B-B14F-4D97-AF65-F5344CB8AC3E}">
        <p14:creationId xmlns:p14="http://schemas.microsoft.com/office/powerpoint/2010/main" val="3079402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E5C57C-4340-49F1-8E2E-68735062504A}"/>
              </a:ext>
            </a:extLst>
          </p:cNvPr>
          <p:cNvSpPr txBox="1"/>
          <p:nvPr/>
        </p:nvSpPr>
        <p:spPr>
          <a:xfrm>
            <a:off x="327933" y="621513"/>
            <a:ext cx="6097022" cy="369332"/>
          </a:xfrm>
          <a:prstGeom prst="rect">
            <a:avLst/>
          </a:prstGeom>
          <a:noFill/>
        </p:spPr>
        <p:txBody>
          <a:bodyPr wrap="square">
            <a:spAutoFit/>
          </a:bodyPr>
          <a:lstStyle/>
          <a:p>
            <a:r>
              <a:rPr lang="en-GB" sz="1800" dirty="0">
                <a:solidFill>
                  <a:srgbClr val="0000FF"/>
                </a:solidFill>
                <a:latin typeface="Times New Roman" panose="02020603050405020304" pitchFamily="18" charset="0"/>
                <a:cs typeface="Times New Roman" panose="02020603050405020304" pitchFamily="18" charset="0"/>
              </a:rPr>
              <a:t>Packaging</a:t>
            </a:r>
          </a:p>
        </p:txBody>
      </p:sp>
      <p:sp>
        <p:nvSpPr>
          <p:cNvPr id="10" name="ZoneTexte 9">
            <a:extLst>
              <a:ext uri="{FF2B5EF4-FFF2-40B4-BE49-F238E27FC236}">
                <a16:creationId xmlns:a16="http://schemas.microsoft.com/office/drawing/2014/main" id="{FF6855AE-B4AE-4CE6-B785-3447F8A71858}"/>
              </a:ext>
            </a:extLst>
          </p:cNvPr>
          <p:cNvSpPr txBox="1"/>
          <p:nvPr/>
        </p:nvSpPr>
        <p:spPr>
          <a:xfrm>
            <a:off x="0" y="0"/>
            <a:ext cx="6097022" cy="400110"/>
          </a:xfrm>
          <a:prstGeom prst="rect">
            <a:avLst/>
          </a:prstGeom>
          <a:noFill/>
        </p:spPr>
        <p:txBody>
          <a:bodyPr wrap="square">
            <a:spAutoFit/>
          </a:bodyPr>
          <a:lstStyle/>
          <a:p>
            <a:r>
              <a:rPr lang="en-GB" sz="2000" dirty="0">
                <a:solidFill>
                  <a:srgbClr val="FF0000"/>
                </a:solidFill>
                <a:latin typeface="Times New Roman" panose="02020603050405020304" pitchFamily="18" charset="0"/>
                <a:cs typeface="Times New Roman" panose="02020603050405020304" pitchFamily="18" charset="0"/>
              </a:rPr>
              <a:t>Chimney : Technical specifications for manufacturing (7)</a:t>
            </a:r>
          </a:p>
        </p:txBody>
      </p:sp>
      <p:sp>
        <p:nvSpPr>
          <p:cNvPr id="8" name="ZoneTexte 7">
            <a:extLst>
              <a:ext uri="{FF2B5EF4-FFF2-40B4-BE49-F238E27FC236}">
                <a16:creationId xmlns:a16="http://schemas.microsoft.com/office/drawing/2014/main" id="{2FF555B5-052C-4706-AA7C-68AD61DE28CD}"/>
              </a:ext>
            </a:extLst>
          </p:cNvPr>
          <p:cNvSpPr txBox="1"/>
          <p:nvPr/>
        </p:nvSpPr>
        <p:spPr>
          <a:xfrm>
            <a:off x="205468" y="1102179"/>
            <a:ext cx="11265354" cy="5478423"/>
          </a:xfrm>
          <a:prstGeom prst="rect">
            <a:avLst/>
          </a:prstGeom>
          <a:noFill/>
        </p:spPr>
        <p:txBody>
          <a:bodyPr wrap="square">
            <a:spAutoFit/>
          </a:bodyPr>
          <a:lstStyle/>
          <a:p>
            <a:pPr algn="just"/>
            <a:r>
              <a:rPr lang="en-GB" sz="1400" dirty="0">
                <a:latin typeface="Times New Roman" panose="02020603050405020304" pitchFamily="18" charset="0"/>
                <a:cs typeface="Times New Roman" panose="02020603050405020304" pitchFamily="18" charset="0"/>
              </a:rPr>
              <a:t>The packaging must provide </a:t>
            </a:r>
            <a:r>
              <a:rPr lang="en-GB" sz="1400" b="1" dirty="0">
                <a:latin typeface="Times New Roman" panose="02020603050405020304" pitchFamily="18" charset="0"/>
                <a:cs typeface="Times New Roman" panose="02020603050405020304" pitchFamily="18" charset="0"/>
              </a:rPr>
              <a:t>protection against dust, humidity, projections, bad weather, friction and any possible shocks </a:t>
            </a:r>
            <a:r>
              <a:rPr lang="en-GB" sz="1400" dirty="0">
                <a:latin typeface="Times New Roman" panose="02020603050405020304" pitchFamily="18" charset="0"/>
                <a:cs typeface="Times New Roman" panose="02020603050405020304" pitchFamily="18" charset="0"/>
              </a:rPr>
              <a:t>inherent to handling and transport which could damage their surfaces.</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 The connections and the VCR output must be sealed (the closing method must be approved by </a:t>
            </a:r>
            <a:r>
              <a:rPr lang="en-GB" sz="1400" dirty="0" err="1">
                <a:latin typeface="Times New Roman" panose="02020603050405020304" pitchFamily="18" charset="0"/>
                <a:cs typeface="Times New Roman" panose="02020603050405020304" pitchFamily="18" charset="0"/>
              </a:rPr>
              <a:t>IJCLab</a:t>
            </a:r>
            <a:r>
              <a:rPr lang="en-GB" sz="1400" dirty="0">
                <a:latin typeface="Times New Roman" panose="02020603050405020304" pitchFamily="18" charset="0"/>
                <a:cs typeface="Times New Roman" panose="02020603050405020304" pitchFamily="18" charset="0"/>
              </a:rPr>
              <a:t>) so as to ensure a perfect seal to avoid any external pollution (intrusion of dust, dirt or liquid)</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 The counter flange must be mounted and screwed onto the chimney to facilitate handling.</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 </a:t>
            </a:r>
            <a:r>
              <a:rPr lang="en-GB" sz="1400" b="1" dirty="0">
                <a:latin typeface="Times New Roman" panose="02020603050405020304" pitchFamily="18" charset="0"/>
                <a:cs typeface="Times New Roman" panose="02020603050405020304" pitchFamily="18" charset="0"/>
              </a:rPr>
              <a:t>Wrap each chimney in a hermetically sealed bag (waterproof vinyl cover, </a:t>
            </a:r>
            <a:r>
              <a:rPr lang="en-GB" sz="1400" b="1" dirty="0" err="1">
                <a:latin typeface="Times New Roman" panose="02020603050405020304" pitchFamily="18" charset="0"/>
                <a:cs typeface="Times New Roman" panose="02020603050405020304" pitchFamily="18" charset="0"/>
              </a:rPr>
              <a:t>polyane</a:t>
            </a:r>
            <a:r>
              <a:rPr lang="en-GB" sz="1400" b="1" dirty="0">
                <a:latin typeface="Times New Roman" panose="02020603050405020304" pitchFamily="18" charset="0"/>
                <a:cs typeface="Times New Roman" panose="02020603050405020304" pitchFamily="18" charset="0"/>
              </a:rPr>
              <a:t>, etc.)</a:t>
            </a:r>
            <a:r>
              <a:rPr lang="en-GB" sz="1400" dirty="0">
                <a:latin typeface="Times New Roman" panose="02020603050405020304" pitchFamily="18" charset="0"/>
                <a:cs typeface="Times New Roman" panose="02020603050405020304" pitchFamily="18" charset="0"/>
              </a:rPr>
              <a:t> or wrap them tightly with stretch film to avoid scratches. The protective bag must carry a label allowing the identification of the chimney. </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 Carefully place the chimneys in the wooden box</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 Add, if necessary, reinforcements and internal supports if the chimneys move too much and ensure that the chimneys are well fixed in the box. Secure to prevent any possible shocks inherent to handling and transport by using specific materials for protection against shocks and vibrations.</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 Fill the gaps between the chimneys and the walls of the box with packaging material (foam cushioning, air bubble, bubble wrap, etc.) to prevent any movement during transport and protect the connections and the end flanges.</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 Include all documentation, certificates, inspection reports, etc.</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 Close the crate securely and ensure the crate is properly sealed to prevent intrusion of dust or moisture.</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 Add shipping labels with necessary information (address, tracking number, special instructions, etc.)</a:t>
            </a:r>
          </a:p>
          <a:p>
            <a:pPr algn="just"/>
            <a:endParaRPr lang="en-GB" sz="1400" dirty="0">
              <a:latin typeface="Times New Roman" panose="02020603050405020304" pitchFamily="18" charset="0"/>
              <a:cs typeface="Times New Roman" panose="02020603050405020304" pitchFamily="18" charset="0"/>
            </a:endParaRPr>
          </a:p>
        </p:txBody>
      </p:sp>
      <p:sp>
        <p:nvSpPr>
          <p:cNvPr id="5" name="ZoneTexte 4"/>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Charge Question #5</a:t>
            </a:r>
          </a:p>
        </p:txBody>
      </p:sp>
    </p:spTree>
    <p:extLst>
      <p:ext uri="{BB962C8B-B14F-4D97-AF65-F5344CB8AC3E}">
        <p14:creationId xmlns:p14="http://schemas.microsoft.com/office/powerpoint/2010/main" val="1602927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5680658"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Production and delivery Schedule for </a:t>
            </a:r>
            <a:r>
              <a:rPr lang="en-US" sz="2400" b="1" dirty="0" smtClean="0">
                <a:solidFill>
                  <a:srgbClr val="FF0000"/>
                </a:solidFill>
                <a:latin typeface="Times New Roman"/>
                <a:cs typeface="Times New Roman"/>
              </a:rPr>
              <a:t>V24</a:t>
            </a:r>
            <a:endParaRPr dirty="0"/>
          </a:p>
        </p:txBody>
      </p:sp>
      <p:sp>
        <p:nvSpPr>
          <p:cNvPr id="4" name="ZoneTexte 3"/>
          <p:cNvSpPr txBox="1"/>
          <p:nvPr/>
        </p:nvSpPr>
        <p:spPr bwMode="auto">
          <a:xfrm>
            <a:off x="3273136" y="2462645"/>
            <a:ext cx="1422184" cy="369332"/>
          </a:xfrm>
          <a:prstGeom prst="rect">
            <a:avLst/>
          </a:prstGeom>
          <a:noFill/>
        </p:spPr>
        <p:txBody>
          <a:bodyPr wrap="none" rtlCol="0">
            <a:spAutoFit/>
          </a:bodyPr>
          <a:lstStyle/>
          <a:p>
            <a:pPr>
              <a:defRPr/>
            </a:pPr>
            <a:r>
              <a:rPr lang="en-US">
                <a:latin typeface="Times New Roman"/>
                <a:cs typeface="Times New Roman"/>
              </a:rPr>
              <a:t>Call Opening</a:t>
            </a:r>
            <a:endParaRPr/>
          </a:p>
        </p:txBody>
      </p:sp>
      <p:sp>
        <p:nvSpPr>
          <p:cNvPr id="5" name="ZoneTexte 4"/>
          <p:cNvSpPr txBox="1"/>
          <p:nvPr/>
        </p:nvSpPr>
        <p:spPr bwMode="auto">
          <a:xfrm>
            <a:off x="4630882" y="2407226"/>
            <a:ext cx="1922321" cy="369332"/>
          </a:xfrm>
          <a:prstGeom prst="rect">
            <a:avLst/>
          </a:prstGeom>
          <a:noFill/>
        </p:spPr>
        <p:txBody>
          <a:bodyPr wrap="none" rtlCol="0">
            <a:spAutoFit/>
          </a:bodyPr>
          <a:lstStyle/>
          <a:p>
            <a:pPr>
              <a:defRPr/>
            </a:pPr>
            <a:r>
              <a:rPr lang="en-US">
                <a:latin typeface="Times New Roman"/>
                <a:cs typeface="Times New Roman"/>
              </a:rPr>
              <a:t>Contract Signature</a:t>
            </a:r>
            <a:endParaRPr/>
          </a:p>
        </p:txBody>
      </p:sp>
      <p:cxnSp>
        <p:nvCxnSpPr>
          <p:cNvPr id="7" name="Connecteur droit avec flèche 6"/>
          <p:cNvCxnSpPr>
            <a:cxnSpLocks/>
            <a:stCxn id="4" idx="0"/>
          </p:cNvCxnSpPr>
          <p:nvPr/>
        </p:nvCxnSpPr>
        <p:spPr bwMode="auto">
          <a:xfrm flipH="1" flipV="1">
            <a:off x="3969327" y="2098962"/>
            <a:ext cx="14901" cy="3636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cxnSpLocks/>
          </p:cNvCxnSpPr>
          <p:nvPr/>
        </p:nvCxnSpPr>
        <p:spPr bwMode="auto">
          <a:xfrm flipH="1" flipV="1">
            <a:off x="4987636" y="2026226"/>
            <a:ext cx="312775" cy="4017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a:cxnSpLocks/>
          </p:cNvCxnSpPr>
          <p:nvPr/>
        </p:nvCxnSpPr>
        <p:spPr bwMode="auto">
          <a:xfrm flipH="1" flipV="1">
            <a:off x="6116571" y="2031033"/>
            <a:ext cx="862727" cy="5908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bwMode="auto">
          <a:xfrm>
            <a:off x="6837219" y="2587335"/>
            <a:ext cx="1133644" cy="369332"/>
          </a:xfrm>
          <a:prstGeom prst="rect">
            <a:avLst/>
          </a:prstGeom>
          <a:noFill/>
        </p:spPr>
        <p:txBody>
          <a:bodyPr wrap="square" rtlCol="0">
            <a:spAutoFit/>
          </a:bodyPr>
          <a:lstStyle/>
          <a:p>
            <a:pPr>
              <a:defRPr/>
            </a:pPr>
            <a:r>
              <a:rPr lang="en-US">
                <a:latin typeface="Times New Roman"/>
                <a:cs typeface="Times New Roman"/>
              </a:rPr>
              <a:t>Deliveries</a:t>
            </a:r>
            <a:endParaRPr/>
          </a:p>
        </p:txBody>
      </p:sp>
      <p:cxnSp>
        <p:nvCxnSpPr>
          <p:cNvPr id="15" name="Connecteur droit avec flèche 14"/>
          <p:cNvCxnSpPr>
            <a:cxnSpLocks/>
          </p:cNvCxnSpPr>
          <p:nvPr/>
        </p:nvCxnSpPr>
        <p:spPr bwMode="auto">
          <a:xfrm flipV="1">
            <a:off x="7762009" y="2015412"/>
            <a:ext cx="644873" cy="5823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a:stCxn id="10" idx="3"/>
          </p:cNvCxnSpPr>
          <p:nvPr/>
        </p:nvCxnSpPr>
        <p:spPr bwMode="auto">
          <a:xfrm flipV="1">
            <a:off x="7970863" y="2034074"/>
            <a:ext cx="1639668" cy="7379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bwMode="auto">
          <a:xfrm>
            <a:off x="65527" y="3183011"/>
            <a:ext cx="9052478" cy="2585323"/>
          </a:xfrm>
          <a:prstGeom prst="rect">
            <a:avLst/>
          </a:prstGeom>
          <a:noFill/>
        </p:spPr>
        <p:txBody>
          <a:bodyPr wrap="none" rtlCol="0">
            <a:spAutoFit/>
          </a:bodyPr>
          <a:lstStyle/>
          <a:p>
            <a:pPr marL="285750" indent="-285750">
              <a:buFont typeface="Arial"/>
              <a:buChar char="•"/>
              <a:defRPr/>
            </a:pPr>
            <a:r>
              <a:rPr lang="en-US" dirty="0">
                <a:latin typeface="Times New Roman"/>
                <a:cs typeface="Times New Roman"/>
              </a:rPr>
              <a:t>Providers are </a:t>
            </a:r>
            <a:r>
              <a:rPr lang="en-US" b="1" dirty="0">
                <a:solidFill>
                  <a:srgbClr val="0070C0"/>
                </a:solidFill>
                <a:latin typeface="Times New Roman"/>
                <a:cs typeface="Times New Roman"/>
              </a:rPr>
              <a:t>responsible up to the delivery </a:t>
            </a:r>
            <a:r>
              <a:rPr lang="en-US" dirty="0">
                <a:latin typeface="Times New Roman"/>
                <a:cs typeface="Times New Roman"/>
              </a:rPr>
              <a:t>at IJCLab</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smtClean="0">
                <a:solidFill>
                  <a:srgbClr val="0070C0"/>
                </a:solidFill>
                <a:latin typeface="Times New Roman"/>
                <a:cs typeface="Times New Roman"/>
              </a:rPr>
              <a:t>V24</a:t>
            </a:r>
            <a:r>
              <a:rPr lang="en-US" dirty="0" smtClean="0">
                <a:latin typeface="Times New Roman"/>
                <a:cs typeface="Times New Roman"/>
              </a:rPr>
              <a:t>: </a:t>
            </a:r>
            <a:r>
              <a:rPr lang="en-US" b="1" dirty="0" smtClean="0">
                <a:solidFill>
                  <a:srgbClr val="00B050"/>
                </a:solidFill>
                <a:latin typeface="Times New Roman"/>
                <a:cs typeface="Times New Roman"/>
              </a:rPr>
              <a:t>64 weeks </a:t>
            </a:r>
            <a:r>
              <a:rPr lang="en-US" b="1" dirty="0">
                <a:solidFill>
                  <a:srgbClr val="00B050"/>
                </a:solidFill>
                <a:latin typeface="Times New Roman"/>
                <a:cs typeface="Times New Roman"/>
              </a:rPr>
              <a:t>maximum </a:t>
            </a:r>
            <a:r>
              <a:rPr lang="en-US" dirty="0">
                <a:latin typeface="Times New Roman"/>
                <a:cs typeface="Times New Roman"/>
              </a:rPr>
              <a:t>(from the call for tender to the last delivery</a:t>
            </a:r>
            <a:r>
              <a:rPr lang="en-US" dirty="0" smtClean="0">
                <a:latin typeface="Times New Roman"/>
                <a:cs typeface="Times New Roman"/>
              </a:rPr>
              <a:t>), typically 8 batches</a:t>
            </a:r>
          </a:p>
          <a:p>
            <a:pPr marL="285750" indent="-285750">
              <a:buFont typeface="Arial"/>
              <a:buChar char="•"/>
              <a:defRPr/>
            </a:pPr>
            <a:r>
              <a:rPr lang="en-US" b="1" dirty="0" smtClean="0">
                <a:solidFill>
                  <a:srgbClr val="0070C0"/>
                </a:solidFill>
                <a:latin typeface="Times New Roman"/>
                <a:cs typeface="Times New Roman"/>
              </a:rPr>
              <a:t>V48</a:t>
            </a:r>
            <a:r>
              <a:rPr lang="en-US" dirty="0" smtClean="0">
                <a:latin typeface="Times New Roman"/>
                <a:cs typeface="Times New Roman"/>
              </a:rPr>
              <a:t>: </a:t>
            </a:r>
            <a:r>
              <a:rPr lang="en-US" b="1" dirty="0" smtClean="0">
                <a:solidFill>
                  <a:srgbClr val="00B050"/>
                </a:solidFill>
                <a:latin typeface="Times New Roman"/>
                <a:cs typeface="Times New Roman"/>
              </a:rPr>
              <a:t>80 weeks </a:t>
            </a:r>
            <a:r>
              <a:rPr lang="en-US" b="1" dirty="0">
                <a:solidFill>
                  <a:srgbClr val="00B050"/>
                </a:solidFill>
                <a:latin typeface="Times New Roman"/>
                <a:cs typeface="Times New Roman"/>
              </a:rPr>
              <a:t>maximum </a:t>
            </a:r>
            <a:r>
              <a:rPr lang="en-US" dirty="0">
                <a:latin typeface="Times New Roman"/>
                <a:cs typeface="Times New Roman"/>
              </a:rPr>
              <a:t>(from the call for tender to the last delivery</a:t>
            </a:r>
            <a:r>
              <a:rPr lang="en-US" dirty="0" smtClean="0">
                <a:latin typeface="Times New Roman"/>
                <a:cs typeface="Times New Roman"/>
              </a:rPr>
              <a:t>), </a:t>
            </a:r>
            <a:r>
              <a:rPr lang="en-US" dirty="0">
                <a:latin typeface="Times New Roman"/>
                <a:cs typeface="Times New Roman"/>
              </a:rPr>
              <a:t>typically </a:t>
            </a:r>
            <a:r>
              <a:rPr lang="en-US" dirty="0" smtClean="0">
                <a:latin typeface="Times New Roman"/>
                <a:cs typeface="Times New Roman"/>
              </a:rPr>
              <a:t>13 batches</a:t>
            </a:r>
          </a:p>
          <a:p>
            <a:pPr marL="285750" indent="-285750">
              <a:buFont typeface="Arial"/>
              <a:buChar char="•"/>
              <a:defRPr/>
            </a:pPr>
            <a:r>
              <a:rPr lang="en-US" dirty="0" smtClean="0">
                <a:latin typeface="Times New Roman"/>
                <a:cs typeface="Times New Roman"/>
              </a:rPr>
              <a:t>Providers </a:t>
            </a:r>
            <a:r>
              <a:rPr lang="en-US" dirty="0">
                <a:latin typeface="Times New Roman"/>
                <a:cs typeface="Times New Roman"/>
              </a:rPr>
              <a:t>can propose a more aggressive planning =&gt; better score in the evaluation</a:t>
            </a:r>
            <a:endParaRPr dirty="0"/>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dirty="0">
                <a:latin typeface="Times New Roman"/>
                <a:cs typeface="Times New Roman"/>
              </a:rPr>
              <a:t>Providers can anticipate some deliveries but cannot go below the average rate</a:t>
            </a:r>
          </a:p>
          <a:p>
            <a:pPr marL="285750"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Penalties</a:t>
            </a:r>
            <a:r>
              <a:rPr lang="en-US" dirty="0">
                <a:latin typeface="Times New Roman"/>
                <a:cs typeface="Times New Roman"/>
              </a:rPr>
              <a:t> foreseen (1000 € per day) in case of delays</a:t>
            </a:r>
            <a:endParaRPr dirty="0"/>
          </a:p>
        </p:txBody>
      </p:sp>
      <p:cxnSp>
        <p:nvCxnSpPr>
          <p:cNvPr id="36" name="Connecteur droit avec flèche 35"/>
          <p:cNvCxnSpPr>
            <a:cxnSpLocks/>
            <a:stCxn id="10" idx="0"/>
          </p:cNvCxnSpPr>
          <p:nvPr/>
        </p:nvCxnSpPr>
        <p:spPr bwMode="auto">
          <a:xfrm flipV="1">
            <a:off x="7404041" y="2043404"/>
            <a:ext cx="51118" cy="5439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07647F03-4601-467E-B67A-E4D22951271E}"/>
              </a:ext>
            </a:extLst>
          </p:cNvPr>
          <p:cNvSpPr>
            <a:spLocks noGrp="1"/>
          </p:cNvSpPr>
          <p:nvPr>
            <p:ph type="sldNum" sz="quarter" idx="12"/>
          </p:nvPr>
        </p:nvSpPr>
        <p:spPr/>
        <p:txBody>
          <a:bodyPr/>
          <a:lstStyle/>
          <a:p>
            <a:pPr>
              <a:defRPr/>
            </a:pPr>
            <a:fld id="{96FC859B-BE47-4ED9-A753-DAB90E930B47}" type="slidenum">
              <a:rPr lang="en-US" smtClean="0"/>
              <a:t>31</a:t>
            </a:fld>
            <a:endParaRPr lang="en-US"/>
          </a:p>
        </p:txBody>
      </p:sp>
      <p:sp>
        <p:nvSpPr>
          <p:cNvPr id="17" name="ZoneTexte 16"/>
          <p:cNvSpPr txBox="1"/>
          <p:nvPr/>
        </p:nvSpPr>
        <p:spPr bwMode="auto">
          <a:xfrm>
            <a:off x="0" y="6211669"/>
            <a:ext cx="120650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See example hereafter and </a:t>
            </a:r>
            <a:r>
              <a:rPr lang="en-US" dirty="0">
                <a:latin typeface="Times New Roman" panose="02020603050405020304" pitchFamily="18" charset="0"/>
                <a:cs typeface="Times New Roman" panose="02020603050405020304" pitchFamily="18" charset="0"/>
                <a:hlinkClick r:id="rId3"/>
              </a:rPr>
              <a:t>https://</a:t>
            </a:r>
            <a:r>
              <a:rPr lang="en-US" dirty="0" smtClean="0">
                <a:latin typeface="Times New Roman" panose="02020603050405020304" pitchFamily="18" charset="0"/>
                <a:cs typeface="Times New Roman" panose="02020603050405020304" pitchFamily="18" charset="0"/>
                <a:hlinkClick r:id="rId3"/>
              </a:rPr>
              <a:t>edms.cern.ch/document/3071594/1</a:t>
            </a:r>
            <a:r>
              <a:rPr lang="en-US" dirty="0" smtClean="0">
                <a:latin typeface="Times New Roman" panose="02020603050405020304" pitchFamily="18" charset="0"/>
                <a:cs typeface="Times New Roman" panose="02020603050405020304" pitchFamily="18" charset="0"/>
              </a:rPr>
              <a:t> and </a:t>
            </a:r>
            <a:r>
              <a:rPr lang="en-US" dirty="0" smtClean="0">
                <a:latin typeface="Times New Roman" panose="02020603050405020304" pitchFamily="18" charset="0"/>
                <a:cs typeface="Times New Roman" panose="02020603050405020304" pitchFamily="18" charset="0"/>
                <a:hlinkClick r:id="rId4"/>
              </a:rPr>
              <a:t>https</a:t>
            </a:r>
            <a:r>
              <a:rPr lang="en-US" dirty="0">
                <a:latin typeface="Times New Roman" panose="02020603050405020304" pitchFamily="18" charset="0"/>
                <a:cs typeface="Times New Roman" panose="02020603050405020304" pitchFamily="18" charset="0"/>
                <a:hlinkClick r:id="rId4"/>
              </a:rPr>
              <a:t>://edms.cern.ch/document/3071596/1</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for details</a:t>
            </a:r>
            <a:endParaRPr lang="en-US" dirty="0">
              <a:latin typeface="Times New Roman" panose="02020603050405020304" pitchFamily="18" charset="0"/>
              <a:cs typeface="Times New Roman" panose="02020603050405020304" pitchFamily="18" charset="0"/>
            </a:endParaRPr>
          </a:p>
        </p:txBody>
      </p:sp>
      <p:graphicFrame>
        <p:nvGraphicFramePr>
          <p:cNvPr id="13" name="Tableau 12"/>
          <p:cNvGraphicFramePr>
            <a:graphicFrameLocks noGrp="1"/>
          </p:cNvGraphicFramePr>
          <p:nvPr>
            <p:extLst>
              <p:ext uri="{D42A27DB-BD31-4B8C-83A1-F6EECF244321}">
                <p14:modId xmlns:p14="http://schemas.microsoft.com/office/powerpoint/2010/main" val="184461495"/>
              </p:ext>
            </p:extLst>
          </p:nvPr>
        </p:nvGraphicFramePr>
        <p:xfrm>
          <a:off x="1090119" y="677309"/>
          <a:ext cx="10515614" cy="1310857"/>
        </p:xfrm>
        <a:graphic>
          <a:graphicData uri="http://schemas.openxmlformats.org/drawingml/2006/table">
            <a:tbl>
              <a:tblPr/>
              <a:tblGrid>
                <a:gridCol w="1109536">
                  <a:extLst>
                    <a:ext uri="{9D8B030D-6E8A-4147-A177-3AD203B41FA5}">
                      <a16:colId xmlns:a16="http://schemas.microsoft.com/office/drawing/2014/main" val="3371635870"/>
                    </a:ext>
                  </a:extLst>
                </a:gridCol>
                <a:gridCol w="769678">
                  <a:extLst>
                    <a:ext uri="{9D8B030D-6E8A-4147-A177-3AD203B41FA5}">
                      <a16:colId xmlns:a16="http://schemas.microsoft.com/office/drawing/2014/main" val="3210244383"/>
                    </a:ext>
                  </a:extLst>
                </a:gridCol>
                <a:gridCol w="119950">
                  <a:extLst>
                    <a:ext uri="{9D8B030D-6E8A-4147-A177-3AD203B41FA5}">
                      <a16:colId xmlns:a16="http://schemas.microsoft.com/office/drawing/2014/main" val="3743560570"/>
                    </a:ext>
                  </a:extLst>
                </a:gridCol>
                <a:gridCol w="119950">
                  <a:extLst>
                    <a:ext uri="{9D8B030D-6E8A-4147-A177-3AD203B41FA5}">
                      <a16:colId xmlns:a16="http://schemas.microsoft.com/office/drawing/2014/main" val="2371863511"/>
                    </a:ext>
                  </a:extLst>
                </a:gridCol>
                <a:gridCol w="119950">
                  <a:extLst>
                    <a:ext uri="{9D8B030D-6E8A-4147-A177-3AD203B41FA5}">
                      <a16:colId xmlns:a16="http://schemas.microsoft.com/office/drawing/2014/main" val="2171566538"/>
                    </a:ext>
                  </a:extLst>
                </a:gridCol>
                <a:gridCol w="119950">
                  <a:extLst>
                    <a:ext uri="{9D8B030D-6E8A-4147-A177-3AD203B41FA5}">
                      <a16:colId xmlns:a16="http://schemas.microsoft.com/office/drawing/2014/main" val="3502050894"/>
                    </a:ext>
                  </a:extLst>
                </a:gridCol>
                <a:gridCol w="119950">
                  <a:extLst>
                    <a:ext uri="{9D8B030D-6E8A-4147-A177-3AD203B41FA5}">
                      <a16:colId xmlns:a16="http://schemas.microsoft.com/office/drawing/2014/main" val="38307574"/>
                    </a:ext>
                  </a:extLst>
                </a:gridCol>
                <a:gridCol w="119950">
                  <a:extLst>
                    <a:ext uri="{9D8B030D-6E8A-4147-A177-3AD203B41FA5}">
                      <a16:colId xmlns:a16="http://schemas.microsoft.com/office/drawing/2014/main" val="1114346795"/>
                    </a:ext>
                  </a:extLst>
                </a:gridCol>
                <a:gridCol w="119950">
                  <a:extLst>
                    <a:ext uri="{9D8B030D-6E8A-4147-A177-3AD203B41FA5}">
                      <a16:colId xmlns:a16="http://schemas.microsoft.com/office/drawing/2014/main" val="2801838496"/>
                    </a:ext>
                  </a:extLst>
                </a:gridCol>
                <a:gridCol w="119950">
                  <a:extLst>
                    <a:ext uri="{9D8B030D-6E8A-4147-A177-3AD203B41FA5}">
                      <a16:colId xmlns:a16="http://schemas.microsoft.com/office/drawing/2014/main" val="1746977453"/>
                    </a:ext>
                  </a:extLst>
                </a:gridCol>
                <a:gridCol w="119950">
                  <a:extLst>
                    <a:ext uri="{9D8B030D-6E8A-4147-A177-3AD203B41FA5}">
                      <a16:colId xmlns:a16="http://schemas.microsoft.com/office/drawing/2014/main" val="2228459605"/>
                    </a:ext>
                  </a:extLst>
                </a:gridCol>
                <a:gridCol w="119950">
                  <a:extLst>
                    <a:ext uri="{9D8B030D-6E8A-4147-A177-3AD203B41FA5}">
                      <a16:colId xmlns:a16="http://schemas.microsoft.com/office/drawing/2014/main" val="4035436964"/>
                    </a:ext>
                  </a:extLst>
                </a:gridCol>
                <a:gridCol w="119950">
                  <a:extLst>
                    <a:ext uri="{9D8B030D-6E8A-4147-A177-3AD203B41FA5}">
                      <a16:colId xmlns:a16="http://schemas.microsoft.com/office/drawing/2014/main" val="1186903735"/>
                    </a:ext>
                  </a:extLst>
                </a:gridCol>
                <a:gridCol w="119950">
                  <a:extLst>
                    <a:ext uri="{9D8B030D-6E8A-4147-A177-3AD203B41FA5}">
                      <a16:colId xmlns:a16="http://schemas.microsoft.com/office/drawing/2014/main" val="1618953741"/>
                    </a:ext>
                  </a:extLst>
                </a:gridCol>
                <a:gridCol w="119950">
                  <a:extLst>
                    <a:ext uri="{9D8B030D-6E8A-4147-A177-3AD203B41FA5}">
                      <a16:colId xmlns:a16="http://schemas.microsoft.com/office/drawing/2014/main" val="2712625552"/>
                    </a:ext>
                  </a:extLst>
                </a:gridCol>
                <a:gridCol w="119950">
                  <a:extLst>
                    <a:ext uri="{9D8B030D-6E8A-4147-A177-3AD203B41FA5}">
                      <a16:colId xmlns:a16="http://schemas.microsoft.com/office/drawing/2014/main" val="4096998467"/>
                    </a:ext>
                  </a:extLst>
                </a:gridCol>
                <a:gridCol w="119950">
                  <a:extLst>
                    <a:ext uri="{9D8B030D-6E8A-4147-A177-3AD203B41FA5}">
                      <a16:colId xmlns:a16="http://schemas.microsoft.com/office/drawing/2014/main" val="3628318187"/>
                    </a:ext>
                  </a:extLst>
                </a:gridCol>
                <a:gridCol w="119950">
                  <a:extLst>
                    <a:ext uri="{9D8B030D-6E8A-4147-A177-3AD203B41FA5}">
                      <a16:colId xmlns:a16="http://schemas.microsoft.com/office/drawing/2014/main" val="3352259229"/>
                    </a:ext>
                  </a:extLst>
                </a:gridCol>
                <a:gridCol w="119950">
                  <a:extLst>
                    <a:ext uri="{9D8B030D-6E8A-4147-A177-3AD203B41FA5}">
                      <a16:colId xmlns:a16="http://schemas.microsoft.com/office/drawing/2014/main" val="2369828569"/>
                    </a:ext>
                  </a:extLst>
                </a:gridCol>
                <a:gridCol w="119950">
                  <a:extLst>
                    <a:ext uri="{9D8B030D-6E8A-4147-A177-3AD203B41FA5}">
                      <a16:colId xmlns:a16="http://schemas.microsoft.com/office/drawing/2014/main" val="840260717"/>
                    </a:ext>
                  </a:extLst>
                </a:gridCol>
                <a:gridCol w="119950">
                  <a:extLst>
                    <a:ext uri="{9D8B030D-6E8A-4147-A177-3AD203B41FA5}">
                      <a16:colId xmlns:a16="http://schemas.microsoft.com/office/drawing/2014/main" val="2659500347"/>
                    </a:ext>
                  </a:extLst>
                </a:gridCol>
                <a:gridCol w="119950">
                  <a:extLst>
                    <a:ext uri="{9D8B030D-6E8A-4147-A177-3AD203B41FA5}">
                      <a16:colId xmlns:a16="http://schemas.microsoft.com/office/drawing/2014/main" val="3092555282"/>
                    </a:ext>
                  </a:extLst>
                </a:gridCol>
                <a:gridCol w="119950">
                  <a:extLst>
                    <a:ext uri="{9D8B030D-6E8A-4147-A177-3AD203B41FA5}">
                      <a16:colId xmlns:a16="http://schemas.microsoft.com/office/drawing/2014/main" val="2417187991"/>
                    </a:ext>
                  </a:extLst>
                </a:gridCol>
                <a:gridCol w="119950">
                  <a:extLst>
                    <a:ext uri="{9D8B030D-6E8A-4147-A177-3AD203B41FA5}">
                      <a16:colId xmlns:a16="http://schemas.microsoft.com/office/drawing/2014/main" val="3158892177"/>
                    </a:ext>
                  </a:extLst>
                </a:gridCol>
                <a:gridCol w="119950">
                  <a:extLst>
                    <a:ext uri="{9D8B030D-6E8A-4147-A177-3AD203B41FA5}">
                      <a16:colId xmlns:a16="http://schemas.microsoft.com/office/drawing/2014/main" val="2296378171"/>
                    </a:ext>
                  </a:extLst>
                </a:gridCol>
                <a:gridCol w="119950">
                  <a:extLst>
                    <a:ext uri="{9D8B030D-6E8A-4147-A177-3AD203B41FA5}">
                      <a16:colId xmlns:a16="http://schemas.microsoft.com/office/drawing/2014/main" val="792529685"/>
                    </a:ext>
                  </a:extLst>
                </a:gridCol>
                <a:gridCol w="119950">
                  <a:extLst>
                    <a:ext uri="{9D8B030D-6E8A-4147-A177-3AD203B41FA5}">
                      <a16:colId xmlns:a16="http://schemas.microsoft.com/office/drawing/2014/main" val="1209636691"/>
                    </a:ext>
                  </a:extLst>
                </a:gridCol>
                <a:gridCol w="119950">
                  <a:extLst>
                    <a:ext uri="{9D8B030D-6E8A-4147-A177-3AD203B41FA5}">
                      <a16:colId xmlns:a16="http://schemas.microsoft.com/office/drawing/2014/main" val="778695495"/>
                    </a:ext>
                  </a:extLst>
                </a:gridCol>
                <a:gridCol w="119950">
                  <a:extLst>
                    <a:ext uri="{9D8B030D-6E8A-4147-A177-3AD203B41FA5}">
                      <a16:colId xmlns:a16="http://schemas.microsoft.com/office/drawing/2014/main" val="618449361"/>
                    </a:ext>
                  </a:extLst>
                </a:gridCol>
                <a:gridCol w="119950">
                  <a:extLst>
                    <a:ext uri="{9D8B030D-6E8A-4147-A177-3AD203B41FA5}">
                      <a16:colId xmlns:a16="http://schemas.microsoft.com/office/drawing/2014/main" val="4176822421"/>
                    </a:ext>
                  </a:extLst>
                </a:gridCol>
                <a:gridCol w="119950">
                  <a:extLst>
                    <a:ext uri="{9D8B030D-6E8A-4147-A177-3AD203B41FA5}">
                      <a16:colId xmlns:a16="http://schemas.microsoft.com/office/drawing/2014/main" val="679219591"/>
                    </a:ext>
                  </a:extLst>
                </a:gridCol>
                <a:gridCol w="119950">
                  <a:extLst>
                    <a:ext uri="{9D8B030D-6E8A-4147-A177-3AD203B41FA5}">
                      <a16:colId xmlns:a16="http://schemas.microsoft.com/office/drawing/2014/main" val="2988386598"/>
                    </a:ext>
                  </a:extLst>
                </a:gridCol>
                <a:gridCol w="119950">
                  <a:extLst>
                    <a:ext uri="{9D8B030D-6E8A-4147-A177-3AD203B41FA5}">
                      <a16:colId xmlns:a16="http://schemas.microsoft.com/office/drawing/2014/main" val="1295390519"/>
                    </a:ext>
                  </a:extLst>
                </a:gridCol>
                <a:gridCol w="119950">
                  <a:extLst>
                    <a:ext uri="{9D8B030D-6E8A-4147-A177-3AD203B41FA5}">
                      <a16:colId xmlns:a16="http://schemas.microsoft.com/office/drawing/2014/main" val="4188192673"/>
                    </a:ext>
                  </a:extLst>
                </a:gridCol>
                <a:gridCol w="119950">
                  <a:extLst>
                    <a:ext uri="{9D8B030D-6E8A-4147-A177-3AD203B41FA5}">
                      <a16:colId xmlns:a16="http://schemas.microsoft.com/office/drawing/2014/main" val="1438432879"/>
                    </a:ext>
                  </a:extLst>
                </a:gridCol>
                <a:gridCol w="119950">
                  <a:extLst>
                    <a:ext uri="{9D8B030D-6E8A-4147-A177-3AD203B41FA5}">
                      <a16:colId xmlns:a16="http://schemas.microsoft.com/office/drawing/2014/main" val="1240227839"/>
                    </a:ext>
                  </a:extLst>
                </a:gridCol>
                <a:gridCol w="119950">
                  <a:extLst>
                    <a:ext uri="{9D8B030D-6E8A-4147-A177-3AD203B41FA5}">
                      <a16:colId xmlns:a16="http://schemas.microsoft.com/office/drawing/2014/main" val="1077411672"/>
                    </a:ext>
                  </a:extLst>
                </a:gridCol>
                <a:gridCol w="119950">
                  <a:extLst>
                    <a:ext uri="{9D8B030D-6E8A-4147-A177-3AD203B41FA5}">
                      <a16:colId xmlns:a16="http://schemas.microsoft.com/office/drawing/2014/main" val="1144848838"/>
                    </a:ext>
                  </a:extLst>
                </a:gridCol>
                <a:gridCol w="119950">
                  <a:extLst>
                    <a:ext uri="{9D8B030D-6E8A-4147-A177-3AD203B41FA5}">
                      <a16:colId xmlns:a16="http://schemas.microsoft.com/office/drawing/2014/main" val="253153183"/>
                    </a:ext>
                  </a:extLst>
                </a:gridCol>
                <a:gridCol w="119950">
                  <a:extLst>
                    <a:ext uri="{9D8B030D-6E8A-4147-A177-3AD203B41FA5}">
                      <a16:colId xmlns:a16="http://schemas.microsoft.com/office/drawing/2014/main" val="718933800"/>
                    </a:ext>
                  </a:extLst>
                </a:gridCol>
                <a:gridCol w="119950">
                  <a:extLst>
                    <a:ext uri="{9D8B030D-6E8A-4147-A177-3AD203B41FA5}">
                      <a16:colId xmlns:a16="http://schemas.microsoft.com/office/drawing/2014/main" val="4276433683"/>
                    </a:ext>
                  </a:extLst>
                </a:gridCol>
                <a:gridCol w="119950">
                  <a:extLst>
                    <a:ext uri="{9D8B030D-6E8A-4147-A177-3AD203B41FA5}">
                      <a16:colId xmlns:a16="http://schemas.microsoft.com/office/drawing/2014/main" val="3750285835"/>
                    </a:ext>
                  </a:extLst>
                </a:gridCol>
                <a:gridCol w="119950">
                  <a:extLst>
                    <a:ext uri="{9D8B030D-6E8A-4147-A177-3AD203B41FA5}">
                      <a16:colId xmlns:a16="http://schemas.microsoft.com/office/drawing/2014/main" val="3788150359"/>
                    </a:ext>
                  </a:extLst>
                </a:gridCol>
                <a:gridCol w="119950">
                  <a:extLst>
                    <a:ext uri="{9D8B030D-6E8A-4147-A177-3AD203B41FA5}">
                      <a16:colId xmlns:a16="http://schemas.microsoft.com/office/drawing/2014/main" val="4294676939"/>
                    </a:ext>
                  </a:extLst>
                </a:gridCol>
                <a:gridCol w="119950">
                  <a:extLst>
                    <a:ext uri="{9D8B030D-6E8A-4147-A177-3AD203B41FA5}">
                      <a16:colId xmlns:a16="http://schemas.microsoft.com/office/drawing/2014/main" val="3984075632"/>
                    </a:ext>
                  </a:extLst>
                </a:gridCol>
                <a:gridCol w="119950">
                  <a:extLst>
                    <a:ext uri="{9D8B030D-6E8A-4147-A177-3AD203B41FA5}">
                      <a16:colId xmlns:a16="http://schemas.microsoft.com/office/drawing/2014/main" val="320658460"/>
                    </a:ext>
                  </a:extLst>
                </a:gridCol>
                <a:gridCol w="119950">
                  <a:extLst>
                    <a:ext uri="{9D8B030D-6E8A-4147-A177-3AD203B41FA5}">
                      <a16:colId xmlns:a16="http://schemas.microsoft.com/office/drawing/2014/main" val="956463915"/>
                    </a:ext>
                  </a:extLst>
                </a:gridCol>
                <a:gridCol w="119950">
                  <a:extLst>
                    <a:ext uri="{9D8B030D-6E8A-4147-A177-3AD203B41FA5}">
                      <a16:colId xmlns:a16="http://schemas.microsoft.com/office/drawing/2014/main" val="2564998634"/>
                    </a:ext>
                  </a:extLst>
                </a:gridCol>
                <a:gridCol w="119950">
                  <a:extLst>
                    <a:ext uri="{9D8B030D-6E8A-4147-A177-3AD203B41FA5}">
                      <a16:colId xmlns:a16="http://schemas.microsoft.com/office/drawing/2014/main" val="763373080"/>
                    </a:ext>
                  </a:extLst>
                </a:gridCol>
                <a:gridCol w="119950">
                  <a:extLst>
                    <a:ext uri="{9D8B030D-6E8A-4147-A177-3AD203B41FA5}">
                      <a16:colId xmlns:a16="http://schemas.microsoft.com/office/drawing/2014/main" val="3142765030"/>
                    </a:ext>
                  </a:extLst>
                </a:gridCol>
                <a:gridCol w="119950">
                  <a:extLst>
                    <a:ext uri="{9D8B030D-6E8A-4147-A177-3AD203B41FA5}">
                      <a16:colId xmlns:a16="http://schemas.microsoft.com/office/drawing/2014/main" val="799170439"/>
                    </a:ext>
                  </a:extLst>
                </a:gridCol>
                <a:gridCol w="119950">
                  <a:extLst>
                    <a:ext uri="{9D8B030D-6E8A-4147-A177-3AD203B41FA5}">
                      <a16:colId xmlns:a16="http://schemas.microsoft.com/office/drawing/2014/main" val="3169541010"/>
                    </a:ext>
                  </a:extLst>
                </a:gridCol>
                <a:gridCol w="119950">
                  <a:extLst>
                    <a:ext uri="{9D8B030D-6E8A-4147-A177-3AD203B41FA5}">
                      <a16:colId xmlns:a16="http://schemas.microsoft.com/office/drawing/2014/main" val="1995744899"/>
                    </a:ext>
                  </a:extLst>
                </a:gridCol>
                <a:gridCol w="119950">
                  <a:extLst>
                    <a:ext uri="{9D8B030D-6E8A-4147-A177-3AD203B41FA5}">
                      <a16:colId xmlns:a16="http://schemas.microsoft.com/office/drawing/2014/main" val="2252278126"/>
                    </a:ext>
                  </a:extLst>
                </a:gridCol>
                <a:gridCol w="119950">
                  <a:extLst>
                    <a:ext uri="{9D8B030D-6E8A-4147-A177-3AD203B41FA5}">
                      <a16:colId xmlns:a16="http://schemas.microsoft.com/office/drawing/2014/main" val="3944438977"/>
                    </a:ext>
                  </a:extLst>
                </a:gridCol>
                <a:gridCol w="119950">
                  <a:extLst>
                    <a:ext uri="{9D8B030D-6E8A-4147-A177-3AD203B41FA5}">
                      <a16:colId xmlns:a16="http://schemas.microsoft.com/office/drawing/2014/main" val="2092209714"/>
                    </a:ext>
                  </a:extLst>
                </a:gridCol>
                <a:gridCol w="119950">
                  <a:extLst>
                    <a:ext uri="{9D8B030D-6E8A-4147-A177-3AD203B41FA5}">
                      <a16:colId xmlns:a16="http://schemas.microsoft.com/office/drawing/2014/main" val="1161106570"/>
                    </a:ext>
                  </a:extLst>
                </a:gridCol>
                <a:gridCol w="119950">
                  <a:extLst>
                    <a:ext uri="{9D8B030D-6E8A-4147-A177-3AD203B41FA5}">
                      <a16:colId xmlns:a16="http://schemas.microsoft.com/office/drawing/2014/main" val="3948414209"/>
                    </a:ext>
                  </a:extLst>
                </a:gridCol>
                <a:gridCol w="119950">
                  <a:extLst>
                    <a:ext uri="{9D8B030D-6E8A-4147-A177-3AD203B41FA5}">
                      <a16:colId xmlns:a16="http://schemas.microsoft.com/office/drawing/2014/main" val="2429505315"/>
                    </a:ext>
                  </a:extLst>
                </a:gridCol>
                <a:gridCol w="119950">
                  <a:extLst>
                    <a:ext uri="{9D8B030D-6E8A-4147-A177-3AD203B41FA5}">
                      <a16:colId xmlns:a16="http://schemas.microsoft.com/office/drawing/2014/main" val="2046706229"/>
                    </a:ext>
                  </a:extLst>
                </a:gridCol>
                <a:gridCol w="119950">
                  <a:extLst>
                    <a:ext uri="{9D8B030D-6E8A-4147-A177-3AD203B41FA5}">
                      <a16:colId xmlns:a16="http://schemas.microsoft.com/office/drawing/2014/main" val="698249707"/>
                    </a:ext>
                  </a:extLst>
                </a:gridCol>
                <a:gridCol w="119950">
                  <a:extLst>
                    <a:ext uri="{9D8B030D-6E8A-4147-A177-3AD203B41FA5}">
                      <a16:colId xmlns:a16="http://schemas.microsoft.com/office/drawing/2014/main" val="858198563"/>
                    </a:ext>
                  </a:extLst>
                </a:gridCol>
                <a:gridCol w="119950">
                  <a:extLst>
                    <a:ext uri="{9D8B030D-6E8A-4147-A177-3AD203B41FA5}">
                      <a16:colId xmlns:a16="http://schemas.microsoft.com/office/drawing/2014/main" val="1832358673"/>
                    </a:ext>
                  </a:extLst>
                </a:gridCol>
                <a:gridCol w="119950">
                  <a:extLst>
                    <a:ext uri="{9D8B030D-6E8A-4147-A177-3AD203B41FA5}">
                      <a16:colId xmlns:a16="http://schemas.microsoft.com/office/drawing/2014/main" val="4006337024"/>
                    </a:ext>
                  </a:extLst>
                </a:gridCol>
                <a:gridCol w="119950">
                  <a:extLst>
                    <a:ext uri="{9D8B030D-6E8A-4147-A177-3AD203B41FA5}">
                      <a16:colId xmlns:a16="http://schemas.microsoft.com/office/drawing/2014/main" val="4162218606"/>
                    </a:ext>
                  </a:extLst>
                </a:gridCol>
                <a:gridCol w="119950">
                  <a:extLst>
                    <a:ext uri="{9D8B030D-6E8A-4147-A177-3AD203B41FA5}">
                      <a16:colId xmlns:a16="http://schemas.microsoft.com/office/drawing/2014/main" val="4038482194"/>
                    </a:ext>
                  </a:extLst>
                </a:gridCol>
                <a:gridCol w="119950">
                  <a:extLst>
                    <a:ext uri="{9D8B030D-6E8A-4147-A177-3AD203B41FA5}">
                      <a16:colId xmlns:a16="http://schemas.microsoft.com/office/drawing/2014/main" val="1773983665"/>
                    </a:ext>
                  </a:extLst>
                </a:gridCol>
                <a:gridCol w="119950">
                  <a:extLst>
                    <a:ext uri="{9D8B030D-6E8A-4147-A177-3AD203B41FA5}">
                      <a16:colId xmlns:a16="http://schemas.microsoft.com/office/drawing/2014/main" val="822145123"/>
                    </a:ext>
                  </a:extLst>
                </a:gridCol>
                <a:gridCol w="119950">
                  <a:extLst>
                    <a:ext uri="{9D8B030D-6E8A-4147-A177-3AD203B41FA5}">
                      <a16:colId xmlns:a16="http://schemas.microsoft.com/office/drawing/2014/main" val="3036629568"/>
                    </a:ext>
                  </a:extLst>
                </a:gridCol>
                <a:gridCol w="119950">
                  <a:extLst>
                    <a:ext uri="{9D8B030D-6E8A-4147-A177-3AD203B41FA5}">
                      <a16:colId xmlns:a16="http://schemas.microsoft.com/office/drawing/2014/main" val="2004939043"/>
                    </a:ext>
                  </a:extLst>
                </a:gridCol>
                <a:gridCol w="119950">
                  <a:extLst>
                    <a:ext uri="{9D8B030D-6E8A-4147-A177-3AD203B41FA5}">
                      <a16:colId xmlns:a16="http://schemas.microsoft.com/office/drawing/2014/main" val="3435734651"/>
                    </a:ext>
                  </a:extLst>
                </a:gridCol>
                <a:gridCol w="119950">
                  <a:extLst>
                    <a:ext uri="{9D8B030D-6E8A-4147-A177-3AD203B41FA5}">
                      <a16:colId xmlns:a16="http://schemas.microsoft.com/office/drawing/2014/main" val="2371256305"/>
                    </a:ext>
                  </a:extLst>
                </a:gridCol>
                <a:gridCol w="119950">
                  <a:extLst>
                    <a:ext uri="{9D8B030D-6E8A-4147-A177-3AD203B41FA5}">
                      <a16:colId xmlns:a16="http://schemas.microsoft.com/office/drawing/2014/main" val="683699512"/>
                    </a:ext>
                  </a:extLst>
                </a:gridCol>
                <a:gridCol w="119950">
                  <a:extLst>
                    <a:ext uri="{9D8B030D-6E8A-4147-A177-3AD203B41FA5}">
                      <a16:colId xmlns:a16="http://schemas.microsoft.com/office/drawing/2014/main" val="3180511658"/>
                    </a:ext>
                  </a:extLst>
                </a:gridCol>
              </a:tblGrid>
              <a:tr h="367346">
                <a:tc>
                  <a:txBody>
                    <a:bodyPr/>
                    <a:lstStyle/>
                    <a:p>
                      <a:pPr algn="ctr" fontAlgn="ctr"/>
                      <a:r>
                        <a:rPr lang="fr-FR" sz="1400" b="1" i="0" u="none" strike="noStrike">
                          <a:solidFill>
                            <a:srgbClr val="000000"/>
                          </a:solidFill>
                          <a:effectLst/>
                          <a:latin typeface="Calibri" panose="020F0502020204030204" pitchFamily="34" charset="0"/>
                        </a:rPr>
                        <a:t>Object</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1" i="0" u="none" strike="noStrike">
                          <a:solidFill>
                            <a:srgbClr val="000000"/>
                          </a:solidFill>
                          <a:effectLst/>
                          <a:latin typeface="Calibri" panose="020F0502020204030204" pitchFamily="34" charset="0"/>
                        </a:rPr>
                        <a:t>Number</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4">
                  <a:txBody>
                    <a:bodyPr/>
                    <a:lstStyle/>
                    <a:p>
                      <a:pPr algn="ctr" fontAlgn="ctr"/>
                      <a:r>
                        <a:rPr lang="fr-FR" sz="1400" b="1" i="0" u="none" strike="noStrike">
                          <a:solidFill>
                            <a:srgbClr val="000000"/>
                          </a:solidFill>
                          <a:effectLst/>
                          <a:latin typeface="Calibri" panose="020F0502020204030204" pitchFamily="34" charset="0"/>
                        </a:rPr>
                        <a:t>2024</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4">
                  <a:txBody>
                    <a:bodyPr/>
                    <a:lstStyle/>
                    <a:p>
                      <a:pPr algn="ctr" fontAlgn="ctr"/>
                      <a:r>
                        <a:rPr lang="fr-FR" sz="1400" b="1" i="0" u="none" strike="noStrike">
                          <a:solidFill>
                            <a:srgbClr val="000000"/>
                          </a:solidFill>
                          <a:effectLst/>
                          <a:latin typeface="Calibri" panose="020F0502020204030204" pitchFamily="34" charset="0"/>
                        </a:rPr>
                        <a:t>2025</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4">
                  <a:txBody>
                    <a:bodyPr/>
                    <a:lstStyle/>
                    <a:p>
                      <a:pPr algn="ctr" fontAlgn="ctr"/>
                      <a:r>
                        <a:rPr lang="fr-FR" sz="1400" b="1" i="0" u="none" strike="noStrike">
                          <a:solidFill>
                            <a:srgbClr val="000000"/>
                          </a:solidFill>
                          <a:effectLst/>
                          <a:latin typeface="Calibri" panose="020F0502020204030204" pitchFamily="34" charset="0"/>
                        </a:rPr>
                        <a:t>2026</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50125032"/>
                  </a:ext>
                </a:extLst>
              </a:tr>
              <a:tr h="199417">
                <a:tc>
                  <a:txBody>
                    <a:bodyPr/>
                    <a:lstStyle/>
                    <a:p>
                      <a:pPr algn="l" fontAlgn="b"/>
                      <a:r>
                        <a:rPr lang="fr-FR" sz="1300" b="1"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300" b="1"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fr-FR" sz="1300" b="1" i="0" u="none" strike="noStrike">
                          <a:solidFill>
                            <a:srgbClr val="000000"/>
                          </a:solidFill>
                          <a:effectLst/>
                          <a:latin typeface="Calibri" panose="020F0502020204030204" pitchFamily="34" charset="0"/>
                        </a:rPr>
                        <a:t>1</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2</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3</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4</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5</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6</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7</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8</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9</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10</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11</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12</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2</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3</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4</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5</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6</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7</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8</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9</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10</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11</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12</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2</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3</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4</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5</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6</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7</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8</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9</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10</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11</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fr-FR" sz="1300" b="1" i="0" u="none" strike="noStrike">
                          <a:solidFill>
                            <a:srgbClr val="000000"/>
                          </a:solidFill>
                          <a:effectLst/>
                          <a:latin typeface="Calibri" panose="020F0502020204030204" pitchFamily="34" charset="0"/>
                        </a:rPr>
                        <a:t>12</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63546212"/>
                  </a:ext>
                </a:extLst>
              </a:tr>
              <a:tr h="277384">
                <a:tc>
                  <a:txBody>
                    <a:bodyPr/>
                    <a:lstStyle/>
                    <a:p>
                      <a:pPr algn="l" fontAlgn="ctr"/>
                      <a:r>
                        <a:rPr lang="fr-FR" sz="1400" b="0" i="0" u="none" strike="noStrike">
                          <a:solidFill>
                            <a:srgbClr val="000000"/>
                          </a:solidFill>
                          <a:effectLst/>
                          <a:latin typeface="Calibri" panose="020F0502020204030204" pitchFamily="34" charset="0"/>
                        </a:rPr>
                        <a:t>V24 Chimney  </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43</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3929364244"/>
                  </a:ext>
                </a:extLst>
              </a:tr>
              <a:tr h="199417">
                <a:tc gridSpan="74">
                  <a:txBody>
                    <a:bodyPr/>
                    <a:lstStyle/>
                    <a:p>
                      <a:pPr algn="l" fontAlgn="ctr"/>
                      <a:r>
                        <a:rPr lang="fr-FR" sz="1300" b="0" i="0" u="none" strike="noStrike">
                          <a:solidFill>
                            <a:srgbClr val="000000"/>
                          </a:solidFill>
                          <a:effectLst/>
                          <a:latin typeface="Calibri" panose="020F0502020204030204" pitchFamily="34" charset="0"/>
                        </a:rPr>
                        <a:t> </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8309102"/>
                  </a:ext>
                </a:extLst>
              </a:tr>
              <a:tr h="254893">
                <a:tc>
                  <a:txBody>
                    <a:bodyPr/>
                    <a:lstStyle/>
                    <a:p>
                      <a:pPr algn="l" fontAlgn="ctr"/>
                      <a:r>
                        <a:rPr lang="fr-FR" sz="1400" b="0" i="0" u="none" strike="noStrike">
                          <a:solidFill>
                            <a:srgbClr val="000000"/>
                          </a:solidFill>
                          <a:effectLst/>
                          <a:latin typeface="Calibri" panose="020F0502020204030204" pitchFamily="34" charset="0"/>
                        </a:rPr>
                        <a:t>V48 Chimney  </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400" b="0" i="0" u="none" strike="noStrike">
                          <a:solidFill>
                            <a:srgbClr val="000000"/>
                          </a:solidFill>
                          <a:effectLst/>
                          <a:latin typeface="Calibri" panose="020F0502020204030204" pitchFamily="34" charset="0"/>
                        </a:rPr>
                        <a:t>64</a:t>
                      </a:r>
                    </a:p>
                  </a:txBody>
                  <a:tcPr marL="7497" marR="7497" marT="74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3CC33"/>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fr-FR" sz="1300" b="0" i="0" u="none" strike="noStrike" dirty="0">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99"/>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b"/>
                      <a:r>
                        <a:rPr lang="fr-FR" sz="1300" b="0" i="0" u="none" strike="noStrike" dirty="0">
                          <a:solidFill>
                            <a:srgbClr val="000000"/>
                          </a:solidFill>
                          <a:effectLst/>
                          <a:latin typeface="Calibri" panose="020F0502020204030204" pitchFamily="34" charset="0"/>
                        </a:rPr>
                        <a:t> </a:t>
                      </a:r>
                    </a:p>
                  </a:txBody>
                  <a:tcPr marL="7497" marR="7497" marT="74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2803871969"/>
                  </a:ext>
                </a:extLst>
              </a:tr>
            </a:tbl>
          </a:graphicData>
        </a:graphic>
      </p:graphicFrame>
      <p:sp>
        <p:nvSpPr>
          <p:cNvPr id="25" name="ZoneTexte 24"/>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#4</a:t>
            </a:r>
          </a:p>
        </p:txBody>
      </p:sp>
    </p:spTree>
    <p:extLst>
      <p:ext uri="{BB962C8B-B14F-4D97-AF65-F5344CB8AC3E}">
        <p14:creationId xmlns:p14="http://schemas.microsoft.com/office/powerpoint/2010/main" val="3322886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9A3A790-7945-4E4D-A456-C68C063C3451}"/>
              </a:ext>
            </a:extLst>
          </p:cNvPr>
          <p:cNvSpPr txBox="1"/>
          <p:nvPr/>
        </p:nvSpPr>
        <p:spPr>
          <a:xfrm>
            <a:off x="0" y="0"/>
            <a:ext cx="6097002" cy="369332"/>
          </a:xfrm>
          <a:prstGeom prst="rect">
            <a:avLst/>
          </a:prstGeom>
          <a:noFill/>
        </p:spPr>
        <p:txBody>
          <a:bodyPr wrap="square">
            <a:spAutoFit/>
          </a:bodyPr>
          <a:lstStyle/>
          <a:p>
            <a:r>
              <a:rPr lang="en-GB" sz="1800" b="1" dirty="0">
                <a:solidFill>
                  <a:srgbClr val="FF0000"/>
                </a:solidFill>
                <a:latin typeface="Times New Roman" panose="02020603050405020304" pitchFamily="18" charset="0"/>
                <a:cs typeface="Times New Roman" panose="02020603050405020304" pitchFamily="18" charset="0"/>
              </a:rPr>
              <a:t>Example of planning for the frame production &amp; delivery</a:t>
            </a:r>
          </a:p>
        </p:txBody>
      </p:sp>
      <p:sp>
        <p:nvSpPr>
          <p:cNvPr id="2" name="ZoneTexte 1"/>
          <p:cNvSpPr txBox="1"/>
          <p:nvPr/>
        </p:nvSpPr>
        <p:spPr>
          <a:xfrm>
            <a:off x="225469" y="394692"/>
            <a:ext cx="11579773" cy="6463308"/>
          </a:xfrm>
          <a:prstGeom prst="rect">
            <a:avLst/>
          </a:prstGeom>
          <a:noFill/>
        </p:spPr>
        <p:txBody>
          <a:bodyPr wrap="none" rtlCol="0">
            <a:spAutoFit/>
          </a:bodyPr>
          <a:lstStyle/>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T0: Contract notification date</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T1 (T0 +2 weeks): Preparatory meeting between contractor and CNRS</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T2 (T1 + 3 weeks): Submission of detailed schedule and final production file by contractor</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T3 (T2 +1 week): Validation of the final manufacturing file + launch of manufacturing.</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T4 (T3 + 5 weeks max): Factory acceptance test of first chimney</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1177290" marR="139065">
              <a:spcBef>
                <a:spcPts val="25"/>
              </a:spcBef>
              <a:spcAft>
                <a:spcPts val="0"/>
              </a:spcAft>
            </a:pPr>
            <a:r>
              <a:rPr lang="en-US" dirty="0">
                <a:latin typeface="Times New Roman" panose="02020603050405020304" pitchFamily="18" charset="0"/>
                <a:ea typeface="Arial Narrow" panose="020B0606020202030204" pitchFamily="34" charset="0"/>
                <a:cs typeface="Times New Roman" panose="02020603050405020304" pitchFamily="18" charset="0"/>
              </a:rPr>
              <a:t> </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T5 (T3 + 8 weeks): Acceptance test </a:t>
            </a:r>
            <a:r>
              <a:rPr lang="en-US" b="1" dirty="0">
                <a:solidFill>
                  <a:srgbClr val="0070C0"/>
                </a:solidFill>
                <a:latin typeface="Times New Roman" panose="02020603050405020304" pitchFamily="18" charset="0"/>
                <a:ea typeface="Arial Narrow" panose="020B0606020202030204" pitchFamily="34" charset="0"/>
                <a:cs typeface="Times New Roman" panose="02020603050405020304" pitchFamily="18" charset="0"/>
              </a:rPr>
              <a:t>of batch n°1 of the first 2 V24 </a:t>
            </a:r>
            <a:r>
              <a:rPr lang="en-US" dirty="0">
                <a:latin typeface="Times New Roman" panose="02020603050405020304" pitchFamily="18" charset="0"/>
                <a:ea typeface="Arial Narrow" panose="020B0606020202030204" pitchFamily="34" charset="0"/>
                <a:cs typeface="Times New Roman" panose="02020603050405020304" pitchFamily="18" charset="0"/>
              </a:rPr>
              <a:t>chimneys between the Holder and CNRS</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T5 </a:t>
            </a:r>
            <a:r>
              <a:rPr lang="en-US" dirty="0" err="1">
                <a:latin typeface="Times New Roman" panose="02020603050405020304" pitchFamily="18" charset="0"/>
                <a:ea typeface="Arial Narrow" panose="020B0606020202030204" pitchFamily="34" charset="0"/>
                <a:cs typeface="Times New Roman" panose="02020603050405020304" pitchFamily="18" charset="0"/>
              </a:rPr>
              <a:t>bis</a:t>
            </a:r>
            <a:r>
              <a:rPr lang="en-US" dirty="0">
                <a:latin typeface="Times New Roman" panose="02020603050405020304" pitchFamily="18" charset="0"/>
                <a:ea typeface="Arial Narrow" panose="020B0606020202030204" pitchFamily="34" charset="0"/>
                <a:cs typeface="Times New Roman" panose="02020603050405020304" pitchFamily="18" charset="0"/>
              </a:rPr>
              <a:t> (T5 + 2 weeks): Delivery of batch n°1 to IJCLAB</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T5 </a:t>
            </a:r>
            <a:r>
              <a:rPr lang="en-US" dirty="0" err="1">
                <a:latin typeface="Times New Roman" panose="02020603050405020304" pitchFamily="18" charset="0"/>
                <a:ea typeface="Arial Narrow" panose="020B0606020202030204" pitchFamily="34" charset="0"/>
                <a:cs typeface="Times New Roman" panose="02020603050405020304" pitchFamily="18" charset="0"/>
              </a:rPr>
              <a:t>ter</a:t>
            </a:r>
            <a:r>
              <a:rPr lang="en-US" dirty="0">
                <a:latin typeface="Times New Roman" panose="02020603050405020304" pitchFamily="18" charset="0"/>
                <a:ea typeface="Arial Narrow" panose="020B0606020202030204" pitchFamily="34" charset="0"/>
                <a:cs typeface="Times New Roman" panose="02020603050405020304" pitchFamily="18" charset="0"/>
              </a:rPr>
              <a:t> (T5 </a:t>
            </a:r>
            <a:r>
              <a:rPr lang="en-US" dirty="0" err="1">
                <a:latin typeface="Times New Roman" panose="02020603050405020304" pitchFamily="18" charset="0"/>
                <a:ea typeface="Arial Narrow" panose="020B0606020202030204" pitchFamily="34" charset="0"/>
                <a:cs typeface="Times New Roman" panose="02020603050405020304" pitchFamily="18" charset="0"/>
              </a:rPr>
              <a:t>bis</a:t>
            </a:r>
            <a:r>
              <a:rPr lang="en-US" dirty="0">
                <a:latin typeface="Times New Roman" panose="02020603050405020304" pitchFamily="18" charset="0"/>
                <a:ea typeface="Arial Narrow" panose="020B0606020202030204" pitchFamily="34" charset="0"/>
                <a:cs typeface="Times New Roman" panose="02020603050405020304" pitchFamily="18" charset="0"/>
              </a:rPr>
              <a:t> + 4 weeks): End of IJCLab inspection period to declare conformity and final acceptance of batch.</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1177290" marR="139065">
              <a:spcBef>
                <a:spcPts val="25"/>
              </a:spcBef>
              <a:spcAft>
                <a:spcPts val="0"/>
              </a:spcAft>
            </a:pPr>
            <a:r>
              <a:rPr lang="en-US" dirty="0">
                <a:latin typeface="Times New Roman" panose="02020603050405020304" pitchFamily="18" charset="0"/>
                <a:ea typeface="Arial Narrow" panose="020B0606020202030204" pitchFamily="34" charset="0"/>
                <a:cs typeface="Times New Roman" panose="02020603050405020304" pitchFamily="18" charset="0"/>
              </a:rPr>
              <a:t> </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T6 (T5 + 5 weeks): Acceptance test of </a:t>
            </a:r>
            <a:r>
              <a:rPr lang="en-US" b="1" dirty="0">
                <a:solidFill>
                  <a:srgbClr val="0070C0"/>
                </a:solidFill>
                <a:latin typeface="Times New Roman" panose="02020603050405020304" pitchFamily="18" charset="0"/>
                <a:ea typeface="Arial Narrow" panose="020B0606020202030204" pitchFamily="34" charset="0"/>
                <a:cs typeface="Times New Roman" panose="02020603050405020304" pitchFamily="18" charset="0"/>
              </a:rPr>
              <a:t>batch n°2 of 6 V24 </a:t>
            </a:r>
            <a:r>
              <a:rPr lang="en-US" dirty="0">
                <a:latin typeface="Times New Roman" panose="02020603050405020304" pitchFamily="18" charset="0"/>
                <a:ea typeface="Arial Narrow" panose="020B0606020202030204" pitchFamily="34" charset="0"/>
                <a:cs typeface="Times New Roman" panose="02020603050405020304" pitchFamily="18" charset="0"/>
              </a:rPr>
              <a:t>chimneys between Holder and CNRS.</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T6 </a:t>
            </a:r>
            <a:r>
              <a:rPr lang="en-US" dirty="0" err="1">
                <a:latin typeface="Times New Roman" panose="02020603050405020304" pitchFamily="18" charset="0"/>
                <a:ea typeface="Arial Narrow" panose="020B0606020202030204" pitchFamily="34" charset="0"/>
                <a:cs typeface="Times New Roman" panose="02020603050405020304" pitchFamily="18" charset="0"/>
              </a:rPr>
              <a:t>bis</a:t>
            </a:r>
            <a:r>
              <a:rPr lang="en-US" dirty="0">
                <a:latin typeface="Times New Roman" panose="02020603050405020304" pitchFamily="18" charset="0"/>
                <a:ea typeface="Arial Narrow" panose="020B0606020202030204" pitchFamily="34" charset="0"/>
                <a:cs typeface="Times New Roman" panose="02020603050405020304" pitchFamily="18" charset="0"/>
              </a:rPr>
              <a:t> (T6 + 2 weeks): Delivery of batch n°2 to IJCLAB.</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T6 </a:t>
            </a:r>
            <a:r>
              <a:rPr lang="en-US" dirty="0" err="1">
                <a:latin typeface="Times New Roman" panose="02020603050405020304" pitchFamily="18" charset="0"/>
                <a:ea typeface="Arial Narrow" panose="020B0606020202030204" pitchFamily="34" charset="0"/>
                <a:cs typeface="Times New Roman" panose="02020603050405020304" pitchFamily="18" charset="0"/>
              </a:rPr>
              <a:t>ter</a:t>
            </a:r>
            <a:r>
              <a:rPr lang="en-US" dirty="0">
                <a:latin typeface="Times New Roman" panose="02020603050405020304" pitchFamily="18" charset="0"/>
                <a:ea typeface="Arial Narrow" panose="020B0606020202030204" pitchFamily="34" charset="0"/>
                <a:cs typeface="Times New Roman" panose="02020603050405020304" pitchFamily="18" charset="0"/>
              </a:rPr>
              <a:t> (T6 </a:t>
            </a:r>
            <a:r>
              <a:rPr lang="en-US" dirty="0" err="1">
                <a:latin typeface="Times New Roman" panose="02020603050405020304" pitchFamily="18" charset="0"/>
                <a:ea typeface="Arial Narrow" panose="020B0606020202030204" pitchFamily="34" charset="0"/>
                <a:cs typeface="Times New Roman" panose="02020603050405020304" pitchFamily="18" charset="0"/>
              </a:rPr>
              <a:t>bis</a:t>
            </a:r>
            <a:r>
              <a:rPr lang="en-US" dirty="0">
                <a:latin typeface="Times New Roman" panose="02020603050405020304" pitchFamily="18" charset="0"/>
                <a:ea typeface="Arial Narrow" panose="020B0606020202030204" pitchFamily="34" charset="0"/>
                <a:cs typeface="Times New Roman" panose="02020603050405020304" pitchFamily="18" charset="0"/>
              </a:rPr>
              <a:t> + 4 weeks): End of IJCLab inspection period to declare conformity and final acceptance of batch.</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1177290" marR="139065">
              <a:spcBef>
                <a:spcPts val="25"/>
              </a:spcBef>
              <a:spcAft>
                <a:spcPts val="0"/>
              </a:spcAft>
            </a:pPr>
            <a:r>
              <a:rPr lang="en-US" dirty="0">
                <a:latin typeface="Times New Roman" panose="02020603050405020304" pitchFamily="18" charset="0"/>
                <a:ea typeface="Arial Narrow" panose="020B0606020202030204" pitchFamily="34" charset="0"/>
                <a:cs typeface="Times New Roman" panose="02020603050405020304" pitchFamily="18" charset="0"/>
              </a:rPr>
              <a:t> </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T7 (T6 + 5 weeks): Acceptance test of </a:t>
            </a:r>
            <a:r>
              <a:rPr lang="en-US" b="1" dirty="0">
                <a:solidFill>
                  <a:srgbClr val="0070C0"/>
                </a:solidFill>
                <a:latin typeface="Times New Roman" panose="02020603050405020304" pitchFamily="18" charset="0"/>
                <a:ea typeface="Arial Narrow" panose="020B0606020202030204" pitchFamily="34" charset="0"/>
                <a:cs typeface="Times New Roman" panose="02020603050405020304" pitchFamily="18" charset="0"/>
              </a:rPr>
              <a:t>batch n°3 of 6 V24 </a:t>
            </a:r>
            <a:r>
              <a:rPr lang="en-US" dirty="0">
                <a:latin typeface="Times New Roman" panose="02020603050405020304" pitchFamily="18" charset="0"/>
                <a:ea typeface="Arial Narrow" panose="020B0606020202030204" pitchFamily="34" charset="0"/>
                <a:cs typeface="Times New Roman" panose="02020603050405020304" pitchFamily="18" charset="0"/>
              </a:rPr>
              <a:t>chimneys between Holder and CNRS.</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T7 </a:t>
            </a:r>
            <a:r>
              <a:rPr lang="en-US" dirty="0" err="1">
                <a:latin typeface="Times New Roman" panose="02020603050405020304" pitchFamily="18" charset="0"/>
                <a:ea typeface="Arial Narrow" panose="020B0606020202030204" pitchFamily="34" charset="0"/>
                <a:cs typeface="Times New Roman" panose="02020603050405020304" pitchFamily="18" charset="0"/>
              </a:rPr>
              <a:t>bis</a:t>
            </a:r>
            <a:r>
              <a:rPr lang="en-US" dirty="0">
                <a:latin typeface="Times New Roman" panose="02020603050405020304" pitchFamily="18" charset="0"/>
                <a:ea typeface="Arial Narrow" panose="020B0606020202030204" pitchFamily="34" charset="0"/>
                <a:cs typeface="Times New Roman" panose="02020603050405020304" pitchFamily="18" charset="0"/>
              </a:rPr>
              <a:t> (T7 + 2 weeks): Delivery of batch n°3 to IJCLAB.</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T7 </a:t>
            </a:r>
            <a:r>
              <a:rPr lang="en-US" dirty="0" err="1">
                <a:latin typeface="Times New Roman" panose="02020603050405020304" pitchFamily="18" charset="0"/>
                <a:ea typeface="Arial Narrow" panose="020B0606020202030204" pitchFamily="34" charset="0"/>
                <a:cs typeface="Times New Roman" panose="02020603050405020304" pitchFamily="18" charset="0"/>
              </a:rPr>
              <a:t>ter</a:t>
            </a:r>
            <a:r>
              <a:rPr lang="en-US" dirty="0">
                <a:latin typeface="Times New Roman" panose="02020603050405020304" pitchFamily="18" charset="0"/>
                <a:ea typeface="Arial Narrow" panose="020B0606020202030204" pitchFamily="34" charset="0"/>
                <a:cs typeface="Times New Roman" panose="02020603050405020304" pitchFamily="18" charset="0"/>
              </a:rPr>
              <a:t> (T7 </a:t>
            </a:r>
            <a:r>
              <a:rPr lang="en-US" dirty="0" err="1">
                <a:latin typeface="Times New Roman" panose="02020603050405020304" pitchFamily="18" charset="0"/>
                <a:ea typeface="Arial Narrow" panose="020B0606020202030204" pitchFamily="34" charset="0"/>
                <a:cs typeface="Times New Roman" panose="02020603050405020304" pitchFamily="18" charset="0"/>
              </a:rPr>
              <a:t>bis</a:t>
            </a:r>
            <a:r>
              <a:rPr lang="en-US" dirty="0">
                <a:latin typeface="Times New Roman" panose="02020603050405020304" pitchFamily="18" charset="0"/>
                <a:ea typeface="Arial Narrow" panose="020B0606020202030204" pitchFamily="34" charset="0"/>
                <a:cs typeface="Times New Roman" panose="02020603050405020304" pitchFamily="18" charset="0"/>
              </a:rPr>
              <a:t> + 4 weeks): End of IJCLab inspection period to declare conformity and final acceptance of the batch</a:t>
            </a:r>
            <a:r>
              <a:rPr lang="en-US" dirty="0" smtClean="0">
                <a:latin typeface="Times New Roman" panose="02020603050405020304" pitchFamily="18" charset="0"/>
                <a:ea typeface="Arial Narrow" panose="020B0606020202030204" pitchFamily="34" charset="0"/>
                <a:cs typeface="Times New Roman" panose="02020603050405020304" pitchFamily="18" charset="0"/>
              </a:rPr>
              <a:t>.</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900430" marR="139065" indent="-180340" algn="just">
              <a:spcBef>
                <a:spcPts val="25"/>
              </a:spcBef>
              <a:spcAft>
                <a:spcPts val="0"/>
              </a:spcAft>
            </a:pPr>
            <a:r>
              <a:rPr lang="en-US" dirty="0">
                <a:latin typeface="Times New Roman" panose="02020603050405020304" pitchFamily="18" charset="0"/>
                <a:ea typeface="Arial Narrow" panose="020B0606020202030204" pitchFamily="34" charset="0"/>
                <a:cs typeface="Times New Roman" panose="02020603050405020304" pitchFamily="18" charset="0"/>
              </a:rPr>
              <a:t> </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pPr marL="342900" marR="139065" lvl="0" indent="-342900" algn="just">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T12 (T11 + 5 weeks): Acceptance test of </a:t>
            </a:r>
            <a:r>
              <a:rPr lang="en-US" b="1" dirty="0">
                <a:solidFill>
                  <a:srgbClr val="0070C0"/>
                </a:solidFill>
                <a:latin typeface="Times New Roman" panose="02020603050405020304" pitchFamily="18" charset="0"/>
                <a:ea typeface="Arial Narrow" panose="020B0606020202030204" pitchFamily="34" charset="0"/>
                <a:cs typeface="Times New Roman" panose="02020603050405020304" pitchFamily="18" charset="0"/>
              </a:rPr>
              <a:t>batch n°8 of 5 V24 </a:t>
            </a:r>
            <a:r>
              <a:rPr lang="en-US" dirty="0">
                <a:latin typeface="Times New Roman" panose="02020603050405020304" pitchFamily="18" charset="0"/>
                <a:ea typeface="Arial Narrow" panose="020B0606020202030204" pitchFamily="34" charset="0"/>
                <a:cs typeface="Times New Roman" panose="02020603050405020304" pitchFamily="18" charset="0"/>
              </a:rPr>
              <a:t>chimneys between Holder and CNRS.</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lgn="just">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T12 </a:t>
            </a:r>
            <a:r>
              <a:rPr lang="en-US" dirty="0" err="1">
                <a:latin typeface="Times New Roman" panose="02020603050405020304" pitchFamily="18" charset="0"/>
                <a:ea typeface="Arial Narrow" panose="020B0606020202030204" pitchFamily="34" charset="0"/>
                <a:cs typeface="Times New Roman" panose="02020603050405020304" pitchFamily="18" charset="0"/>
              </a:rPr>
              <a:t>bis</a:t>
            </a:r>
            <a:r>
              <a:rPr lang="en-US" dirty="0">
                <a:latin typeface="Times New Roman" panose="02020603050405020304" pitchFamily="18" charset="0"/>
                <a:ea typeface="Arial Narrow" panose="020B0606020202030204" pitchFamily="34" charset="0"/>
                <a:cs typeface="Times New Roman" panose="02020603050405020304" pitchFamily="18" charset="0"/>
              </a:rPr>
              <a:t> (T12 + 2 weeks): Delivery of batch n°8 to IJCLAB.</a:t>
            </a:r>
            <a:endParaRPr lang="fr-FR" dirty="0">
              <a:latin typeface="Times New Roman" panose="02020603050405020304" pitchFamily="18" charset="0"/>
              <a:ea typeface="Calibri" panose="020F0502020204030204" pitchFamily="34" charset="0"/>
              <a:cs typeface="Times New Roman" panose="02020603050405020304" pitchFamily="18" charset="0"/>
            </a:endParaRPr>
          </a:p>
          <a:p>
            <a:pPr marL="342900" marR="139065" lvl="0" indent="-342900" algn="just">
              <a:spcBef>
                <a:spcPts val="25"/>
              </a:spcBef>
              <a:spcAft>
                <a:spcPts val="0"/>
              </a:spcAft>
              <a:buFont typeface="Symbol" panose="05050102010706020507" pitchFamily="18" charset="2"/>
              <a:buChar char=""/>
            </a:pPr>
            <a:r>
              <a:rPr lang="en-US" dirty="0">
                <a:latin typeface="Times New Roman" panose="02020603050405020304" pitchFamily="18" charset="0"/>
                <a:ea typeface="Arial Narrow" panose="020B0606020202030204" pitchFamily="34" charset="0"/>
                <a:cs typeface="Times New Roman" panose="02020603050405020304" pitchFamily="18" charset="0"/>
              </a:rPr>
              <a:t>T12 </a:t>
            </a:r>
            <a:r>
              <a:rPr lang="en-US" dirty="0" err="1">
                <a:latin typeface="Times New Roman" panose="02020603050405020304" pitchFamily="18" charset="0"/>
                <a:ea typeface="Arial Narrow" panose="020B0606020202030204" pitchFamily="34" charset="0"/>
                <a:cs typeface="Times New Roman" panose="02020603050405020304" pitchFamily="18" charset="0"/>
              </a:rPr>
              <a:t>ter</a:t>
            </a:r>
            <a:r>
              <a:rPr lang="en-US" dirty="0">
                <a:latin typeface="Times New Roman" panose="02020603050405020304" pitchFamily="18" charset="0"/>
                <a:ea typeface="Arial Narrow" panose="020B0606020202030204" pitchFamily="34" charset="0"/>
                <a:cs typeface="Times New Roman" panose="02020603050405020304" pitchFamily="18" charset="0"/>
              </a:rPr>
              <a:t> (T12 </a:t>
            </a:r>
            <a:r>
              <a:rPr lang="en-US" dirty="0" err="1">
                <a:latin typeface="Times New Roman" panose="02020603050405020304" pitchFamily="18" charset="0"/>
                <a:ea typeface="Arial Narrow" panose="020B0606020202030204" pitchFamily="34" charset="0"/>
                <a:cs typeface="Times New Roman" panose="02020603050405020304" pitchFamily="18" charset="0"/>
              </a:rPr>
              <a:t>bis</a:t>
            </a:r>
            <a:r>
              <a:rPr lang="en-US" dirty="0">
                <a:latin typeface="Times New Roman" panose="02020603050405020304" pitchFamily="18" charset="0"/>
                <a:ea typeface="Arial Narrow" panose="020B0606020202030204" pitchFamily="34" charset="0"/>
                <a:cs typeface="Times New Roman" panose="02020603050405020304" pitchFamily="18" charset="0"/>
              </a:rPr>
              <a:t> + 4 weeks): End of IJCLab inspection period to declare conformity and final acceptance of the batch</a:t>
            </a:r>
            <a:r>
              <a:rPr lang="en-US" dirty="0" smtClean="0">
                <a:latin typeface="Times New Roman" panose="02020603050405020304" pitchFamily="18" charset="0"/>
                <a:ea typeface="Arial Narrow" panose="020B0606020202030204" pitchFamily="34" charset="0"/>
                <a:cs typeface="Times New Roman" panose="02020603050405020304" pitchFamily="18" charset="0"/>
              </a:rPr>
              <a:t>.</a:t>
            </a:r>
            <a:endParaRPr lang="fr-FR"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7929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4097597"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Compliance </a:t>
            </a:r>
            <a:r>
              <a:rPr lang="en-US" sz="2400" b="1" dirty="0" smtClean="0">
                <a:solidFill>
                  <a:srgbClr val="FF0000"/>
                </a:solidFill>
                <a:latin typeface="Times New Roman"/>
                <a:cs typeface="Times New Roman"/>
              </a:rPr>
              <a:t>Office Validation</a:t>
            </a:r>
            <a:endParaRPr dirty="0"/>
          </a:p>
        </p:txBody>
      </p:sp>
      <p:sp>
        <p:nvSpPr>
          <p:cNvPr id="5" name="Espace réservé du numéro de diapositive 4">
            <a:extLst>
              <a:ext uri="{FF2B5EF4-FFF2-40B4-BE49-F238E27FC236}">
                <a16:creationId xmlns:a16="http://schemas.microsoft.com/office/drawing/2014/main" id="{E6ADD31D-AAA4-4583-B81B-271D66E393EB}"/>
              </a:ext>
            </a:extLst>
          </p:cNvPr>
          <p:cNvSpPr>
            <a:spLocks noGrp="1"/>
          </p:cNvSpPr>
          <p:nvPr>
            <p:ph type="sldNum" sz="quarter" idx="12"/>
          </p:nvPr>
        </p:nvSpPr>
        <p:spPr/>
        <p:txBody>
          <a:bodyPr/>
          <a:lstStyle/>
          <a:p>
            <a:pPr>
              <a:defRPr/>
            </a:pPr>
            <a:fld id="{96FC859B-BE47-4ED9-A753-DAB90E930B47}" type="slidenum">
              <a:rPr lang="en-US" smtClean="0"/>
              <a:t>33</a:t>
            </a:fld>
            <a:endParaRPr lang="en-US"/>
          </a:p>
        </p:txBody>
      </p:sp>
      <p:sp>
        <p:nvSpPr>
          <p:cNvPr id="3" name="ZoneTexte 2"/>
          <p:cNvSpPr txBox="1"/>
          <p:nvPr/>
        </p:nvSpPr>
        <p:spPr>
          <a:xfrm>
            <a:off x="0" y="856021"/>
            <a:ext cx="11372193" cy="5355312"/>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Discussion started </a:t>
            </a:r>
            <a:r>
              <a:rPr lang="en-US" b="1" dirty="0" smtClean="0">
                <a:solidFill>
                  <a:srgbClr val="0070C0"/>
                </a:solidFill>
                <a:latin typeface="Times New Roman" panose="02020603050405020304" pitchFamily="18" charset="0"/>
                <a:cs typeface="Times New Roman" panose="02020603050405020304" pitchFamily="18" charset="0"/>
              </a:rPr>
              <a:t>too late</a:t>
            </a:r>
            <a:r>
              <a:rPr lang="en-US" dirty="0" smtClean="0">
                <a:latin typeface="Times New Roman" panose="02020603050405020304" pitchFamily="18" charset="0"/>
                <a:cs typeface="Times New Roman" panose="02020603050405020304" pitchFamily="18" charset="0"/>
              </a:rPr>
              <a:t> due to delays on IJCLab side</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Specifications </a:t>
            </a:r>
            <a:r>
              <a:rPr lang="en-US" dirty="0">
                <a:latin typeface="Times New Roman" panose="02020603050405020304" pitchFamily="18" charset="0"/>
                <a:cs typeface="Times New Roman" panose="02020603050405020304" pitchFamily="18" charset="0"/>
              </a:rPr>
              <a:t>in </a:t>
            </a:r>
            <a:r>
              <a:rPr lang="en-US" dirty="0" smtClean="0">
                <a:latin typeface="Times New Roman" panose="02020603050405020304" pitchFamily="18" charset="0"/>
                <a:cs typeface="Times New Roman" panose="02020603050405020304" pitchFamily="18" charset="0"/>
              </a:rPr>
              <a:t>STTC: to be carefully checked and validated but preliminary list seems </a:t>
            </a:r>
            <a:r>
              <a:rPr lang="en-US" b="1" dirty="0" smtClean="0">
                <a:solidFill>
                  <a:srgbClr val="FFC000"/>
                </a:solidFill>
                <a:latin typeface="Times New Roman" panose="02020603050405020304" pitchFamily="18" charset="0"/>
                <a:cs typeface="Times New Roman" panose="02020603050405020304" pitchFamily="18" charset="0"/>
              </a:rPr>
              <a:t>close to OK</a:t>
            </a:r>
          </a:p>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Material certificates</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Welding</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Dimensional tests</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Leak tests</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Visual inspection</a:t>
            </a: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Load cases </a:t>
            </a:r>
            <a:r>
              <a:rPr lang="en-US" dirty="0" smtClean="0">
                <a:latin typeface="Times New Roman" panose="02020603050405020304" pitchFamily="18" charset="0"/>
                <a:cs typeface="Times New Roman" panose="02020603050405020304" pitchFamily="18" charset="0"/>
              </a:rPr>
              <a:t>to be better defined and analyzed</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during handling: </a:t>
            </a:r>
            <a:r>
              <a:rPr lang="en-US" b="1" dirty="0" smtClean="0">
                <a:solidFill>
                  <a:srgbClr val="00B050"/>
                </a:solidFill>
                <a:latin typeface="Times New Roman" panose="02020603050405020304" pitchFamily="18" charset="0"/>
                <a:cs typeface="Times New Roman" panose="02020603050405020304" pitchFamily="18" charset="0"/>
              </a:rPr>
              <a:t>DONE</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for leak tests: </a:t>
            </a:r>
            <a:r>
              <a:rPr lang="en-US" b="1" dirty="0" smtClean="0">
                <a:solidFill>
                  <a:srgbClr val="00B050"/>
                </a:solidFill>
                <a:latin typeface="Times New Roman" panose="02020603050405020304" pitchFamily="18" charset="0"/>
                <a:cs typeface="Times New Roman" panose="02020603050405020304" pitchFamily="18" charset="0"/>
              </a:rPr>
              <a:t>DONE</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Critical case of high pressure in the cryostat</a:t>
            </a:r>
            <a:r>
              <a:rPr lang="en-US" dirty="0" smtClean="0">
                <a:latin typeface="Times New Roman" panose="02020603050405020304" pitchFamily="18" charset="0"/>
                <a:cs typeface="Times New Roman" panose="02020603050405020304" pitchFamily="18" charset="0"/>
              </a:rPr>
              <a:t>: </a:t>
            </a:r>
          </a:p>
          <a:p>
            <a:pPr marL="1200150" lvl="2"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Limit case : </a:t>
            </a:r>
            <a:r>
              <a:rPr lang="en-US" dirty="0" smtClean="0">
                <a:latin typeface="Symbol" panose="05050102010706020507" pitchFamily="18" charset="2"/>
                <a:cs typeface="Times New Roman" panose="02020603050405020304" pitchFamily="18" charset="0"/>
              </a:rPr>
              <a:t>D</a:t>
            </a:r>
            <a:r>
              <a:rPr lang="en-US" dirty="0" smtClean="0">
                <a:latin typeface="Times New Roman" panose="02020603050405020304" pitchFamily="18" charset="0"/>
                <a:cs typeface="Times New Roman" panose="02020603050405020304" pitchFamily="18" charset="0"/>
              </a:rPr>
              <a:t>P = 250 </a:t>
            </a:r>
            <a:r>
              <a:rPr lang="en-US" dirty="0" err="1" smtClean="0">
                <a:latin typeface="Times New Roman" panose="02020603050405020304" pitchFamily="18" charset="0"/>
                <a:cs typeface="Times New Roman" panose="02020603050405020304" pitchFamily="18" charset="0"/>
              </a:rPr>
              <a:t>mb</a:t>
            </a:r>
            <a:r>
              <a:rPr lang="en-US" dirty="0" smtClean="0">
                <a:latin typeface="Times New Roman" panose="02020603050405020304" pitchFamily="18" charset="0"/>
                <a:cs typeface="Times New Roman" panose="02020603050405020304" pitchFamily="18" charset="0"/>
              </a:rPr>
              <a:t> =&gt; ~400 kg on the flange</a:t>
            </a:r>
          </a:p>
          <a:p>
            <a:pPr marL="1200150" lvl="2"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PCB is the weak part but reinforcement thanks </a:t>
            </a:r>
          </a:p>
          <a:p>
            <a:pPr lvl="2"/>
            <a:r>
              <a:rPr lang="en-US" dirty="0" smtClean="0">
                <a:latin typeface="Times New Roman" panose="02020603050405020304" pitchFamily="18" charset="0"/>
                <a:cs typeface="Times New Roman" panose="02020603050405020304" pitchFamily="18" charset="0"/>
              </a:rPr>
              <a:t>to the steel flange (30 mm thick) behind</a:t>
            </a:r>
          </a:p>
          <a:p>
            <a:pPr marL="1200150" lvl="2"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To be carefully calculated and validated: </a:t>
            </a:r>
            <a:r>
              <a:rPr lang="en-US" b="1" dirty="0">
                <a:solidFill>
                  <a:srgbClr val="FFC000"/>
                </a:solidFill>
                <a:latin typeface="Times New Roman" panose="02020603050405020304" pitchFamily="18" charset="0"/>
                <a:cs typeface="Times New Roman" panose="02020603050405020304" pitchFamily="18" charset="0"/>
              </a:rPr>
              <a:t>i</a:t>
            </a:r>
            <a:r>
              <a:rPr lang="en-US" b="1" dirty="0" smtClean="0">
                <a:solidFill>
                  <a:srgbClr val="FFC000"/>
                </a:solidFill>
                <a:latin typeface="Times New Roman" panose="02020603050405020304" pitchFamily="18" charset="0"/>
                <a:cs typeface="Times New Roman" panose="02020603050405020304" pitchFamily="18" charset="0"/>
              </a:rPr>
              <a:t>n progress</a:t>
            </a:r>
          </a:p>
        </p:txBody>
      </p:sp>
      <p:pic>
        <p:nvPicPr>
          <p:cNvPr id="8" name="Image 7">
            <a:extLst>
              <a:ext uri="{FF2B5EF4-FFF2-40B4-BE49-F238E27FC236}">
                <a16:creationId xmlns:a16="http://schemas.microsoft.com/office/drawing/2014/main" id="{2D9A64C0-AE49-4206-BBEA-EF3597B03EE3}"/>
              </a:ext>
            </a:extLst>
          </p:cNvPr>
          <p:cNvPicPr/>
          <p:nvPr/>
        </p:nvPicPr>
        <p:blipFill>
          <a:blip r:embed="rId3"/>
          <a:stretch>
            <a:fillRect/>
          </a:stretch>
        </p:blipFill>
        <p:spPr>
          <a:xfrm>
            <a:off x="6579475" y="4561490"/>
            <a:ext cx="5318235" cy="2296510"/>
          </a:xfrm>
          <a:prstGeom prst="rect">
            <a:avLst/>
          </a:prstGeom>
        </p:spPr>
      </p:pic>
      <p:pic>
        <p:nvPicPr>
          <p:cNvPr id="9" name="Image 8"/>
          <p:cNvPicPr/>
          <p:nvPr/>
        </p:nvPicPr>
        <p:blipFill>
          <a:blip r:embed="rId4"/>
          <a:stretch>
            <a:fillRect/>
          </a:stretch>
        </p:blipFill>
        <p:spPr>
          <a:xfrm>
            <a:off x="7124208" y="2017985"/>
            <a:ext cx="2787048" cy="2397509"/>
          </a:xfrm>
          <a:prstGeom prst="rect">
            <a:avLst/>
          </a:prstGeom>
        </p:spPr>
      </p:pic>
      <p:cxnSp>
        <p:nvCxnSpPr>
          <p:cNvPr id="10" name="Connecteur droit avec flèche 9"/>
          <p:cNvCxnSpPr/>
          <p:nvPr/>
        </p:nvCxnSpPr>
        <p:spPr>
          <a:xfrm flipV="1">
            <a:off x="3983421" y="3258207"/>
            <a:ext cx="3279227" cy="7987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bwMode="auto">
          <a:xfrm>
            <a:off x="3331779" y="4382815"/>
            <a:ext cx="4456387" cy="6621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298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176646" y="145473"/>
            <a:ext cx="5663730"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Reception and </a:t>
            </a:r>
            <a:r>
              <a:rPr lang="en-US" sz="2400" b="1" dirty="0" smtClean="0">
                <a:solidFill>
                  <a:srgbClr val="FF0000"/>
                </a:solidFill>
                <a:latin typeface="Times New Roman"/>
                <a:cs typeface="Times New Roman"/>
              </a:rPr>
              <a:t>Validation tests </a:t>
            </a:r>
            <a:r>
              <a:rPr lang="en-US" sz="2400" b="1" dirty="0">
                <a:solidFill>
                  <a:srgbClr val="FF0000"/>
                </a:solidFill>
                <a:latin typeface="Times New Roman"/>
                <a:cs typeface="Times New Roman"/>
              </a:rPr>
              <a:t>@ IJCLab</a:t>
            </a:r>
            <a:endParaRPr lang="en-US" dirty="0">
              <a:latin typeface="Times New Roman"/>
              <a:cs typeface="Times New Roman"/>
            </a:endParaRPr>
          </a:p>
        </p:txBody>
      </p:sp>
      <p:sp>
        <p:nvSpPr>
          <p:cNvPr id="3" name="ZoneTexte 2"/>
          <p:cNvSpPr txBox="1"/>
          <p:nvPr/>
        </p:nvSpPr>
        <p:spPr bwMode="auto">
          <a:xfrm>
            <a:off x="0" y="654626"/>
            <a:ext cx="5208285" cy="3139321"/>
          </a:xfrm>
          <a:prstGeom prst="rect">
            <a:avLst/>
          </a:prstGeom>
          <a:noFill/>
        </p:spPr>
        <p:txBody>
          <a:bodyPr wrap="none" rtlCol="0">
            <a:spAutoFit/>
          </a:bodyPr>
          <a:lstStyle/>
          <a:p>
            <a:pPr marL="285750" indent="-285750">
              <a:buFont typeface="Arial"/>
              <a:buChar char="•"/>
              <a:defRPr/>
            </a:pPr>
            <a:r>
              <a:rPr lang="en-US" b="1" dirty="0" smtClean="0">
                <a:solidFill>
                  <a:srgbClr val="0070C0"/>
                </a:solidFill>
                <a:latin typeface="Times New Roman"/>
                <a:cs typeface="Times New Roman"/>
              </a:rPr>
              <a:t>Tests for all chimneys</a:t>
            </a:r>
          </a:p>
          <a:p>
            <a:pPr marL="285750" indent="-285750">
              <a:buFont typeface="Arial"/>
              <a:buChar char="•"/>
              <a:defRPr/>
            </a:pPr>
            <a:endParaRPr lang="en-US" b="1" dirty="0" smtClean="0">
              <a:solidFill>
                <a:srgbClr val="0070C0"/>
              </a:solidFill>
              <a:latin typeface="Times New Roman"/>
              <a:cs typeface="Times New Roman"/>
            </a:endParaRPr>
          </a:p>
          <a:p>
            <a:pPr marL="742950" lvl="1" indent="-285750">
              <a:buFont typeface="Arial"/>
              <a:buChar char="•"/>
              <a:defRPr/>
            </a:pPr>
            <a:r>
              <a:rPr lang="en-US" b="1" dirty="0" smtClean="0">
                <a:solidFill>
                  <a:srgbClr val="0070C0"/>
                </a:solidFill>
                <a:latin typeface="Times New Roman"/>
                <a:cs typeface="Times New Roman"/>
              </a:rPr>
              <a:t>Dimension</a:t>
            </a:r>
          </a:p>
          <a:p>
            <a:pPr marL="742950" lvl="1" indent="-285750">
              <a:buFont typeface="Arial"/>
              <a:buChar char="•"/>
              <a:defRPr/>
            </a:pPr>
            <a:endParaRPr lang="en-US" b="1" dirty="0" smtClean="0">
              <a:solidFill>
                <a:srgbClr val="0070C0"/>
              </a:solidFill>
            </a:endParaRPr>
          </a:p>
          <a:p>
            <a:pPr marL="742950" lvl="1" indent="-285750">
              <a:buFont typeface="Arial"/>
              <a:buChar char="•"/>
              <a:defRPr/>
            </a:pPr>
            <a:r>
              <a:rPr lang="en-US" b="1" dirty="0" smtClean="0">
                <a:solidFill>
                  <a:srgbClr val="0070C0"/>
                </a:solidFill>
                <a:latin typeface="Times New Roman"/>
                <a:cs typeface="Times New Roman"/>
              </a:rPr>
              <a:t>Visual Inspection (</a:t>
            </a:r>
            <a:r>
              <a:rPr lang="en-US" dirty="0" smtClean="0">
                <a:latin typeface="Times New Roman"/>
                <a:cs typeface="Times New Roman"/>
              </a:rPr>
              <a:t>in particular </a:t>
            </a:r>
            <a:r>
              <a:rPr lang="en-US" b="1" dirty="0" err="1" smtClean="0">
                <a:solidFill>
                  <a:srgbClr val="0070C0"/>
                </a:solidFill>
                <a:latin typeface="Times New Roman"/>
                <a:cs typeface="Times New Roman"/>
              </a:rPr>
              <a:t>weldings</a:t>
            </a:r>
            <a:r>
              <a:rPr lang="en-US" b="1" dirty="0" smtClean="0">
                <a:solidFill>
                  <a:srgbClr val="0070C0"/>
                </a:solidFill>
                <a:latin typeface="Times New Roman"/>
                <a:cs typeface="Times New Roman"/>
              </a:rPr>
              <a:t>)</a:t>
            </a:r>
            <a:endParaRPr lang="en-US" b="1" dirty="0" smtClean="0">
              <a:solidFill>
                <a:srgbClr val="0070C0"/>
              </a:solidFill>
            </a:endParaRPr>
          </a:p>
          <a:p>
            <a:pPr marL="742950" lvl="1" indent="-285750">
              <a:buFont typeface="Arial"/>
              <a:buChar char="•"/>
              <a:defRPr/>
            </a:pPr>
            <a:endParaRPr lang="en-US" b="1" dirty="0" smtClean="0">
              <a:solidFill>
                <a:srgbClr val="0070C0"/>
              </a:solidFill>
              <a:latin typeface="Times New Roman"/>
              <a:cs typeface="Times New Roman"/>
            </a:endParaRPr>
          </a:p>
          <a:p>
            <a:pPr marL="742950" lvl="1" indent="-285750">
              <a:buFont typeface="Arial"/>
              <a:buChar char="•"/>
              <a:defRPr/>
            </a:pPr>
            <a:r>
              <a:rPr lang="en-US" b="1" dirty="0" smtClean="0">
                <a:solidFill>
                  <a:srgbClr val="0070C0"/>
                </a:solidFill>
                <a:latin typeface="Times New Roman"/>
                <a:cs typeface="Times New Roman"/>
              </a:rPr>
              <a:t>Cleanliness</a:t>
            </a:r>
          </a:p>
          <a:p>
            <a:pPr marL="742950" lvl="1" indent="-285750">
              <a:buFont typeface="Arial"/>
              <a:buChar char="•"/>
              <a:defRPr/>
            </a:pPr>
            <a:endParaRPr lang="en-US" b="1" dirty="0" smtClean="0">
              <a:solidFill>
                <a:srgbClr val="0070C0"/>
              </a:solidFill>
              <a:latin typeface="Times New Roman"/>
              <a:cs typeface="Times New Roman"/>
            </a:endParaRPr>
          </a:p>
          <a:p>
            <a:pPr marL="742950" lvl="1" indent="-285750">
              <a:buFont typeface="Arial"/>
              <a:buChar char="•"/>
              <a:defRPr/>
            </a:pPr>
            <a:r>
              <a:rPr lang="en-US" b="1" dirty="0" smtClean="0">
                <a:solidFill>
                  <a:srgbClr val="0070C0"/>
                </a:solidFill>
                <a:latin typeface="Times New Roman"/>
                <a:cs typeface="Times New Roman"/>
              </a:rPr>
              <a:t>Leak tests</a:t>
            </a:r>
          </a:p>
          <a:p>
            <a:pPr marL="742950" lvl="1" indent="-285750">
              <a:buFont typeface="Arial"/>
              <a:buChar char="•"/>
              <a:defRPr/>
            </a:pPr>
            <a:endParaRPr lang="en-US" dirty="0" smtClean="0">
              <a:latin typeface="Times New Roman"/>
              <a:cs typeface="Times New Roman"/>
            </a:endParaRPr>
          </a:p>
          <a:p>
            <a:pPr marL="285750" indent="-285750">
              <a:buFont typeface="Arial"/>
              <a:buChar char="•"/>
              <a:defRPr/>
            </a:pPr>
            <a:r>
              <a:rPr lang="en-US" dirty="0" smtClean="0">
                <a:latin typeface="Times New Roman"/>
                <a:cs typeface="Times New Roman"/>
              </a:rPr>
              <a:t>4 Weeks foreseen between reception and validation</a:t>
            </a:r>
            <a:endParaRPr lang="en-US" dirty="0"/>
          </a:p>
        </p:txBody>
      </p:sp>
      <p:sp>
        <p:nvSpPr>
          <p:cNvPr id="4" name="Espace réservé du numéro de diapositive 3">
            <a:extLst>
              <a:ext uri="{FF2B5EF4-FFF2-40B4-BE49-F238E27FC236}">
                <a16:creationId xmlns:a16="http://schemas.microsoft.com/office/drawing/2014/main" id="{C2DC46F4-22FC-41DB-A085-5A0C3C412C11}"/>
              </a:ext>
            </a:extLst>
          </p:cNvPr>
          <p:cNvSpPr>
            <a:spLocks noGrp="1"/>
          </p:cNvSpPr>
          <p:nvPr>
            <p:ph type="sldNum" sz="quarter" idx="12"/>
          </p:nvPr>
        </p:nvSpPr>
        <p:spPr/>
        <p:txBody>
          <a:bodyPr/>
          <a:lstStyle/>
          <a:p>
            <a:pPr>
              <a:defRPr/>
            </a:pPr>
            <a:fld id="{96FC859B-BE47-4ED9-A753-DAB90E930B47}" type="slidenum">
              <a:rPr lang="en-US" smtClean="0"/>
              <a:t>34</a:t>
            </a:fld>
            <a:endParaRPr lang="en-US"/>
          </a:p>
        </p:txBody>
      </p:sp>
      <p:sp>
        <p:nvSpPr>
          <p:cNvPr id="10" name="ZoneTexte 9"/>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#7</a:t>
            </a:r>
          </a:p>
        </p:txBody>
      </p:sp>
    </p:spTree>
    <p:extLst>
      <p:ext uri="{BB962C8B-B14F-4D97-AF65-F5344CB8AC3E}">
        <p14:creationId xmlns:p14="http://schemas.microsoft.com/office/powerpoint/2010/main" val="948381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a:extLst>
              <a:ext uri="{FF2B5EF4-FFF2-40B4-BE49-F238E27FC236}">
                <a16:creationId xmlns:a16="http://schemas.microsoft.com/office/drawing/2014/main" id="{18E8F1CB-3812-477A-9C3F-E588E97C4324}"/>
              </a:ext>
            </a:extLst>
          </p:cNvPr>
          <p:cNvGraphicFramePr>
            <a:graphicFrameLocks noGrp="1"/>
          </p:cNvGraphicFramePr>
          <p:nvPr>
            <p:extLst>
              <p:ext uri="{D42A27DB-BD31-4B8C-83A1-F6EECF244321}">
                <p14:modId xmlns:p14="http://schemas.microsoft.com/office/powerpoint/2010/main" val="2352045289"/>
              </p:ext>
            </p:extLst>
          </p:nvPr>
        </p:nvGraphicFramePr>
        <p:xfrm>
          <a:off x="293244" y="3429000"/>
          <a:ext cx="4472691" cy="2938704"/>
        </p:xfrm>
        <a:graphic>
          <a:graphicData uri="http://schemas.openxmlformats.org/drawingml/2006/table">
            <a:tbl>
              <a:tblPr firstRow="1" firstCol="1" bandRow="1"/>
              <a:tblGrid>
                <a:gridCol w="1638495">
                  <a:extLst>
                    <a:ext uri="{9D8B030D-6E8A-4147-A177-3AD203B41FA5}">
                      <a16:colId xmlns:a16="http://schemas.microsoft.com/office/drawing/2014/main" val="2082360531"/>
                    </a:ext>
                  </a:extLst>
                </a:gridCol>
                <a:gridCol w="2834196">
                  <a:extLst>
                    <a:ext uri="{9D8B030D-6E8A-4147-A177-3AD203B41FA5}">
                      <a16:colId xmlns:a16="http://schemas.microsoft.com/office/drawing/2014/main" val="2274863202"/>
                    </a:ext>
                  </a:extLst>
                </a:gridCol>
              </a:tblGrid>
              <a:tr h="640906">
                <a:tc>
                  <a:txBody>
                    <a:bodyPr/>
                    <a:lstStyle/>
                    <a:p>
                      <a:pPr marL="269875" indent="0" algn="l">
                        <a:lnSpc>
                          <a:spcPct val="107000"/>
                        </a:lnSpc>
                        <a:spcBef>
                          <a:spcPts val="3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Characteristics to be measured </a:t>
                      </a:r>
                      <a:endParaRPr lang="en-GB" sz="16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388" indent="0" algn="l">
                        <a:lnSpc>
                          <a:spcPct val="107000"/>
                        </a:lnSpc>
                        <a:spcBef>
                          <a:spcPts val="30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Used tool or instrument (accuracy of the measurement)</a:t>
                      </a:r>
                      <a:endParaRPr lang="en-GB" sz="16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5410280"/>
                  </a:ext>
                </a:extLst>
              </a:tr>
              <a:tr h="314255">
                <a:tc>
                  <a:txBody>
                    <a:bodyPr/>
                    <a:lstStyle/>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Length</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04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Tape measure (mm)</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70627"/>
                  </a:ext>
                </a:extLst>
              </a:tr>
              <a:tr h="608760">
                <a:tc>
                  <a:txBody>
                    <a:bodyPr/>
                    <a:lstStyle/>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Straightness </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Sampling : Romer arm (0.03°) </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Check that it fits in the </a:t>
                      </a: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template</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726591"/>
                  </a:ext>
                </a:extLst>
              </a:tr>
              <a:tr h="309458">
                <a:tc>
                  <a:txBody>
                    <a:bodyPr/>
                    <a:lstStyle/>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Diameter </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Check that it fits in the </a:t>
                      </a: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template</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9408730"/>
                  </a:ext>
                </a:extLst>
              </a:tr>
              <a:tr h="309458">
                <a:tc>
                  <a:txBody>
                    <a:bodyPr/>
                    <a:lstStyle/>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Groove alignment </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Check with the mounting of the FR4 guides</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4611314"/>
                  </a:ext>
                </a:extLst>
              </a:tr>
              <a:tr h="608760">
                <a:tc>
                  <a:txBody>
                    <a:bodyPr/>
                    <a:lstStyle/>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Flatness of the interface flange</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Sampling : Romer arm (50 µm)</a:t>
                      </a:r>
                      <a:r>
                        <a:rPr lang="en-US" sz="1400" dirty="0">
                          <a:effectLst/>
                          <a:latin typeface="Times New Roman" panose="02020603050405020304" pitchFamily="18" charset="0"/>
                          <a:ea typeface="Arial Unicode MS"/>
                          <a:cs typeface="Times New Roman" panose="02020603050405020304" pitchFamily="18" charset="0"/>
                        </a:rPr>
                        <a:t> </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179388" indent="0" algn="l">
                        <a:lnSpc>
                          <a:spcPct val="107000"/>
                        </a:lnSpc>
                        <a:spcBef>
                          <a:spcPts val="30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Check that it fits in the </a:t>
                      </a:r>
                      <a:r>
                        <a:rPr lang="en-US" sz="1400" dirty="0" smtClean="0">
                          <a:effectLst/>
                          <a:latin typeface="Times New Roman" panose="02020603050405020304" pitchFamily="18" charset="0"/>
                          <a:ea typeface="Calibri" panose="020F0502020204030204" pitchFamily="34" charset="0"/>
                          <a:cs typeface="Times New Roman" panose="02020603050405020304" pitchFamily="18" charset="0"/>
                        </a:rPr>
                        <a:t>template</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2694579"/>
                  </a:ext>
                </a:extLst>
              </a:tr>
            </a:tbl>
          </a:graphicData>
        </a:graphic>
      </p:graphicFrame>
      <p:sp>
        <p:nvSpPr>
          <p:cNvPr id="6" name="ZoneTexte 5">
            <a:extLst>
              <a:ext uri="{FF2B5EF4-FFF2-40B4-BE49-F238E27FC236}">
                <a16:creationId xmlns:a16="http://schemas.microsoft.com/office/drawing/2014/main" id="{4CBFA408-8B51-4C98-A36F-EDE786802CCF}"/>
              </a:ext>
            </a:extLst>
          </p:cNvPr>
          <p:cNvSpPr txBox="1"/>
          <p:nvPr/>
        </p:nvSpPr>
        <p:spPr>
          <a:xfrm>
            <a:off x="120814" y="127089"/>
            <a:ext cx="6097022" cy="400110"/>
          </a:xfrm>
          <a:prstGeom prst="rect">
            <a:avLst/>
          </a:prstGeom>
          <a:noFill/>
        </p:spPr>
        <p:txBody>
          <a:bodyPr wrap="square">
            <a:spAutoFit/>
          </a:bodyPr>
          <a:lstStyle/>
          <a:p>
            <a:r>
              <a:rPr lang="fr-FR" sz="2000" dirty="0">
                <a:solidFill>
                  <a:srgbClr val="FF0000"/>
                </a:solidFill>
                <a:latin typeface="Times New Roman" panose="02020603050405020304" pitchFamily="18" charset="0"/>
                <a:cs typeface="Times New Roman" panose="02020603050405020304" pitchFamily="18" charset="0"/>
              </a:rPr>
              <a:t>R</a:t>
            </a:r>
            <a:r>
              <a:rPr lang="en-GB" sz="2000" dirty="0" err="1">
                <a:solidFill>
                  <a:srgbClr val="FF0000"/>
                </a:solidFill>
                <a:latin typeface="Times New Roman" panose="02020603050405020304" pitchFamily="18" charset="0"/>
                <a:cs typeface="Times New Roman" panose="02020603050405020304" pitchFamily="18" charset="0"/>
              </a:rPr>
              <a:t>eception</a:t>
            </a:r>
            <a:r>
              <a:rPr lang="en-GB" sz="2000" dirty="0">
                <a:solidFill>
                  <a:srgbClr val="FF0000"/>
                </a:solidFill>
                <a:latin typeface="Times New Roman" panose="02020603050405020304" pitchFamily="18" charset="0"/>
                <a:cs typeface="Times New Roman" panose="02020603050405020304" pitchFamily="18" charset="0"/>
              </a:rPr>
              <a:t> test @ </a:t>
            </a:r>
            <a:r>
              <a:rPr lang="en-GB" sz="2000" dirty="0" err="1">
                <a:solidFill>
                  <a:srgbClr val="FF0000"/>
                </a:solidFill>
                <a:latin typeface="Times New Roman" panose="02020603050405020304" pitchFamily="18" charset="0"/>
                <a:cs typeface="Times New Roman" panose="02020603050405020304" pitchFamily="18" charset="0"/>
              </a:rPr>
              <a:t>IJCLab</a:t>
            </a:r>
            <a:endParaRPr lang="en-GB" sz="2000" dirty="0">
              <a:solidFill>
                <a:srgbClr val="FF0000"/>
              </a:solidFill>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6778FDEA-C181-4A44-87C2-C04BAEAF939B}"/>
              </a:ext>
            </a:extLst>
          </p:cNvPr>
          <p:cNvSpPr txBox="1"/>
          <p:nvPr/>
        </p:nvSpPr>
        <p:spPr>
          <a:xfrm>
            <a:off x="198629" y="3012348"/>
            <a:ext cx="2222019" cy="307777"/>
          </a:xfrm>
          <a:prstGeom prst="rect">
            <a:avLst/>
          </a:prstGeom>
          <a:noFill/>
        </p:spPr>
        <p:txBody>
          <a:bodyPr wrap="none" rtlCol="0">
            <a:spAutoFit/>
          </a:bodyPr>
          <a:lstStyle/>
          <a:p>
            <a:r>
              <a:rPr lang="fr-FR" sz="1400" b="1" u="sng" dirty="0" err="1">
                <a:latin typeface="Times New Roman" panose="02020603050405020304" pitchFamily="18" charset="0"/>
                <a:cs typeface="Times New Roman" panose="02020603050405020304" pitchFamily="18" charset="0"/>
              </a:rPr>
              <a:t>Mechanical</a:t>
            </a:r>
            <a:r>
              <a:rPr lang="fr-FR" sz="1400" b="1" u="sng" dirty="0">
                <a:latin typeface="Times New Roman" panose="02020603050405020304" pitchFamily="18" charset="0"/>
                <a:cs typeface="Times New Roman" panose="02020603050405020304" pitchFamily="18" charset="0"/>
              </a:rPr>
              <a:t> </a:t>
            </a:r>
            <a:r>
              <a:rPr lang="fr-FR" sz="1400" b="1" u="sng" dirty="0" err="1">
                <a:latin typeface="Times New Roman" panose="02020603050405020304" pitchFamily="18" charset="0"/>
                <a:cs typeface="Times New Roman" panose="02020603050405020304" pitchFamily="18" charset="0"/>
              </a:rPr>
              <a:t>measurements</a:t>
            </a:r>
            <a:endParaRPr lang="en-GB" sz="1400" b="1" u="sng" dirty="0">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id="{5D1FCD01-621C-49F0-963F-3B7E90512625}"/>
              </a:ext>
            </a:extLst>
          </p:cNvPr>
          <p:cNvSpPr txBox="1"/>
          <p:nvPr/>
        </p:nvSpPr>
        <p:spPr>
          <a:xfrm>
            <a:off x="5706107" y="1085850"/>
            <a:ext cx="5854521" cy="3698448"/>
          </a:xfrm>
          <a:prstGeom prst="rect">
            <a:avLst/>
          </a:prstGeom>
          <a:noFill/>
          <a:ln>
            <a:solidFill>
              <a:schemeClr val="tx1"/>
            </a:solidFill>
          </a:ln>
        </p:spPr>
        <p:txBody>
          <a:bodyPr wrap="square">
            <a:spAutoFit/>
          </a:bodyPr>
          <a:lstStyle/>
          <a:p>
            <a:pPr algn="just">
              <a:spcBef>
                <a:spcPts val="300"/>
              </a:spcBef>
              <a:spcAft>
                <a:spcPts val="1000"/>
              </a:spcAft>
            </a:pPr>
            <a:r>
              <a:rPr lang="en-GB" sz="1400" b="1" u="sng" dirty="0">
                <a:solidFill>
                  <a:srgbClr val="000000"/>
                </a:solidFill>
                <a:latin typeface="Times New Roman" panose="02020603050405020304" pitchFamily="18" charset="0"/>
                <a:ea typeface="Arial Unicode MS"/>
                <a:cs typeface="Times New Roman" panose="02020603050405020304" pitchFamily="18" charset="0"/>
              </a:rPr>
              <a:t>Check of the tightness</a:t>
            </a:r>
            <a:r>
              <a:rPr lang="en-GB" sz="1400" b="1" u="sng" dirty="0">
                <a:solidFill>
                  <a:srgbClr val="000000"/>
                </a:solidFill>
                <a:effectLst/>
                <a:latin typeface="Times New Roman" panose="02020603050405020304" pitchFamily="18" charset="0"/>
                <a:ea typeface="Arial Unicode MS"/>
                <a:cs typeface="Times New Roman" panose="02020603050405020304" pitchFamily="18" charset="0"/>
              </a:rPr>
              <a:t>: </a:t>
            </a:r>
            <a:endParaRPr lang="en-GB" sz="1400" b="1" u="sng"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Place the chimney tank on the table, attach it</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Insert the </a:t>
            </a:r>
            <a:r>
              <a:rPr lang="en-GB" sz="1400" dirty="0" err="1">
                <a:solidFill>
                  <a:srgbClr val="000000"/>
                </a:solidFill>
                <a:effectLst/>
                <a:latin typeface="Times New Roman" panose="02020603050405020304" pitchFamily="18" charset="0"/>
                <a:ea typeface="Arial Unicode MS"/>
                <a:cs typeface="Times New Roman" panose="02020603050405020304" pitchFamily="18" charset="0"/>
              </a:rPr>
              <a:t>cimblot</a:t>
            </a: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 bracket and close the chimney tank with stainless-steel caps</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Pump in order to obtain a vacuum (less than 10</a:t>
            </a:r>
            <a:r>
              <a:rPr lang="en-GB" sz="1400" baseline="30000" dirty="0">
                <a:solidFill>
                  <a:srgbClr val="000000"/>
                </a:solidFill>
                <a:effectLst/>
                <a:latin typeface="Times New Roman" panose="02020603050405020304" pitchFamily="18" charset="0"/>
                <a:ea typeface="Arial Unicode MS"/>
                <a:cs typeface="Times New Roman" panose="02020603050405020304" pitchFamily="18" charset="0"/>
              </a:rPr>
              <a:t>-3</a:t>
            </a: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 mbar)</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Check the tightness with Helium</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Put the chimney tank back to atmospheric pressure</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Install the chimney tank at the vertical position </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Fill the vessel at the bottom of the chimney with liquid Nitrogen </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Pump in order to obtain a vacuum (less than 10</a:t>
            </a:r>
            <a:r>
              <a:rPr lang="en-GB" sz="1400" baseline="30000" dirty="0">
                <a:solidFill>
                  <a:srgbClr val="000000"/>
                </a:solidFill>
                <a:effectLst/>
                <a:latin typeface="Times New Roman" panose="02020603050405020304" pitchFamily="18" charset="0"/>
                <a:ea typeface="Arial Unicode MS"/>
                <a:cs typeface="Times New Roman" panose="02020603050405020304" pitchFamily="18" charset="0"/>
              </a:rPr>
              <a:t>-3</a:t>
            </a: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 mbar)</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Check the tightness with Helium</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Put the chimney tank back to atmospheric pressure</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Put it back on the table, attach it</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a:p>
            <a:pPr marL="342900" lvl="0" indent="-342900" algn="just">
              <a:spcBef>
                <a:spcPts val="300"/>
              </a:spcBef>
              <a:spcAft>
                <a:spcPts val="0"/>
              </a:spcAft>
              <a:buFont typeface="+mj-lt"/>
              <a:buAutoNum type="arabicPeriod"/>
            </a:pP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Dismount the </a:t>
            </a:r>
            <a:r>
              <a:rPr lang="en-GB" sz="1400" dirty="0" err="1">
                <a:solidFill>
                  <a:srgbClr val="000000"/>
                </a:solidFill>
                <a:effectLst/>
                <a:latin typeface="Times New Roman" panose="02020603050405020304" pitchFamily="18" charset="0"/>
                <a:ea typeface="Arial Unicode MS"/>
                <a:cs typeface="Times New Roman" panose="02020603050405020304" pitchFamily="18" charset="0"/>
              </a:rPr>
              <a:t>cimblot</a:t>
            </a:r>
            <a:r>
              <a:rPr lang="en-GB" sz="1400" dirty="0">
                <a:solidFill>
                  <a:srgbClr val="000000"/>
                </a:solidFill>
                <a:effectLst/>
                <a:latin typeface="Times New Roman" panose="02020603050405020304" pitchFamily="18" charset="0"/>
                <a:ea typeface="Arial Unicode MS"/>
                <a:cs typeface="Times New Roman" panose="02020603050405020304" pitchFamily="18" charset="0"/>
              </a:rPr>
              <a:t> bracket and the caps</a:t>
            </a:r>
            <a:endParaRPr lang="en-GB" sz="1400" dirty="0">
              <a:effectLst/>
              <a:latin typeface="Times New Roman" panose="02020603050405020304" pitchFamily="18" charset="0"/>
              <a:ea typeface="Times" panose="02020603050405020304" pitchFamily="18" charset="0"/>
              <a:cs typeface="Times New Roman" panose="02020603050405020304" pitchFamily="18" charset="0"/>
            </a:endParaRPr>
          </a:p>
        </p:txBody>
      </p:sp>
      <p:graphicFrame>
        <p:nvGraphicFramePr>
          <p:cNvPr id="9" name="Tableau 8">
            <a:extLst>
              <a:ext uri="{FF2B5EF4-FFF2-40B4-BE49-F238E27FC236}">
                <a16:creationId xmlns:a16="http://schemas.microsoft.com/office/drawing/2014/main" id="{5EB39406-0F41-483D-9D2D-4ACC46BF18BA}"/>
              </a:ext>
            </a:extLst>
          </p:cNvPr>
          <p:cNvGraphicFramePr>
            <a:graphicFrameLocks noGrp="1"/>
          </p:cNvGraphicFramePr>
          <p:nvPr>
            <p:extLst>
              <p:ext uri="{D42A27DB-BD31-4B8C-83A1-F6EECF244321}">
                <p14:modId xmlns:p14="http://schemas.microsoft.com/office/powerpoint/2010/main" val="910821442"/>
              </p:ext>
            </p:extLst>
          </p:nvPr>
        </p:nvGraphicFramePr>
        <p:xfrm>
          <a:off x="1321277" y="974080"/>
          <a:ext cx="2271009" cy="1711969"/>
        </p:xfrm>
        <a:graphic>
          <a:graphicData uri="http://schemas.openxmlformats.org/drawingml/2006/table">
            <a:tbl>
              <a:tblPr firstRow="1" firstCol="1" bandRow="1"/>
              <a:tblGrid>
                <a:gridCol w="2271009">
                  <a:extLst>
                    <a:ext uri="{9D8B030D-6E8A-4147-A177-3AD203B41FA5}">
                      <a16:colId xmlns:a16="http://schemas.microsoft.com/office/drawing/2014/main" val="2475910330"/>
                    </a:ext>
                  </a:extLst>
                </a:gridCol>
              </a:tblGrid>
              <a:tr h="324967">
                <a:tc>
                  <a:txBody>
                    <a:bodyPr/>
                    <a:lstStyle/>
                    <a:p>
                      <a:pPr marL="358775" indent="0" algn="l">
                        <a:lnSpc>
                          <a:spcPct val="107000"/>
                        </a:lnSpc>
                        <a:spcBef>
                          <a:spcPts val="300"/>
                        </a:spcBef>
                        <a:spcAft>
                          <a:spcPts val="0"/>
                        </a:spcAft>
                      </a:pPr>
                      <a:r>
                        <a:rPr lang="en-US" sz="1400" b="1" u="sng" noProof="0" dirty="0">
                          <a:effectLst/>
                          <a:latin typeface="Times New Roman" panose="02020603050405020304" pitchFamily="18" charset="0"/>
                          <a:ea typeface="Calibri" panose="020F0502020204030204" pitchFamily="34" charset="0"/>
                          <a:cs typeface="Times New Roman" panose="02020603050405020304" pitchFamily="18" charset="0"/>
                        </a:rPr>
                        <a:t>Visual Inspection</a:t>
                      </a:r>
                      <a:endParaRPr lang="en-US" sz="1600" u="sng" noProof="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2029685"/>
                  </a:ext>
                </a:extLst>
              </a:tr>
              <a:tr h="1387002">
                <a:tc>
                  <a:txBody>
                    <a:bodyPr/>
                    <a:lstStyle/>
                    <a:p>
                      <a:pPr marL="90488" indent="0" algn="l">
                        <a:lnSpc>
                          <a:spcPct val="107000"/>
                        </a:lnSpc>
                        <a:spcBef>
                          <a:spcPts val="300"/>
                        </a:spcBef>
                        <a:spcAft>
                          <a:spcPts val="0"/>
                        </a:spcAft>
                      </a:pPr>
                      <a:r>
                        <a:rPr lang="en-US" sz="1400" noProof="0" dirty="0">
                          <a:effectLst/>
                          <a:latin typeface="Times New Roman" panose="02020603050405020304" pitchFamily="18" charset="0"/>
                          <a:ea typeface="Calibri" panose="020F0502020204030204" pitchFamily="34" charset="0"/>
                          <a:cs typeface="Times New Roman" panose="02020603050405020304" pitchFamily="18" charset="0"/>
                        </a:rPr>
                        <a:t>Cracks </a:t>
                      </a:r>
                      <a:endParaRPr lang="en-US" sz="1600" noProof="0" dirty="0">
                        <a:effectLst/>
                        <a:latin typeface="Times New Roman" panose="02020603050405020304" pitchFamily="18" charset="0"/>
                        <a:ea typeface="Times" panose="02020603050405020304" pitchFamily="18" charset="0"/>
                        <a:cs typeface="Times New Roman" panose="02020603050405020304" pitchFamily="18" charset="0"/>
                      </a:endParaRPr>
                    </a:p>
                    <a:p>
                      <a:pPr marL="90488" indent="0" algn="l">
                        <a:lnSpc>
                          <a:spcPct val="107000"/>
                        </a:lnSpc>
                        <a:spcBef>
                          <a:spcPts val="300"/>
                        </a:spcBef>
                        <a:spcAft>
                          <a:spcPts val="0"/>
                        </a:spcAft>
                      </a:pPr>
                      <a:r>
                        <a:rPr lang="en-US" sz="1400" noProof="0" dirty="0">
                          <a:effectLst/>
                          <a:latin typeface="Times New Roman" panose="02020603050405020304" pitchFamily="18" charset="0"/>
                          <a:ea typeface="Calibri" panose="020F0502020204030204" pitchFamily="34" charset="0"/>
                          <a:cs typeface="Times New Roman" panose="02020603050405020304" pitchFamily="18" charset="0"/>
                        </a:rPr>
                        <a:t>Fractures </a:t>
                      </a:r>
                      <a:endParaRPr lang="en-US" sz="1600" noProof="0" dirty="0">
                        <a:effectLst/>
                        <a:latin typeface="Times New Roman" panose="02020603050405020304" pitchFamily="18" charset="0"/>
                        <a:ea typeface="Times" panose="02020603050405020304" pitchFamily="18" charset="0"/>
                        <a:cs typeface="Times New Roman" panose="02020603050405020304" pitchFamily="18" charset="0"/>
                      </a:endParaRPr>
                    </a:p>
                    <a:p>
                      <a:pPr marL="90488" indent="0" algn="l">
                        <a:lnSpc>
                          <a:spcPct val="107000"/>
                        </a:lnSpc>
                        <a:spcBef>
                          <a:spcPts val="300"/>
                        </a:spcBef>
                        <a:spcAft>
                          <a:spcPts val="0"/>
                        </a:spcAft>
                      </a:pPr>
                      <a:r>
                        <a:rPr lang="en-US" sz="1400" noProof="0" dirty="0">
                          <a:effectLst/>
                          <a:latin typeface="Times New Roman" panose="02020603050405020304" pitchFamily="18" charset="0"/>
                          <a:ea typeface="Calibri" panose="020F0502020204030204" pitchFamily="34" charset="0"/>
                          <a:cs typeface="Times New Roman" panose="02020603050405020304" pitchFamily="18" charset="0"/>
                        </a:rPr>
                        <a:t>Assembly aspect</a:t>
                      </a:r>
                      <a:endParaRPr lang="en-US" sz="1600" noProof="0" dirty="0">
                        <a:effectLst/>
                        <a:latin typeface="Times New Roman" panose="02020603050405020304" pitchFamily="18" charset="0"/>
                        <a:ea typeface="Times" panose="02020603050405020304" pitchFamily="18" charset="0"/>
                        <a:cs typeface="Times New Roman" panose="02020603050405020304" pitchFamily="18" charset="0"/>
                      </a:endParaRPr>
                    </a:p>
                    <a:p>
                      <a:pPr marL="90488" indent="0" algn="l">
                        <a:lnSpc>
                          <a:spcPct val="107000"/>
                        </a:lnSpc>
                        <a:spcBef>
                          <a:spcPts val="300"/>
                        </a:spcBef>
                        <a:spcAft>
                          <a:spcPts val="0"/>
                        </a:spcAft>
                      </a:pPr>
                      <a:r>
                        <a:rPr lang="en-US" sz="1400" noProof="0" dirty="0">
                          <a:effectLst/>
                          <a:latin typeface="Times New Roman" panose="02020603050405020304" pitchFamily="18" charset="0"/>
                          <a:ea typeface="Calibri" panose="020F0502020204030204" pitchFamily="34" charset="0"/>
                          <a:cs typeface="Times New Roman" panose="02020603050405020304" pitchFamily="18" charset="0"/>
                        </a:rPr>
                        <a:t>Welding quality</a:t>
                      </a:r>
                      <a:endParaRPr lang="en-US" sz="1600" noProof="0" dirty="0">
                        <a:effectLst/>
                        <a:latin typeface="Times New Roman" panose="02020603050405020304" pitchFamily="18" charset="0"/>
                        <a:ea typeface="Times" panose="02020603050405020304" pitchFamily="18" charset="0"/>
                        <a:cs typeface="Times New Roman" panose="02020603050405020304" pitchFamily="18" charset="0"/>
                      </a:endParaRPr>
                    </a:p>
                    <a:p>
                      <a:pPr marL="90488" indent="0" algn="l">
                        <a:lnSpc>
                          <a:spcPct val="107000"/>
                        </a:lnSpc>
                        <a:spcBef>
                          <a:spcPts val="300"/>
                        </a:spcBef>
                        <a:spcAft>
                          <a:spcPts val="0"/>
                        </a:spcAft>
                      </a:pPr>
                      <a:r>
                        <a:rPr lang="en-US" sz="1400" noProof="0" dirty="0">
                          <a:effectLst/>
                          <a:latin typeface="Times New Roman" panose="02020603050405020304" pitchFamily="18" charset="0"/>
                          <a:ea typeface="Calibri" panose="020F0502020204030204" pitchFamily="34" charset="0"/>
                          <a:cs typeface="Times New Roman" panose="02020603050405020304" pitchFamily="18" charset="0"/>
                        </a:rPr>
                        <a:t>Roughness in seals grooves</a:t>
                      </a:r>
                      <a:endParaRPr lang="en-US" sz="1600" noProof="0" dirty="0">
                        <a:effectLst/>
                        <a:latin typeface="Times New Roman" panose="02020603050405020304" pitchFamily="18" charset="0"/>
                        <a:ea typeface="Times"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3649248"/>
                  </a:ext>
                </a:extLst>
              </a:tr>
            </a:tbl>
          </a:graphicData>
        </a:graphic>
      </p:graphicFrame>
      <p:sp>
        <p:nvSpPr>
          <p:cNvPr id="10" name="ZoneTexte 9"/>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#7</a:t>
            </a:r>
          </a:p>
        </p:txBody>
      </p:sp>
    </p:spTree>
    <p:extLst>
      <p:ext uri="{BB962C8B-B14F-4D97-AF65-F5344CB8AC3E}">
        <p14:creationId xmlns:p14="http://schemas.microsoft.com/office/powerpoint/2010/main" val="2772547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15430C7-96AE-4D93-A9CF-0C92B2CD4D83}"/>
              </a:ext>
            </a:extLst>
          </p:cNvPr>
          <p:cNvPicPr>
            <a:picLocks noChangeAspect="1"/>
          </p:cNvPicPr>
          <p:nvPr/>
        </p:nvPicPr>
        <p:blipFill>
          <a:blip r:embed="rId2"/>
          <a:stretch>
            <a:fillRect/>
          </a:stretch>
        </p:blipFill>
        <p:spPr>
          <a:xfrm>
            <a:off x="3464417" y="0"/>
            <a:ext cx="5026212" cy="6746095"/>
          </a:xfrm>
          <a:prstGeom prst="rect">
            <a:avLst/>
          </a:prstGeom>
        </p:spPr>
      </p:pic>
      <p:sp>
        <p:nvSpPr>
          <p:cNvPr id="4" name="ZoneTexte 3"/>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#7</a:t>
            </a:r>
          </a:p>
        </p:txBody>
      </p:sp>
      <p:sp>
        <p:nvSpPr>
          <p:cNvPr id="5" name="ZoneTexte 4">
            <a:extLst>
              <a:ext uri="{FF2B5EF4-FFF2-40B4-BE49-F238E27FC236}">
                <a16:creationId xmlns:a16="http://schemas.microsoft.com/office/drawing/2014/main" id="{4CBFA408-8B51-4C98-A36F-EDE786802CCF}"/>
              </a:ext>
            </a:extLst>
          </p:cNvPr>
          <p:cNvSpPr txBox="1"/>
          <p:nvPr/>
        </p:nvSpPr>
        <p:spPr>
          <a:xfrm>
            <a:off x="120814" y="127089"/>
            <a:ext cx="6097022" cy="400110"/>
          </a:xfrm>
          <a:prstGeom prst="rect">
            <a:avLst/>
          </a:prstGeom>
          <a:noFill/>
        </p:spPr>
        <p:txBody>
          <a:bodyPr wrap="square">
            <a:spAutoFit/>
          </a:bodyPr>
          <a:lstStyle/>
          <a:p>
            <a:r>
              <a:rPr lang="fr-FR" sz="2000" dirty="0">
                <a:solidFill>
                  <a:srgbClr val="FF0000"/>
                </a:solidFill>
                <a:latin typeface="Times New Roman" panose="02020603050405020304" pitchFamily="18" charset="0"/>
                <a:cs typeface="Times New Roman" panose="02020603050405020304" pitchFamily="18" charset="0"/>
              </a:rPr>
              <a:t>R</a:t>
            </a:r>
            <a:r>
              <a:rPr lang="en-GB" sz="2000" dirty="0" err="1">
                <a:solidFill>
                  <a:srgbClr val="FF0000"/>
                </a:solidFill>
                <a:latin typeface="Times New Roman" panose="02020603050405020304" pitchFamily="18" charset="0"/>
                <a:cs typeface="Times New Roman" panose="02020603050405020304" pitchFamily="18" charset="0"/>
              </a:rPr>
              <a:t>eception</a:t>
            </a:r>
            <a:r>
              <a:rPr lang="en-GB" sz="2000" dirty="0">
                <a:solidFill>
                  <a:srgbClr val="FF0000"/>
                </a:solidFill>
                <a:latin typeface="Times New Roman" panose="02020603050405020304" pitchFamily="18" charset="0"/>
                <a:cs typeface="Times New Roman" panose="02020603050405020304" pitchFamily="18" charset="0"/>
              </a:rPr>
              <a:t> test @ </a:t>
            </a:r>
            <a:r>
              <a:rPr lang="en-GB" sz="2000" dirty="0" err="1">
                <a:solidFill>
                  <a:srgbClr val="FF0000"/>
                </a:solidFill>
                <a:latin typeface="Times New Roman" panose="02020603050405020304" pitchFamily="18" charset="0"/>
                <a:cs typeface="Times New Roman" panose="02020603050405020304" pitchFamily="18" charset="0"/>
              </a:rPr>
              <a:t>IJCLab</a:t>
            </a:r>
            <a:endParaRPr lang="en-GB"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218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836" y="157655"/>
            <a:ext cx="5807164" cy="2681780"/>
          </a:xfrm>
          <a:prstGeom prst="rect">
            <a:avLst/>
          </a:prstGeom>
        </p:spPr>
      </p:pic>
      <p:sp>
        <p:nvSpPr>
          <p:cNvPr id="2" name="ZoneTexte 1"/>
          <p:cNvSpPr txBox="1"/>
          <p:nvPr/>
        </p:nvSpPr>
        <p:spPr bwMode="auto">
          <a:xfrm>
            <a:off x="176646" y="145473"/>
            <a:ext cx="6449201" cy="461665"/>
          </a:xfrm>
          <a:prstGeom prst="rect">
            <a:avLst/>
          </a:prstGeom>
          <a:noFill/>
        </p:spPr>
        <p:txBody>
          <a:bodyPr wrap="none" rtlCol="0">
            <a:spAutoFit/>
          </a:bodyPr>
          <a:lstStyle/>
          <a:p>
            <a:pPr>
              <a:defRPr/>
            </a:pPr>
            <a:r>
              <a:rPr lang="en-US" sz="2400" b="1" dirty="0">
                <a:solidFill>
                  <a:srgbClr val="FF0000"/>
                </a:solidFill>
                <a:latin typeface="Times New Roman"/>
                <a:cs typeface="Times New Roman"/>
              </a:rPr>
              <a:t>Reception and Validation </a:t>
            </a:r>
            <a:r>
              <a:rPr lang="en-US" sz="2400" b="1" dirty="0" smtClean="0">
                <a:solidFill>
                  <a:srgbClr val="FF0000"/>
                </a:solidFill>
                <a:latin typeface="Times New Roman"/>
                <a:cs typeface="Times New Roman"/>
              </a:rPr>
              <a:t>resources @ </a:t>
            </a:r>
            <a:r>
              <a:rPr lang="en-US" sz="2400" b="1" dirty="0">
                <a:solidFill>
                  <a:srgbClr val="FF0000"/>
                </a:solidFill>
                <a:latin typeface="Times New Roman"/>
                <a:cs typeface="Times New Roman"/>
              </a:rPr>
              <a:t>IJCLab</a:t>
            </a:r>
            <a:endParaRPr lang="en-US" dirty="0">
              <a:latin typeface="Times New Roman"/>
              <a:cs typeface="Times New Roman"/>
            </a:endParaRPr>
          </a:p>
        </p:txBody>
      </p:sp>
      <p:sp>
        <p:nvSpPr>
          <p:cNvPr id="3" name="ZoneTexte 2"/>
          <p:cNvSpPr txBox="1"/>
          <p:nvPr/>
        </p:nvSpPr>
        <p:spPr bwMode="auto">
          <a:xfrm>
            <a:off x="114300" y="768928"/>
            <a:ext cx="5382491" cy="4801314"/>
          </a:xfrm>
          <a:prstGeom prst="rect">
            <a:avLst/>
          </a:prstGeom>
          <a:noFill/>
        </p:spPr>
        <p:txBody>
          <a:bodyPr wrap="square" rtlCol="0">
            <a:spAutoFit/>
          </a:bodyPr>
          <a:lstStyle/>
          <a:p>
            <a:pPr marL="285750" indent="-285750">
              <a:buFont typeface="Arial"/>
              <a:buChar char="•"/>
              <a:defRPr/>
            </a:pPr>
            <a:r>
              <a:rPr lang="en-US" b="1" dirty="0">
                <a:solidFill>
                  <a:srgbClr val="0070C0"/>
                </a:solidFill>
                <a:latin typeface="Times New Roman"/>
                <a:cs typeface="Times New Roman"/>
              </a:rPr>
              <a:t>70 m</a:t>
            </a:r>
            <a:r>
              <a:rPr lang="en-US" b="1" baseline="30000" dirty="0">
                <a:solidFill>
                  <a:srgbClr val="0070C0"/>
                </a:solidFill>
                <a:latin typeface="Times New Roman"/>
                <a:cs typeface="Times New Roman"/>
              </a:rPr>
              <a:t>2</a:t>
            </a:r>
            <a:r>
              <a:rPr lang="en-US" b="1" dirty="0">
                <a:solidFill>
                  <a:srgbClr val="0070C0"/>
                </a:solidFill>
                <a:latin typeface="Times New Roman"/>
                <a:cs typeface="Times New Roman"/>
              </a:rPr>
              <a:t> </a:t>
            </a:r>
            <a:r>
              <a:rPr lang="en-US" dirty="0">
                <a:latin typeface="Times New Roman"/>
                <a:cs typeface="Times New Roman"/>
              </a:rPr>
              <a:t>(+ circulation) in one hall: </a:t>
            </a:r>
            <a:endParaRPr dirty="0"/>
          </a:p>
          <a:p>
            <a:pPr marL="742950" lvl="1" indent="-285750">
              <a:buFont typeface="Arial"/>
              <a:buChar char="•"/>
              <a:defRPr/>
            </a:pPr>
            <a:r>
              <a:rPr lang="en-US" b="1" dirty="0">
                <a:solidFill>
                  <a:srgbClr val="0070C0"/>
                </a:solidFill>
                <a:latin typeface="Times New Roman"/>
                <a:cs typeface="Times New Roman"/>
              </a:rPr>
              <a:t>dedicated to storage </a:t>
            </a:r>
            <a:r>
              <a:rPr lang="en-US" dirty="0">
                <a:latin typeface="Times New Roman"/>
                <a:cs typeface="Times New Roman"/>
              </a:rPr>
              <a:t>with a crane and large doors for truck unloading</a:t>
            </a:r>
            <a:endParaRPr dirty="0"/>
          </a:p>
          <a:p>
            <a:pPr marL="742950" lvl="1" indent="-285750">
              <a:buFont typeface="Arial"/>
              <a:buChar char="•"/>
              <a:defRPr/>
            </a:pPr>
            <a:endParaRPr lang="en-US" dirty="0">
              <a:latin typeface="Times New Roman"/>
              <a:cs typeface="Times New Roman"/>
            </a:endParaRPr>
          </a:p>
          <a:p>
            <a:pPr marL="742950" lvl="1" indent="-285750">
              <a:buFont typeface="Arial"/>
              <a:buChar char="•"/>
              <a:defRPr/>
            </a:pPr>
            <a:r>
              <a:rPr lang="en-US" b="1" dirty="0">
                <a:solidFill>
                  <a:srgbClr val="0070C0"/>
                </a:solidFill>
                <a:latin typeface="Times New Roman"/>
                <a:cs typeface="Times New Roman"/>
              </a:rPr>
              <a:t>Able to store ¼ of the total production </a:t>
            </a:r>
            <a:r>
              <a:rPr lang="en-US" dirty="0">
                <a:latin typeface="Times New Roman"/>
                <a:cs typeface="Times New Roman"/>
              </a:rPr>
              <a:t>before its shipping to CERN</a:t>
            </a:r>
            <a:endParaRPr dirty="0"/>
          </a:p>
          <a:p>
            <a:pPr marL="742950" lvl="1" indent="-285750">
              <a:buFont typeface="Arial"/>
              <a:buChar char="•"/>
              <a:defRPr/>
            </a:pPr>
            <a:endParaRPr lang="en-US" dirty="0">
              <a:latin typeface="Times New Roman"/>
              <a:cs typeface="Times New Roman"/>
            </a:endParaRPr>
          </a:p>
          <a:p>
            <a:pPr marL="285750" indent="-285750">
              <a:buFont typeface="Arial"/>
              <a:buChar char="•"/>
              <a:defRPr/>
            </a:pPr>
            <a:r>
              <a:rPr lang="en-US" b="1" dirty="0">
                <a:solidFill>
                  <a:srgbClr val="0070C0"/>
                </a:solidFill>
                <a:latin typeface="Times New Roman"/>
                <a:cs typeface="Times New Roman"/>
              </a:rPr>
              <a:t>~ 130 m</a:t>
            </a:r>
            <a:r>
              <a:rPr lang="en-US" b="1" baseline="30000" dirty="0">
                <a:solidFill>
                  <a:srgbClr val="0070C0"/>
                </a:solidFill>
                <a:latin typeface="Times New Roman"/>
                <a:cs typeface="Times New Roman"/>
              </a:rPr>
              <a:t>2</a:t>
            </a:r>
            <a:r>
              <a:rPr lang="en-US" dirty="0">
                <a:latin typeface="Times New Roman"/>
                <a:cs typeface="Times New Roman"/>
              </a:rPr>
              <a:t> </a:t>
            </a:r>
            <a:r>
              <a:rPr lang="en-US" dirty="0" smtClean="0">
                <a:latin typeface="Times New Roman"/>
                <a:cs typeface="Times New Roman"/>
              </a:rPr>
              <a:t>(+ </a:t>
            </a:r>
            <a:r>
              <a:rPr lang="en-US" dirty="0">
                <a:latin typeface="Times New Roman"/>
                <a:cs typeface="Times New Roman"/>
              </a:rPr>
              <a:t>circulation) in one hall: </a:t>
            </a:r>
            <a:endParaRPr dirty="0"/>
          </a:p>
          <a:p>
            <a:pPr marL="742950" lvl="1" indent="-285750">
              <a:buFont typeface="Arial"/>
              <a:buChar char="•"/>
              <a:defRPr/>
            </a:pPr>
            <a:r>
              <a:rPr lang="en-US" b="1" dirty="0">
                <a:solidFill>
                  <a:srgbClr val="0070C0"/>
                </a:solidFill>
                <a:latin typeface="Times New Roman"/>
                <a:cs typeface="Times New Roman"/>
              </a:rPr>
              <a:t>crane and large doors </a:t>
            </a:r>
            <a:r>
              <a:rPr lang="en-US" dirty="0">
                <a:latin typeface="Times New Roman"/>
                <a:cs typeface="Times New Roman"/>
              </a:rPr>
              <a:t>for truck unloading</a:t>
            </a:r>
            <a:endParaRPr dirty="0"/>
          </a:p>
          <a:p>
            <a:pPr marL="742950" lvl="1" indent="-285750">
              <a:buFont typeface="Arial"/>
              <a:buChar char="•"/>
              <a:defRPr/>
            </a:pPr>
            <a:r>
              <a:rPr lang="en-US" dirty="0">
                <a:latin typeface="Times New Roman"/>
                <a:cs typeface="Times New Roman"/>
              </a:rPr>
              <a:t>dedicated to </a:t>
            </a:r>
            <a:r>
              <a:rPr lang="en-US" b="1" dirty="0">
                <a:solidFill>
                  <a:srgbClr val="0070C0"/>
                </a:solidFill>
                <a:latin typeface="Times New Roman"/>
                <a:cs typeface="Times New Roman"/>
              </a:rPr>
              <a:t>assembly and test of cathodes, </a:t>
            </a:r>
            <a:r>
              <a:rPr lang="en-US" b="1" dirty="0" err="1">
                <a:solidFill>
                  <a:srgbClr val="0070C0"/>
                </a:solidFill>
                <a:latin typeface="Times New Roman"/>
                <a:cs typeface="Times New Roman"/>
              </a:rPr>
              <a:t>Dyneema</a:t>
            </a:r>
            <a:r>
              <a:rPr lang="en-US" b="1" dirty="0">
                <a:solidFill>
                  <a:srgbClr val="0070C0"/>
                </a:solidFill>
                <a:latin typeface="Times New Roman"/>
                <a:cs typeface="Times New Roman"/>
              </a:rPr>
              <a:t> ropes and TDE chimneys</a:t>
            </a:r>
            <a:endParaRPr b="1" dirty="0">
              <a:solidFill>
                <a:srgbClr val="0070C0"/>
              </a:solidFill>
            </a:endParaRPr>
          </a:p>
          <a:p>
            <a:pPr marL="742950" lvl="1" indent="-285750">
              <a:buFont typeface="Arial"/>
              <a:buChar char="•"/>
              <a:defRPr/>
            </a:pPr>
            <a:r>
              <a:rPr lang="en-US" dirty="0">
                <a:latin typeface="Times New Roman"/>
                <a:cs typeface="Times New Roman"/>
              </a:rPr>
              <a:t>Possible extension if needed (~60 m</a:t>
            </a:r>
            <a:r>
              <a:rPr lang="en-US" baseline="30000" dirty="0">
                <a:latin typeface="Times New Roman"/>
                <a:cs typeface="Times New Roman"/>
              </a:rPr>
              <a:t>2</a:t>
            </a:r>
            <a:r>
              <a:rPr lang="en-US" dirty="0">
                <a:latin typeface="Times New Roman"/>
                <a:cs typeface="Times New Roman"/>
              </a:rPr>
              <a:t>)</a:t>
            </a:r>
            <a:endParaRPr dirty="0"/>
          </a:p>
          <a:p>
            <a:pPr marL="742950" lvl="1" indent="-285750">
              <a:buFont typeface="Arial"/>
              <a:buChar char="•"/>
              <a:defRPr/>
            </a:pPr>
            <a:endParaRPr lang="en-US" dirty="0">
              <a:latin typeface="Times New Roman"/>
              <a:cs typeface="Times New Roman"/>
            </a:endParaRPr>
          </a:p>
          <a:p>
            <a:pPr marL="742950" lvl="1" indent="-285750">
              <a:buFont typeface="Arial"/>
              <a:buChar char="•"/>
              <a:defRPr/>
            </a:pPr>
            <a:endParaRPr lang="en-US" dirty="0">
              <a:latin typeface="Times New Roman"/>
              <a:cs typeface="Times New Roman"/>
            </a:endParaRPr>
          </a:p>
          <a:p>
            <a:pPr marL="285750" indent="-285750">
              <a:buFont typeface="Arial"/>
              <a:buChar char="•"/>
              <a:defRPr/>
            </a:pPr>
            <a:r>
              <a:rPr lang="en-US" b="1" dirty="0" smtClean="0">
                <a:solidFill>
                  <a:srgbClr val="0070C0"/>
                </a:solidFill>
                <a:latin typeface="Times New Roman"/>
                <a:cs typeface="Times New Roman"/>
              </a:rPr>
              <a:t>3 FTE </a:t>
            </a:r>
            <a:r>
              <a:rPr lang="en-US" dirty="0" smtClean="0">
                <a:latin typeface="Times New Roman"/>
                <a:cs typeface="Times New Roman"/>
              </a:rPr>
              <a:t>foreseen over a team of </a:t>
            </a:r>
            <a:r>
              <a:rPr lang="en-US" b="1" dirty="0" smtClean="0">
                <a:solidFill>
                  <a:srgbClr val="0070C0"/>
                </a:solidFill>
                <a:latin typeface="Times New Roman"/>
                <a:cs typeface="Times New Roman"/>
              </a:rPr>
              <a:t>12 people</a:t>
            </a:r>
          </a:p>
          <a:p>
            <a:pPr marL="285750" indent="-285750">
              <a:buFont typeface="Arial"/>
              <a:buChar char="•"/>
              <a:defRPr/>
            </a:pPr>
            <a:r>
              <a:rPr lang="en-US" dirty="0" smtClean="0">
                <a:latin typeface="Times New Roman"/>
                <a:cs typeface="Times New Roman"/>
              </a:rPr>
              <a:t> Already </a:t>
            </a:r>
            <a:r>
              <a:rPr lang="en-US" b="1" dirty="0">
                <a:solidFill>
                  <a:srgbClr val="0070C0"/>
                </a:solidFill>
                <a:latin typeface="Times New Roman"/>
                <a:cs typeface="Times New Roman"/>
              </a:rPr>
              <a:t>6 people </a:t>
            </a:r>
            <a:r>
              <a:rPr lang="en-US" dirty="0">
                <a:latin typeface="Times New Roman"/>
                <a:cs typeface="Times New Roman"/>
              </a:rPr>
              <a:t>trained for </a:t>
            </a:r>
            <a:r>
              <a:rPr lang="en-US" b="1" dirty="0">
                <a:solidFill>
                  <a:srgbClr val="0070C0"/>
                </a:solidFill>
                <a:latin typeface="Times New Roman"/>
                <a:cs typeface="Times New Roman"/>
              </a:rPr>
              <a:t>crane</a:t>
            </a:r>
            <a:r>
              <a:rPr lang="en-US" dirty="0">
                <a:latin typeface="Times New Roman"/>
                <a:cs typeface="Times New Roman"/>
              </a:rPr>
              <a:t> </a:t>
            </a:r>
            <a:r>
              <a:rPr lang="en-US" dirty="0" smtClean="0">
                <a:latin typeface="Times New Roman"/>
                <a:cs typeface="Times New Roman"/>
              </a:rPr>
              <a:t>use</a:t>
            </a:r>
          </a:p>
          <a:p>
            <a:pPr>
              <a:defRPr/>
            </a:pPr>
            <a:endParaRPr lang="en-US" dirty="0">
              <a:latin typeface="Times New Roman"/>
              <a:cs typeface="Times New Roman"/>
            </a:endParaRPr>
          </a:p>
        </p:txBody>
      </p:sp>
      <p:grpSp>
        <p:nvGrpSpPr>
          <p:cNvPr id="90" name="Groupe 89"/>
          <p:cNvGrpSpPr/>
          <p:nvPr/>
        </p:nvGrpSpPr>
        <p:grpSpPr bwMode="auto">
          <a:xfrm>
            <a:off x="5314950" y="2828925"/>
            <a:ext cx="5715000" cy="4029075"/>
            <a:chOff x="5558461" y="2178000"/>
            <a:chExt cx="6633539" cy="4680000"/>
          </a:xfrm>
        </p:grpSpPr>
        <p:pic>
          <p:nvPicPr>
            <p:cNvPr id="50" name="Image 49"/>
            <p:cNvPicPr>
              <a:picLocks noChangeAspect="1"/>
            </p:cNvPicPr>
            <p:nvPr/>
          </p:nvPicPr>
          <p:blipFill>
            <a:blip r:embed="rId4"/>
            <a:stretch/>
          </p:blipFill>
          <p:spPr bwMode="auto">
            <a:xfrm>
              <a:off x="5558461" y="2178000"/>
              <a:ext cx="6633539" cy="4680000"/>
            </a:xfrm>
            <a:prstGeom prst="rect">
              <a:avLst/>
            </a:prstGeom>
          </p:spPr>
        </p:pic>
        <p:cxnSp>
          <p:nvCxnSpPr>
            <p:cNvPr id="63" name="Connecteur droit avec flèche 62"/>
            <p:cNvCxnSpPr>
              <a:cxnSpLocks/>
            </p:cNvCxnSpPr>
            <p:nvPr/>
          </p:nvCxnSpPr>
          <p:spPr bwMode="auto">
            <a:xfrm>
              <a:off x="6100455" y="6799971"/>
              <a:ext cx="4168542"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bwMode="auto">
            <a:xfrm>
              <a:off x="7654967" y="6541664"/>
              <a:ext cx="521297" cy="307777"/>
            </a:xfrm>
            <a:prstGeom prst="rect">
              <a:avLst/>
            </a:prstGeom>
            <a:noFill/>
          </p:spPr>
          <p:txBody>
            <a:bodyPr wrap="none" rtlCol="0">
              <a:spAutoFit/>
            </a:bodyPr>
            <a:lstStyle/>
            <a:p>
              <a:pPr>
                <a:defRPr/>
              </a:pPr>
              <a:r>
                <a:rPr lang="fr-FR" sz="1400" b="1">
                  <a:solidFill>
                    <a:srgbClr val="FF0000"/>
                  </a:solidFill>
                  <a:latin typeface="Calibri"/>
                </a:rPr>
                <a:t>14M</a:t>
              </a:r>
              <a:endParaRPr/>
            </a:p>
          </p:txBody>
        </p:sp>
        <p:cxnSp>
          <p:nvCxnSpPr>
            <p:cNvPr id="65" name="Connecteur droit avec flèche 64"/>
            <p:cNvCxnSpPr>
              <a:cxnSpLocks/>
            </p:cNvCxnSpPr>
            <p:nvPr/>
          </p:nvCxnSpPr>
          <p:spPr bwMode="auto">
            <a:xfrm>
              <a:off x="5911802" y="4273799"/>
              <a:ext cx="0" cy="2304256"/>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ZoneTexte 65"/>
            <p:cNvSpPr txBox="1"/>
            <p:nvPr/>
          </p:nvSpPr>
          <p:spPr bwMode="auto">
            <a:xfrm rot="16199998">
              <a:off x="5483752" y="5128022"/>
              <a:ext cx="662361" cy="307777"/>
            </a:xfrm>
            <a:prstGeom prst="rect">
              <a:avLst/>
            </a:prstGeom>
            <a:noFill/>
          </p:spPr>
          <p:txBody>
            <a:bodyPr wrap="none" rtlCol="0">
              <a:spAutoFit/>
            </a:bodyPr>
            <a:lstStyle/>
            <a:p>
              <a:pPr>
                <a:defRPr/>
              </a:pPr>
              <a:r>
                <a:rPr lang="fr-FR" sz="1400" b="1">
                  <a:solidFill>
                    <a:srgbClr val="FF0000"/>
                  </a:solidFill>
                  <a:latin typeface="Calibri"/>
                </a:rPr>
                <a:t>7,85M</a:t>
              </a:r>
              <a:endParaRPr/>
            </a:p>
          </p:txBody>
        </p:sp>
        <p:pic>
          <p:nvPicPr>
            <p:cNvPr id="67" name="Image 66"/>
            <p:cNvPicPr>
              <a:picLocks noChangeAspect="1"/>
            </p:cNvPicPr>
            <p:nvPr/>
          </p:nvPicPr>
          <p:blipFill>
            <a:blip r:embed="rId5"/>
            <a:stretch/>
          </p:blipFill>
          <p:spPr bwMode="auto">
            <a:xfrm>
              <a:off x="6863179" y="5671775"/>
              <a:ext cx="3378027" cy="894184"/>
            </a:xfrm>
            <a:prstGeom prst="rect">
              <a:avLst/>
            </a:prstGeom>
          </p:spPr>
        </p:pic>
        <p:pic>
          <p:nvPicPr>
            <p:cNvPr id="71" name="Image 70"/>
            <p:cNvPicPr>
              <a:picLocks noChangeAspect="1"/>
            </p:cNvPicPr>
            <p:nvPr/>
          </p:nvPicPr>
          <p:blipFill>
            <a:blip r:embed="rId6"/>
            <a:stretch/>
          </p:blipFill>
          <p:spPr bwMode="auto">
            <a:xfrm>
              <a:off x="6728140" y="4474004"/>
              <a:ext cx="1532777" cy="1155584"/>
            </a:xfrm>
            <a:prstGeom prst="rect">
              <a:avLst/>
            </a:prstGeom>
          </p:spPr>
        </p:pic>
        <p:pic>
          <p:nvPicPr>
            <p:cNvPr id="72" name="Image 71"/>
            <p:cNvPicPr>
              <a:picLocks noChangeAspect="1"/>
            </p:cNvPicPr>
            <p:nvPr/>
          </p:nvPicPr>
          <p:blipFill>
            <a:blip r:embed="rId7"/>
            <a:stretch/>
          </p:blipFill>
          <p:spPr bwMode="auto">
            <a:xfrm>
              <a:off x="6105509" y="4827452"/>
              <a:ext cx="237797" cy="860265"/>
            </a:xfrm>
            <a:prstGeom prst="rect">
              <a:avLst/>
            </a:prstGeom>
          </p:spPr>
        </p:pic>
        <p:pic>
          <p:nvPicPr>
            <p:cNvPr id="75" name="Image 74"/>
            <p:cNvPicPr>
              <a:picLocks noChangeAspect="1"/>
            </p:cNvPicPr>
            <p:nvPr/>
          </p:nvPicPr>
          <p:blipFill>
            <a:blip r:embed="rId8"/>
            <a:stretch/>
          </p:blipFill>
          <p:spPr bwMode="auto">
            <a:xfrm>
              <a:off x="7134720" y="4490727"/>
              <a:ext cx="138037" cy="1086601"/>
            </a:xfrm>
            <a:prstGeom prst="rect">
              <a:avLst/>
            </a:prstGeom>
          </p:spPr>
        </p:pic>
        <p:cxnSp>
          <p:nvCxnSpPr>
            <p:cNvPr id="82" name="Connecteur droit avec flèche 81"/>
            <p:cNvCxnSpPr>
              <a:cxnSpLocks/>
            </p:cNvCxnSpPr>
            <p:nvPr/>
          </p:nvCxnSpPr>
          <p:spPr bwMode="auto">
            <a:xfrm>
              <a:off x="8812016" y="2856286"/>
              <a:ext cx="1427569"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83" name="ZoneTexte 82"/>
            <p:cNvSpPr txBox="1"/>
            <p:nvPr/>
          </p:nvSpPr>
          <p:spPr bwMode="auto">
            <a:xfrm>
              <a:off x="9276388" y="2565534"/>
              <a:ext cx="570990" cy="307777"/>
            </a:xfrm>
            <a:prstGeom prst="rect">
              <a:avLst/>
            </a:prstGeom>
            <a:noFill/>
          </p:spPr>
          <p:txBody>
            <a:bodyPr wrap="none" rtlCol="0">
              <a:spAutoFit/>
            </a:bodyPr>
            <a:lstStyle/>
            <a:p>
              <a:pPr>
                <a:defRPr/>
              </a:pPr>
              <a:r>
                <a:rPr lang="fr-FR" sz="1400" b="1">
                  <a:solidFill>
                    <a:srgbClr val="FF0000"/>
                  </a:solidFill>
                  <a:latin typeface="Calibri"/>
                </a:rPr>
                <a:t>4,6M</a:t>
              </a:r>
              <a:endParaRPr/>
            </a:p>
          </p:txBody>
        </p:sp>
        <p:pic>
          <p:nvPicPr>
            <p:cNvPr id="84" name="Image 83"/>
            <p:cNvPicPr>
              <a:picLocks noChangeAspect="1"/>
            </p:cNvPicPr>
            <p:nvPr/>
          </p:nvPicPr>
          <p:blipFill>
            <a:blip r:embed="rId9"/>
            <a:stretch/>
          </p:blipFill>
          <p:spPr bwMode="auto">
            <a:xfrm>
              <a:off x="8998069" y="3044107"/>
              <a:ext cx="1073721" cy="1187343"/>
            </a:xfrm>
            <a:prstGeom prst="rect">
              <a:avLst/>
            </a:prstGeom>
          </p:spPr>
        </p:pic>
        <p:sp>
          <p:nvSpPr>
            <p:cNvPr id="86" name="ZoneTexte 85"/>
            <p:cNvSpPr txBox="1"/>
            <p:nvPr/>
          </p:nvSpPr>
          <p:spPr bwMode="auto">
            <a:xfrm rot="16199998">
              <a:off x="10055508" y="3499686"/>
              <a:ext cx="570990" cy="307777"/>
            </a:xfrm>
            <a:prstGeom prst="rect">
              <a:avLst/>
            </a:prstGeom>
            <a:noFill/>
          </p:spPr>
          <p:txBody>
            <a:bodyPr wrap="none" rtlCol="0">
              <a:spAutoFit/>
            </a:bodyPr>
            <a:lstStyle/>
            <a:p>
              <a:pPr>
                <a:defRPr/>
              </a:pPr>
              <a:r>
                <a:rPr lang="fr-FR" sz="1400" b="1">
                  <a:solidFill>
                    <a:srgbClr val="FF0000"/>
                  </a:solidFill>
                  <a:latin typeface="Calibri"/>
                </a:rPr>
                <a:t>4,9M</a:t>
              </a:r>
              <a:endParaRPr/>
            </a:p>
          </p:txBody>
        </p:sp>
        <p:cxnSp>
          <p:nvCxnSpPr>
            <p:cNvPr id="87" name="Connecteur droit avec flèche 86"/>
            <p:cNvCxnSpPr>
              <a:cxnSpLocks/>
            </p:cNvCxnSpPr>
            <p:nvPr/>
          </p:nvCxnSpPr>
          <p:spPr bwMode="auto">
            <a:xfrm>
              <a:off x="10458647" y="2981766"/>
              <a:ext cx="0" cy="1313469"/>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8" name="Connecteur droit 87"/>
            <p:cNvCxnSpPr>
              <a:cxnSpLocks/>
            </p:cNvCxnSpPr>
            <p:nvPr/>
          </p:nvCxnSpPr>
          <p:spPr bwMode="auto">
            <a:xfrm flipH="1">
              <a:off x="10260535" y="3769743"/>
              <a:ext cx="6956" cy="1668712"/>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Espace réservé du numéro de diapositive 3">
            <a:extLst>
              <a:ext uri="{FF2B5EF4-FFF2-40B4-BE49-F238E27FC236}">
                <a16:creationId xmlns:a16="http://schemas.microsoft.com/office/drawing/2014/main" id="{E6D6502B-97D0-4171-9531-1965BAFD4A6E}"/>
              </a:ext>
            </a:extLst>
          </p:cNvPr>
          <p:cNvSpPr>
            <a:spLocks noGrp="1"/>
          </p:cNvSpPr>
          <p:nvPr>
            <p:ph type="sldNum" sz="quarter" idx="12"/>
          </p:nvPr>
        </p:nvSpPr>
        <p:spPr/>
        <p:txBody>
          <a:bodyPr/>
          <a:lstStyle/>
          <a:p>
            <a:pPr>
              <a:defRPr/>
            </a:pPr>
            <a:fld id="{96FC859B-BE47-4ED9-A753-DAB90E930B47}" type="slidenum">
              <a:rPr lang="en-US" smtClean="0"/>
              <a:t>37</a:t>
            </a:fld>
            <a:endParaRPr lang="en-US"/>
          </a:p>
        </p:txBody>
      </p:sp>
      <p:sp>
        <p:nvSpPr>
          <p:cNvPr id="22" name="ZoneTexte 21"/>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#6</a:t>
            </a:r>
          </a:p>
        </p:txBody>
      </p:sp>
      <p:cxnSp>
        <p:nvCxnSpPr>
          <p:cNvPr id="6" name="Connecteur droit avec flèche 5"/>
          <p:cNvCxnSpPr/>
          <p:nvPr/>
        </p:nvCxnSpPr>
        <p:spPr>
          <a:xfrm>
            <a:off x="5181600" y="3441700"/>
            <a:ext cx="3048000" cy="406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4622800" y="3746500"/>
            <a:ext cx="1879600" cy="1371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2413000" y="3822700"/>
            <a:ext cx="4229100" cy="2247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054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0" y="0"/>
            <a:ext cx="1901483" cy="523220"/>
          </a:xfrm>
          <a:prstGeom prst="rect">
            <a:avLst/>
          </a:prstGeom>
          <a:noFill/>
        </p:spPr>
        <p:txBody>
          <a:bodyPr wrap="none" rtlCol="0">
            <a:spAutoFit/>
          </a:bodyPr>
          <a:lstStyle/>
          <a:p>
            <a:pPr>
              <a:defRPr/>
            </a:pPr>
            <a:r>
              <a:rPr lang="en-US" sz="2800" b="1" u="sng" dirty="0">
                <a:solidFill>
                  <a:srgbClr val="FF0000"/>
                </a:solidFill>
                <a:latin typeface="Times New Roman"/>
                <a:cs typeface="Times New Roman"/>
              </a:rPr>
              <a:t>Conclusion</a:t>
            </a:r>
            <a:endParaRPr dirty="0"/>
          </a:p>
        </p:txBody>
      </p:sp>
      <p:sp>
        <p:nvSpPr>
          <p:cNvPr id="3" name="ZoneTexte 2"/>
          <p:cNvSpPr txBox="1"/>
          <p:nvPr/>
        </p:nvSpPr>
        <p:spPr bwMode="auto">
          <a:xfrm>
            <a:off x="0" y="579358"/>
            <a:ext cx="12192000" cy="5570756"/>
          </a:xfrm>
          <a:prstGeom prst="rect">
            <a:avLst/>
          </a:prstGeom>
          <a:noFill/>
        </p:spPr>
        <p:txBody>
          <a:bodyPr wrap="square" rtlCol="0">
            <a:spAutoFit/>
          </a:bodyPr>
          <a:lstStyle/>
          <a:p>
            <a:pPr marL="285750"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Chimney vessel design</a:t>
            </a:r>
          </a:p>
          <a:p>
            <a:pPr marL="285750" indent="-285750">
              <a:buFont typeface="Arial" panose="020B0604020202020204" pitchFamily="34" charset="0"/>
              <a:buChar char="•"/>
              <a:defRPr/>
            </a:pPr>
            <a:endParaRPr lang="en-US" b="1" dirty="0" smtClean="0">
              <a:solidFill>
                <a:srgbClr val="00B050"/>
              </a:solidFill>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Natural evolution </a:t>
            </a:r>
            <a:r>
              <a:rPr lang="en-US" dirty="0" smtClean="0">
                <a:latin typeface="Times New Roman" panose="02020603050405020304" pitchFamily="18" charset="0"/>
                <a:cs typeface="Times New Roman" panose="02020603050405020304" pitchFamily="18" charset="0"/>
              </a:rPr>
              <a:t>of NP02 and </a:t>
            </a:r>
            <a:r>
              <a:rPr lang="en-US" dirty="0" err="1" smtClean="0">
                <a:latin typeface="Times New Roman" panose="02020603050405020304" pitchFamily="18" charset="0"/>
                <a:cs typeface="Times New Roman" panose="02020603050405020304" pitchFamily="18" charset="0"/>
              </a:rPr>
              <a:t>ColdBox</a:t>
            </a:r>
            <a:r>
              <a:rPr lang="en-US" dirty="0" smtClean="0">
                <a:latin typeface="Times New Roman" panose="02020603050405020304" pitchFamily="18" charset="0"/>
                <a:cs typeface="Times New Roman" panose="02020603050405020304" pitchFamily="18" charset="0"/>
              </a:rPr>
              <a:t> </a:t>
            </a:r>
            <a:r>
              <a:rPr lang="en-US" b="1" dirty="0" smtClean="0">
                <a:solidFill>
                  <a:srgbClr val="00B050"/>
                </a:solidFill>
                <a:latin typeface="Times New Roman" panose="02020603050405020304" pitchFamily="18" charset="0"/>
                <a:cs typeface="Times New Roman" panose="02020603050405020304" pitchFamily="18" charset="0"/>
              </a:rPr>
              <a:t>designs used for years</a:t>
            </a:r>
          </a:p>
          <a:p>
            <a:pPr marL="742950" lvl="1" indent="-285750">
              <a:buFont typeface="Arial" panose="020B0604020202020204" pitchFamily="34" charset="0"/>
              <a:buChar char="•"/>
              <a:defRPr/>
            </a:pP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Production of </a:t>
            </a:r>
            <a:r>
              <a:rPr lang="en-US" b="1" dirty="0" smtClean="0">
                <a:solidFill>
                  <a:srgbClr val="00B050"/>
                </a:solidFill>
                <a:latin typeface="Times New Roman" panose="02020603050405020304" pitchFamily="18" charset="0"/>
                <a:cs typeface="Times New Roman" panose="02020603050405020304" pitchFamily="18" charset="0"/>
              </a:rPr>
              <a:t>prototypes</a:t>
            </a:r>
            <a:r>
              <a:rPr lang="en-US" dirty="0" smtClean="0">
                <a:latin typeface="Times New Roman" panose="02020603050405020304" pitchFamily="18" charset="0"/>
                <a:cs typeface="Times New Roman" panose="02020603050405020304" pitchFamily="18" charset="0"/>
              </a:rPr>
              <a:t> for V24 and V48 version =&gt; </a:t>
            </a:r>
            <a:r>
              <a:rPr lang="en-US" b="1" dirty="0" smtClean="0">
                <a:solidFill>
                  <a:srgbClr val="00B050"/>
                </a:solidFill>
                <a:latin typeface="Times New Roman" panose="02020603050405020304" pitchFamily="18" charset="0"/>
                <a:cs typeface="Times New Roman" panose="02020603050405020304" pitchFamily="18" charset="0"/>
              </a:rPr>
              <a:t>meet the specifications </a:t>
            </a:r>
            <a:r>
              <a:rPr lang="en-US" dirty="0" smtClean="0">
                <a:latin typeface="Times New Roman" panose="02020603050405020304" pitchFamily="18" charset="0"/>
                <a:cs typeface="Times New Roman" panose="02020603050405020304" pitchFamily="18" charset="0"/>
              </a:rPr>
              <a:t>(dimension and leak tests)</a:t>
            </a:r>
          </a:p>
          <a:p>
            <a:pPr marL="742950" lvl="1" indent="-28575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b="1" dirty="0" smtClean="0">
                <a:solidFill>
                  <a:srgbClr val="FFC000"/>
                </a:solidFill>
                <a:latin typeface="Times New Roman" panose="02020603050405020304" pitchFamily="18" charset="0"/>
                <a:cs typeface="Times New Roman" panose="02020603050405020304" pitchFamily="18" charset="0"/>
              </a:rPr>
              <a:t>Interfaces</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defRPr/>
            </a:pPr>
            <a:r>
              <a:rPr lang="en-US" dirty="0" smtClean="0">
                <a:latin typeface="Times New Roman" panose="02020603050405020304" pitchFamily="18" charset="0"/>
                <a:cs typeface="Times New Roman" panose="02020603050405020304" pitchFamily="18" charset="0"/>
              </a:rPr>
              <a:t>To be quickly agreed with Cryostat =&gt; foreseen before the </a:t>
            </a:r>
            <a:r>
              <a:rPr lang="en-US" b="1" dirty="0" smtClean="0">
                <a:solidFill>
                  <a:srgbClr val="FFC000"/>
                </a:solidFill>
                <a:latin typeface="Times New Roman" panose="02020603050405020304" pitchFamily="18" charset="0"/>
                <a:cs typeface="Times New Roman" panose="02020603050405020304" pitchFamily="18" charset="0"/>
              </a:rPr>
              <a:t>end of this month</a:t>
            </a:r>
          </a:p>
          <a:p>
            <a:pPr marL="742950" lvl="1"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OK with CRP </a:t>
            </a:r>
            <a:r>
              <a:rPr lang="en-US" b="1" dirty="0" smtClean="0">
                <a:solidFill>
                  <a:srgbClr val="FFC000"/>
                </a:solidFill>
                <a:latin typeface="Times New Roman" panose="02020603050405020304" pitchFamily="18" charset="0"/>
                <a:cs typeface="Times New Roman" panose="02020603050405020304" pitchFamily="18" charset="0"/>
              </a:rPr>
              <a:t>but impact of Cathode TADs to be checked carefully</a:t>
            </a:r>
          </a:p>
          <a:p>
            <a:pPr marL="742950" lvl="1"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OK with I&amp;I</a:t>
            </a:r>
          </a:p>
          <a:p>
            <a:pPr>
              <a:defRP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b="1" dirty="0" smtClean="0">
                <a:solidFill>
                  <a:srgbClr val="FFC000"/>
                </a:solidFill>
                <a:latin typeface="Times New Roman" panose="02020603050405020304" pitchFamily="18" charset="0"/>
                <a:cs typeface="Times New Roman" panose="02020603050405020304" pitchFamily="18" charset="0"/>
              </a:rPr>
              <a:t>Validation from CO to be obtained</a:t>
            </a:r>
          </a:p>
          <a:p>
            <a:pPr marL="285750" indent="-28575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QA/QC plan &amp; procedures </a:t>
            </a:r>
            <a:r>
              <a:rPr lang="en-US" dirty="0" smtClean="0">
                <a:latin typeface="Times New Roman" panose="02020603050405020304" pitchFamily="18" charset="0"/>
                <a:cs typeface="Times New Roman" panose="02020603050405020304" pitchFamily="18" charset="0"/>
              </a:rPr>
              <a:t>defined</a:t>
            </a:r>
          </a:p>
          <a:p>
            <a:pPr marL="285750" indent="-28575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IJCLab resources </a:t>
            </a:r>
            <a:r>
              <a:rPr lang="en-US" dirty="0" smtClean="0">
                <a:latin typeface="Times New Roman" panose="02020603050405020304" pitchFamily="18" charset="0"/>
                <a:cs typeface="Times New Roman" panose="02020603050405020304" pitchFamily="18" charset="0"/>
              </a:rPr>
              <a:t>(facilities, infrastructure, and workforce) ready</a:t>
            </a:r>
          </a:p>
          <a:p>
            <a:pPr marL="285750" indent="-28575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b="1" dirty="0" smtClean="0">
                <a:solidFill>
                  <a:srgbClr val="00B050"/>
                </a:solidFill>
                <a:latin typeface="Times New Roman" panose="02020603050405020304" pitchFamily="18" charset="0"/>
                <a:cs typeface="Times New Roman" panose="02020603050405020304" pitchFamily="18" charset="0"/>
              </a:rPr>
              <a:t>Fabrication &amp; assembly drawings, STTC, scoring grid ready </a:t>
            </a:r>
            <a:r>
              <a:rPr lang="en-US" dirty="0" smtClean="0">
                <a:latin typeface="Times New Roman" panose="02020603050405020304" pitchFamily="18" charset="0"/>
                <a:cs typeface="Times New Roman" panose="02020603050405020304" pitchFamily="18" charset="0"/>
                <a:sym typeface="Wingdings" panose="05000000000000000000" pitchFamily="2" charset="2"/>
              </a:rPr>
              <a:t>=&gt; </a:t>
            </a:r>
            <a:r>
              <a:rPr lang="en-US" b="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green light needed to launch the calls for tender   </a:t>
            </a:r>
            <a:endParaRPr lang="en-US" b="1" dirty="0" smtClean="0">
              <a:solidFill>
                <a:srgbClr val="FF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endParaRPr lang="en-US" sz="1400" dirty="0" smtClean="0">
              <a:latin typeface="Times New Roman" panose="02020603050405020304" pitchFamily="18" charset="0"/>
              <a:cs typeface="Times New Roman" panose="02020603050405020304" pitchFamily="18" charset="0"/>
            </a:endParaRPr>
          </a:p>
        </p:txBody>
      </p:sp>
      <p:sp>
        <p:nvSpPr>
          <p:cNvPr id="4" name="Espace réservé du numéro de diapositive 3">
            <a:extLst>
              <a:ext uri="{FF2B5EF4-FFF2-40B4-BE49-F238E27FC236}">
                <a16:creationId xmlns:a16="http://schemas.microsoft.com/office/drawing/2014/main" id="{F4719B6F-D459-45E4-9AB7-C34EB03F2DA5}"/>
              </a:ext>
            </a:extLst>
          </p:cNvPr>
          <p:cNvSpPr>
            <a:spLocks noGrp="1"/>
          </p:cNvSpPr>
          <p:nvPr>
            <p:ph type="sldNum" sz="quarter" idx="12"/>
          </p:nvPr>
        </p:nvSpPr>
        <p:spPr/>
        <p:txBody>
          <a:bodyPr/>
          <a:lstStyle/>
          <a:p>
            <a:pPr>
              <a:defRPr/>
            </a:pPr>
            <a:fld id="{96FC859B-BE47-4ED9-A753-DAB90E930B47}" type="slidenum">
              <a:rPr lang="en-US" smtClean="0"/>
              <a:t>38</a:t>
            </a:fld>
            <a:endParaRPr lang="en-US" dirty="0"/>
          </a:p>
        </p:txBody>
      </p:sp>
    </p:spTree>
    <p:extLst>
      <p:ext uri="{BB962C8B-B14F-4D97-AF65-F5344CB8AC3E}">
        <p14:creationId xmlns:p14="http://schemas.microsoft.com/office/powerpoint/2010/main" val="3982530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0" y="0"/>
            <a:ext cx="5080943" cy="523220"/>
          </a:xfrm>
          <a:prstGeom prst="rect">
            <a:avLst/>
          </a:prstGeom>
          <a:noFill/>
        </p:spPr>
        <p:txBody>
          <a:bodyPr wrap="none" rtlCol="0">
            <a:spAutoFit/>
          </a:bodyPr>
          <a:lstStyle/>
          <a:p>
            <a:pPr>
              <a:defRPr/>
            </a:pPr>
            <a:r>
              <a:rPr lang="en-US" sz="2800" b="1" u="sng" dirty="0" smtClean="0">
                <a:solidFill>
                  <a:srgbClr val="FF0000"/>
                </a:solidFill>
                <a:latin typeface="Times New Roman"/>
                <a:cs typeface="Times New Roman"/>
              </a:rPr>
              <a:t>Towards the final chimney PRR</a:t>
            </a:r>
            <a:endParaRPr dirty="0"/>
          </a:p>
        </p:txBody>
      </p:sp>
      <p:sp>
        <p:nvSpPr>
          <p:cNvPr id="3" name="ZoneTexte 2"/>
          <p:cNvSpPr txBox="1"/>
          <p:nvPr/>
        </p:nvSpPr>
        <p:spPr bwMode="auto">
          <a:xfrm>
            <a:off x="0" y="596057"/>
            <a:ext cx="12192000" cy="1692771"/>
          </a:xfrm>
          <a:prstGeom prst="rect">
            <a:avLst/>
          </a:prstGeom>
          <a:noFill/>
        </p:spPr>
        <p:txBody>
          <a:bodyPr wrap="square" rtlCol="0">
            <a:spAutoFit/>
          </a:bodyPr>
          <a:lstStyle/>
          <a:p>
            <a:pPr marL="742950" lvl="1" indent="-285750">
              <a:buFont typeface="Arial"/>
              <a:buChar char="•"/>
              <a:defRPr/>
            </a:pPr>
            <a:endParaRPr lang="en-US" sz="1400" dirty="0" smtClean="0">
              <a:latin typeface="Times New Roman"/>
              <a:cs typeface="Times New Roman"/>
            </a:endParaRPr>
          </a:p>
          <a:p>
            <a:pPr marL="285750" indent="-285750">
              <a:buFont typeface="Arial" panose="020B0604020202020204" pitchFamily="34" charset="0"/>
              <a:buChar char="•"/>
              <a:defRPr/>
            </a:pPr>
            <a:r>
              <a:rPr lang="en-US" dirty="0" smtClean="0">
                <a:latin typeface="Times New Roman"/>
                <a:cs typeface="Times New Roman"/>
              </a:rPr>
              <a:t>Tests at </a:t>
            </a:r>
            <a:r>
              <a:rPr lang="en-US" dirty="0">
                <a:latin typeface="Times New Roman"/>
                <a:cs typeface="Times New Roman"/>
              </a:rPr>
              <a:t>CERN in the coming weeks </a:t>
            </a:r>
            <a:r>
              <a:rPr lang="en-US" dirty="0" smtClean="0">
                <a:latin typeface="Times New Roman"/>
                <a:cs typeface="Times New Roman"/>
              </a:rPr>
              <a:t>with full TDE electronics in order to check thermal behavior for V24 and V48</a:t>
            </a:r>
          </a:p>
          <a:p>
            <a:pPr marL="285750" indent="-285750">
              <a:buFont typeface="Arial" panose="020B0604020202020204" pitchFamily="34" charset="0"/>
              <a:buChar char="•"/>
              <a:defRPr/>
            </a:pPr>
            <a:endParaRPr lang="en-US" dirty="0" smtClean="0">
              <a:latin typeface="Times New Roman"/>
              <a:cs typeface="Times New Roman"/>
            </a:endParaRPr>
          </a:p>
          <a:p>
            <a:pPr marL="285750" indent="-285750">
              <a:buFont typeface="Symbol" panose="05050102010706020507" pitchFamily="18" charset="2"/>
              <a:buChar char="Þ"/>
              <a:defRPr/>
            </a:pPr>
            <a:r>
              <a:rPr lang="en-US" dirty="0" smtClean="0">
                <a:latin typeface="Times New Roman"/>
                <a:cs typeface="Times New Roman"/>
              </a:rPr>
              <a:t>Test of four guiding system configuration (standard design, improved air flow, cooling metallic plates, combination of both)</a:t>
            </a:r>
          </a:p>
          <a:p>
            <a:pPr marL="285750" indent="-285750">
              <a:buFont typeface="Symbol" panose="05050102010706020507" pitchFamily="18" charset="2"/>
              <a:buChar char="Þ"/>
              <a:defRPr/>
            </a:pPr>
            <a:endParaRPr lang="en-US" dirty="0" smtClean="0">
              <a:latin typeface="Times New Roman"/>
              <a:cs typeface="Times New Roman"/>
            </a:endParaRPr>
          </a:p>
          <a:p>
            <a:pPr marL="285750" indent="-285750">
              <a:buFont typeface="Symbol" panose="05050102010706020507" pitchFamily="18" charset="2"/>
              <a:buChar char="Þ"/>
              <a:defRPr/>
            </a:pPr>
            <a:r>
              <a:rPr lang="en-US" b="1" dirty="0" smtClean="0">
                <a:solidFill>
                  <a:srgbClr val="00B050"/>
                </a:solidFill>
                <a:latin typeface="Times New Roman"/>
                <a:cs typeface="Times New Roman"/>
              </a:rPr>
              <a:t>No impact on vessel design</a:t>
            </a:r>
            <a:endParaRPr lang="en-US" b="1" dirty="0">
              <a:solidFill>
                <a:srgbClr val="00B050"/>
              </a:solidFill>
              <a:latin typeface="Times New Roman"/>
              <a:cs typeface="Times New Roman"/>
            </a:endParaRPr>
          </a:p>
        </p:txBody>
      </p:sp>
      <p:sp>
        <p:nvSpPr>
          <p:cNvPr id="4" name="Espace réservé du numéro de diapositive 3">
            <a:extLst>
              <a:ext uri="{FF2B5EF4-FFF2-40B4-BE49-F238E27FC236}">
                <a16:creationId xmlns:a16="http://schemas.microsoft.com/office/drawing/2014/main" id="{F4719B6F-D459-45E4-9AB7-C34EB03F2DA5}"/>
              </a:ext>
            </a:extLst>
          </p:cNvPr>
          <p:cNvSpPr>
            <a:spLocks noGrp="1"/>
          </p:cNvSpPr>
          <p:nvPr>
            <p:ph type="sldNum" sz="quarter" idx="12"/>
          </p:nvPr>
        </p:nvSpPr>
        <p:spPr/>
        <p:txBody>
          <a:bodyPr/>
          <a:lstStyle/>
          <a:p>
            <a:pPr>
              <a:defRPr/>
            </a:pPr>
            <a:fld id="{96FC859B-BE47-4ED9-A753-DAB90E930B47}" type="slidenum">
              <a:rPr lang="en-US" smtClean="0"/>
              <a:t>39</a:t>
            </a:fld>
            <a:endParaRPr lang="en-US"/>
          </a:p>
        </p:txBody>
      </p:sp>
      <p:sp>
        <p:nvSpPr>
          <p:cNvPr id="5" name="ZoneTexte 4"/>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#1</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91240" y="3262047"/>
            <a:ext cx="4923319" cy="2268588"/>
          </a:xfrm>
          <a:prstGeom prst="rect">
            <a:avLst/>
          </a:prstGeom>
        </p:spPr>
      </p:pic>
      <p:cxnSp>
        <p:nvCxnSpPr>
          <p:cNvPr id="8" name="Connecteur droit avec flèche 7"/>
          <p:cNvCxnSpPr/>
          <p:nvPr/>
        </p:nvCxnSpPr>
        <p:spPr>
          <a:xfrm>
            <a:off x="3830855" y="1751798"/>
            <a:ext cx="3628724" cy="14630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221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86689" y="98103"/>
            <a:ext cx="3020379" cy="523220"/>
          </a:xfrm>
          <a:prstGeom prst="rect">
            <a:avLst/>
          </a:prstGeom>
          <a:noFill/>
        </p:spPr>
        <p:txBody>
          <a:bodyPr wrap="none" rtlCol="0">
            <a:spAutoFit/>
          </a:bodyPr>
          <a:lstStyle/>
          <a:p>
            <a:pPr>
              <a:defRPr/>
            </a:pPr>
            <a:r>
              <a:rPr lang="fr-FR" sz="2800" b="1" u="sng" dirty="0">
                <a:solidFill>
                  <a:srgbClr val="FF0000"/>
                </a:solidFill>
                <a:latin typeface="Times New Roman"/>
                <a:cs typeface="Times New Roman"/>
              </a:rPr>
              <a:t>Why a PRR </a:t>
            </a:r>
            <a:r>
              <a:rPr lang="fr-FR" sz="2800" b="1" u="sng" dirty="0" err="1">
                <a:solidFill>
                  <a:srgbClr val="FF0000"/>
                </a:solidFill>
                <a:latin typeface="Times New Roman"/>
                <a:cs typeface="Times New Roman"/>
              </a:rPr>
              <a:t>now</a:t>
            </a:r>
            <a:r>
              <a:rPr lang="fr-FR" sz="2800" b="1" u="sng" dirty="0">
                <a:solidFill>
                  <a:srgbClr val="FF0000"/>
                </a:solidFill>
                <a:latin typeface="Times New Roman"/>
                <a:cs typeface="Times New Roman"/>
              </a:rPr>
              <a:t> ?</a:t>
            </a:r>
            <a:endParaRPr dirty="0"/>
          </a:p>
        </p:txBody>
      </p:sp>
      <p:sp>
        <p:nvSpPr>
          <p:cNvPr id="3" name="ZoneTexte 2"/>
          <p:cNvSpPr txBox="1"/>
          <p:nvPr/>
        </p:nvSpPr>
        <p:spPr bwMode="auto">
          <a:xfrm>
            <a:off x="153609" y="671691"/>
            <a:ext cx="11785545" cy="6186309"/>
          </a:xfrm>
          <a:prstGeom prst="rect">
            <a:avLst/>
          </a:prstGeom>
          <a:noFill/>
        </p:spPr>
        <p:txBody>
          <a:bodyPr wrap="square" rtlCol="0">
            <a:spAutoFit/>
          </a:bodyPr>
          <a:lstStyle/>
          <a:p>
            <a:pPr marL="285750" indent="-285750">
              <a:buFont typeface="Arial" panose="020B0604020202020204" pitchFamily="34" charset="0"/>
              <a:buChar char="•"/>
              <a:defRPr/>
            </a:pPr>
            <a:r>
              <a:rPr lang="en-US" dirty="0">
                <a:latin typeface="Times New Roman"/>
                <a:cs typeface="Times New Roman"/>
              </a:rPr>
              <a:t>Reason of the </a:t>
            </a:r>
            <a:r>
              <a:rPr lang="en-US" dirty="0" smtClean="0">
                <a:latin typeface="Times New Roman"/>
                <a:cs typeface="Times New Roman"/>
              </a:rPr>
              <a:t>PRR:</a:t>
            </a:r>
            <a:r>
              <a:rPr lang="en-US" dirty="0"/>
              <a:t> </a:t>
            </a:r>
            <a:r>
              <a:rPr lang="en-US" b="1" dirty="0">
                <a:solidFill>
                  <a:srgbClr val="0070C0"/>
                </a:solidFill>
                <a:latin typeface="Times New Roman"/>
                <a:cs typeface="Times New Roman"/>
              </a:rPr>
              <a:t>l</a:t>
            </a:r>
            <a:r>
              <a:rPr lang="en-US" b="1" dirty="0" smtClean="0">
                <a:solidFill>
                  <a:srgbClr val="0070C0"/>
                </a:solidFill>
                <a:latin typeface="Times New Roman"/>
                <a:cs typeface="Times New Roman"/>
              </a:rPr>
              <a:t>aunch </a:t>
            </a:r>
            <a:r>
              <a:rPr lang="en-US" b="1" dirty="0">
                <a:solidFill>
                  <a:srgbClr val="0070C0"/>
                </a:solidFill>
                <a:latin typeface="Times New Roman"/>
                <a:cs typeface="Times New Roman"/>
              </a:rPr>
              <a:t>of call for tenders </a:t>
            </a:r>
            <a:r>
              <a:rPr lang="en-US" dirty="0">
                <a:latin typeface="Times New Roman"/>
                <a:cs typeface="Times New Roman"/>
              </a:rPr>
              <a:t>for </a:t>
            </a:r>
            <a:r>
              <a:rPr lang="en-US" b="1" dirty="0" smtClean="0">
                <a:solidFill>
                  <a:srgbClr val="0070C0"/>
                </a:solidFill>
                <a:latin typeface="Times New Roman"/>
                <a:cs typeface="Times New Roman"/>
              </a:rPr>
              <a:t>Chimney Vessels (V24 and V48)</a:t>
            </a:r>
          </a:p>
          <a:p>
            <a:pPr marL="285750" indent="-285750">
              <a:buFont typeface="Arial"/>
              <a:buChar char="•"/>
              <a:defRPr/>
            </a:pPr>
            <a:endParaRPr lang="en-US" dirty="0" smtClean="0">
              <a:latin typeface="Times New Roman"/>
              <a:cs typeface="Times New Roman"/>
            </a:endParaRPr>
          </a:p>
          <a:p>
            <a:pPr marL="285750" indent="-285750">
              <a:buFont typeface="Arial" panose="020B0604020202020204" pitchFamily="34" charset="0"/>
              <a:buChar char="•"/>
              <a:defRPr/>
            </a:pPr>
            <a:r>
              <a:rPr lang="en-US" dirty="0">
                <a:latin typeface="Times New Roman"/>
                <a:cs typeface="Times New Roman"/>
              </a:rPr>
              <a:t>Some </a:t>
            </a:r>
            <a:r>
              <a:rPr lang="en-US" dirty="0" err="1">
                <a:latin typeface="Times New Roman"/>
                <a:cs typeface="Times New Roman"/>
              </a:rPr>
              <a:t>infos</a:t>
            </a:r>
            <a:r>
              <a:rPr lang="en-US" dirty="0">
                <a:latin typeface="Times New Roman"/>
                <a:cs typeface="Times New Roman"/>
              </a:rPr>
              <a:t> about call for tenders at </a:t>
            </a:r>
            <a:r>
              <a:rPr lang="en-US" dirty="0" smtClean="0">
                <a:latin typeface="Times New Roman"/>
                <a:cs typeface="Times New Roman"/>
              </a:rPr>
              <a:t>CNRS</a:t>
            </a:r>
          </a:p>
          <a:p>
            <a:pPr marL="742950" lvl="1" indent="-285750">
              <a:buFont typeface="Arial"/>
              <a:buChar char="•"/>
              <a:defRPr/>
            </a:pPr>
            <a:r>
              <a:rPr lang="en-US" dirty="0" smtClean="0">
                <a:latin typeface="Times New Roman"/>
                <a:cs typeface="Times New Roman"/>
              </a:rPr>
              <a:t>Open </a:t>
            </a:r>
            <a:r>
              <a:rPr lang="en-US" dirty="0">
                <a:latin typeface="Times New Roman"/>
                <a:cs typeface="Times New Roman"/>
              </a:rPr>
              <a:t>calls that cannot be restricted to the prototype providers</a:t>
            </a:r>
            <a:endParaRPr lang="en-US" dirty="0"/>
          </a:p>
          <a:p>
            <a:pPr marL="285750" indent="-285750">
              <a:buFont typeface="Arial"/>
              <a:buChar char="•"/>
              <a:defRPr/>
            </a:pPr>
            <a:endParaRPr lang="en-US" dirty="0">
              <a:latin typeface="Times New Roman"/>
              <a:cs typeface="Times New Roman"/>
            </a:endParaRPr>
          </a:p>
          <a:p>
            <a:pPr marL="742950" lvl="1" indent="-285750">
              <a:buFont typeface="Arial"/>
              <a:buChar char="•"/>
              <a:defRPr/>
            </a:pPr>
            <a:r>
              <a:rPr lang="en-US" dirty="0">
                <a:latin typeface="Times New Roman"/>
                <a:cs typeface="Times New Roman"/>
              </a:rPr>
              <a:t>Once the call is launched, </a:t>
            </a:r>
            <a:endParaRPr lang="en-US" dirty="0"/>
          </a:p>
          <a:p>
            <a:pPr marL="1200150" lvl="2" indent="-285750">
              <a:buFont typeface="Arial"/>
              <a:buChar char="•"/>
              <a:defRPr/>
            </a:pPr>
            <a:r>
              <a:rPr lang="en-US" dirty="0">
                <a:latin typeface="Times New Roman"/>
                <a:cs typeface="Times New Roman"/>
              </a:rPr>
              <a:t>Private communication with companies is strictly forbidden</a:t>
            </a:r>
            <a:endParaRPr lang="en-US" dirty="0"/>
          </a:p>
          <a:p>
            <a:pPr marL="1200150" lvl="2" indent="-285750">
              <a:buFont typeface="Arial"/>
              <a:buChar char="•"/>
              <a:defRPr/>
            </a:pPr>
            <a:r>
              <a:rPr lang="en-US" dirty="0">
                <a:latin typeface="Times New Roman"/>
                <a:cs typeface="Times New Roman"/>
              </a:rPr>
              <a:t>All questions from companies and our answers are public on the submission site</a:t>
            </a:r>
            <a:endParaRPr lang="en-US" dirty="0"/>
          </a:p>
          <a:p>
            <a:pPr marL="742950" lvl="1" indent="-285750">
              <a:buFont typeface="Arial"/>
              <a:buChar char="•"/>
              <a:defRPr/>
            </a:pPr>
            <a:endParaRPr lang="en-US" dirty="0">
              <a:latin typeface="Times New Roman"/>
              <a:cs typeface="Times New Roman"/>
            </a:endParaRPr>
          </a:p>
          <a:p>
            <a:pPr marL="742950" lvl="1" indent="-285750">
              <a:buFont typeface="Arial"/>
              <a:buChar char="•"/>
              <a:defRPr/>
            </a:pPr>
            <a:r>
              <a:rPr lang="en-US" dirty="0">
                <a:latin typeface="Times New Roman"/>
                <a:cs typeface="Times New Roman"/>
              </a:rPr>
              <a:t>The documents (Drawings, QA …) cannot be changed and are the core of the contract between CNRS and the provider</a:t>
            </a:r>
          </a:p>
          <a:p>
            <a:pPr marL="285750" indent="-285750">
              <a:buFont typeface="Arial"/>
              <a:buChar char="•"/>
              <a:defRPr/>
            </a:pPr>
            <a:endParaRPr lang="en-US" dirty="0">
              <a:latin typeface="Times New Roman"/>
              <a:cs typeface="Times New Roman"/>
            </a:endParaRPr>
          </a:p>
          <a:p>
            <a:pPr marL="285750" indent="-285750">
              <a:buFont typeface="Symbol"/>
              <a:buChar char="Þ"/>
              <a:defRPr/>
            </a:pPr>
            <a:r>
              <a:rPr lang="en-US" b="1" dirty="0">
                <a:solidFill>
                  <a:srgbClr val="0070C0"/>
                </a:solidFill>
                <a:latin typeface="Times New Roman"/>
                <a:cs typeface="Times New Roman"/>
              </a:rPr>
              <a:t>Design must be the final one </a:t>
            </a:r>
            <a:r>
              <a:rPr lang="en-US" dirty="0">
                <a:latin typeface="Times New Roman"/>
                <a:cs typeface="Times New Roman"/>
              </a:rPr>
              <a:t>(modifications will be possible after signing the contract but will require addendums leading to extra costs most of the time)</a:t>
            </a:r>
            <a:endParaRPr lang="en-US" dirty="0"/>
          </a:p>
          <a:p>
            <a:pPr marL="285750" indent="-285750">
              <a:buFont typeface="Symbol"/>
              <a:buChar char="Þ"/>
              <a:defRPr/>
            </a:pPr>
            <a:endParaRPr lang="en-US" dirty="0">
              <a:latin typeface="Times New Roman"/>
              <a:cs typeface="Times New Roman"/>
            </a:endParaRPr>
          </a:p>
          <a:p>
            <a:pPr marL="285750" indent="-285750">
              <a:buFont typeface="Symbol"/>
              <a:buChar char="Þ"/>
              <a:defRPr/>
            </a:pPr>
            <a:r>
              <a:rPr lang="en-US" b="1" dirty="0">
                <a:solidFill>
                  <a:srgbClr val="0070C0"/>
                </a:solidFill>
                <a:latin typeface="Times New Roman"/>
                <a:cs typeface="Times New Roman"/>
              </a:rPr>
              <a:t>Specifications</a:t>
            </a:r>
            <a:r>
              <a:rPr lang="en-US" dirty="0">
                <a:latin typeface="Times New Roman"/>
                <a:cs typeface="Times New Roman"/>
              </a:rPr>
              <a:t> have to be </a:t>
            </a:r>
            <a:r>
              <a:rPr lang="en-US" b="1" dirty="0">
                <a:solidFill>
                  <a:srgbClr val="0070C0"/>
                </a:solidFill>
                <a:latin typeface="Times New Roman"/>
                <a:cs typeface="Times New Roman"/>
              </a:rPr>
              <a:t>carefully written </a:t>
            </a:r>
            <a:r>
              <a:rPr lang="en-US" dirty="0">
                <a:latin typeface="Times New Roman"/>
                <a:cs typeface="Times New Roman"/>
              </a:rPr>
              <a:t>to reject non-serious providers and avoid trapdoors</a:t>
            </a:r>
            <a:endParaRPr lang="en-US" dirty="0"/>
          </a:p>
          <a:p>
            <a:pPr marL="285750" indent="-285750">
              <a:buFont typeface="Symbol"/>
              <a:buChar char="Þ"/>
              <a:defRPr/>
            </a:pPr>
            <a:endParaRPr lang="en-US" dirty="0">
              <a:latin typeface="Times New Roman"/>
              <a:cs typeface="Times New Roman"/>
            </a:endParaRPr>
          </a:p>
          <a:p>
            <a:pPr marL="285750" indent="-285750">
              <a:buFont typeface="Symbol"/>
              <a:buChar char="Þ"/>
              <a:defRPr/>
            </a:pPr>
            <a:r>
              <a:rPr lang="en-US" b="1" dirty="0">
                <a:solidFill>
                  <a:srgbClr val="0070C0"/>
                </a:solidFill>
                <a:latin typeface="Times New Roman"/>
                <a:cs typeface="Times New Roman"/>
              </a:rPr>
              <a:t>Scoring grid</a:t>
            </a:r>
            <a:r>
              <a:rPr lang="en-US" dirty="0">
                <a:latin typeface="Times New Roman"/>
                <a:cs typeface="Times New Roman"/>
              </a:rPr>
              <a:t> which takes into account </a:t>
            </a:r>
            <a:r>
              <a:rPr lang="en-US" b="1" dirty="0">
                <a:solidFill>
                  <a:srgbClr val="0070C0"/>
                </a:solidFill>
                <a:latin typeface="Times New Roman"/>
                <a:cs typeface="Times New Roman"/>
              </a:rPr>
              <a:t>technical answers,  price, delays, ecological impact</a:t>
            </a:r>
            <a:endParaRPr lang="en-US" b="1" dirty="0">
              <a:solidFill>
                <a:srgbClr val="0070C0"/>
              </a:solidFill>
            </a:endParaRPr>
          </a:p>
          <a:p>
            <a:pPr marL="285750" indent="-285750">
              <a:buFont typeface="Arial"/>
              <a:buChar char="•"/>
              <a:defRPr/>
            </a:pPr>
            <a:endParaRPr dirty="0"/>
          </a:p>
          <a:p>
            <a:pPr marL="285750" indent="-285750">
              <a:buFont typeface="Arial" panose="020B0604020202020204" pitchFamily="34" charset="0"/>
              <a:buChar char="•"/>
              <a:defRPr/>
            </a:pPr>
            <a:r>
              <a:rPr lang="en-US" b="1" dirty="0">
                <a:solidFill>
                  <a:srgbClr val="FF0000"/>
                </a:solidFill>
                <a:latin typeface="Times New Roman"/>
                <a:cs typeface="Times New Roman"/>
              </a:rPr>
              <a:t>Long tendering process (4-5 months</a:t>
            </a:r>
            <a:r>
              <a:rPr lang="en-US" b="1" dirty="0" smtClean="0">
                <a:solidFill>
                  <a:srgbClr val="FF0000"/>
                </a:solidFill>
                <a:latin typeface="Times New Roman"/>
                <a:cs typeface="Times New Roman"/>
              </a:rPr>
              <a:t>)</a:t>
            </a:r>
          </a:p>
          <a:p>
            <a:pPr marL="285750" indent="-285750">
              <a:buFont typeface="Arial" panose="020B0604020202020204" pitchFamily="34" charset="0"/>
              <a:buChar char="•"/>
              <a:defRPr/>
            </a:pPr>
            <a:endParaRPr b="1" dirty="0">
              <a:solidFill>
                <a:srgbClr val="FF0000"/>
              </a:solidFill>
            </a:endParaRPr>
          </a:p>
          <a:p>
            <a:pPr marL="285750" indent="-285750">
              <a:buFont typeface="Arial" panose="020B0604020202020204" pitchFamily="34" charset="0"/>
              <a:buChar char="•"/>
              <a:defRPr/>
            </a:pPr>
            <a:r>
              <a:rPr lang="en-US" b="1" dirty="0">
                <a:solidFill>
                  <a:srgbClr val="FF0000"/>
                </a:solidFill>
                <a:latin typeface="Times New Roman"/>
                <a:cs typeface="Times New Roman"/>
              </a:rPr>
              <a:t>Long production time (&gt; 1 year after ordering</a:t>
            </a:r>
            <a:r>
              <a:rPr lang="en-US" b="1" dirty="0" smtClean="0">
                <a:solidFill>
                  <a:srgbClr val="FF0000"/>
                </a:solidFill>
                <a:latin typeface="Times New Roman"/>
                <a:cs typeface="Times New Roman"/>
              </a:rPr>
              <a:t>)</a:t>
            </a:r>
            <a:endParaRPr b="1" dirty="0">
              <a:solidFill>
                <a:srgbClr val="FF0000"/>
              </a:solidFill>
            </a:endParaRPr>
          </a:p>
        </p:txBody>
      </p:sp>
      <p:sp>
        <p:nvSpPr>
          <p:cNvPr id="4" name="Espace réservé du numéro de diapositive 3">
            <a:extLst>
              <a:ext uri="{FF2B5EF4-FFF2-40B4-BE49-F238E27FC236}">
                <a16:creationId xmlns:a16="http://schemas.microsoft.com/office/drawing/2014/main" id="{6A325FE9-B261-48B3-9C99-0E8B0735B208}"/>
              </a:ext>
            </a:extLst>
          </p:cNvPr>
          <p:cNvSpPr>
            <a:spLocks noGrp="1"/>
          </p:cNvSpPr>
          <p:nvPr>
            <p:ph type="sldNum" sz="quarter" idx="12"/>
          </p:nvPr>
        </p:nvSpPr>
        <p:spPr/>
        <p:txBody>
          <a:bodyPr/>
          <a:lstStyle/>
          <a:p>
            <a:pPr>
              <a:defRPr/>
            </a:pPr>
            <a:fld id="{96FC859B-BE47-4ED9-A753-DAB90E930B47}" type="slidenum">
              <a:rPr lang="en-US" smtClean="0"/>
              <a:t>4</a:t>
            </a:fld>
            <a:endParaRPr lang="en-US"/>
          </a:p>
        </p:txBody>
      </p:sp>
      <p:sp>
        <p:nvSpPr>
          <p:cNvPr id="5" name="ZoneTexte 4"/>
          <p:cNvSpPr txBox="1"/>
          <p:nvPr/>
        </p:nvSpPr>
        <p:spPr bwMode="auto">
          <a:xfrm>
            <a:off x="10367975" y="0"/>
            <a:ext cx="1824025" cy="338554"/>
          </a:xfrm>
          <a:prstGeom prst="rect">
            <a:avLst/>
          </a:prstGeom>
          <a:solidFill>
            <a:schemeClr val="tx1"/>
          </a:solidFill>
        </p:spPr>
        <p:txBody>
          <a:bodyPr wrap="none" rtlCol="0">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Charge Question #4</a:t>
            </a:r>
          </a:p>
        </p:txBody>
      </p:sp>
    </p:spTree>
    <p:extLst>
      <p:ext uri="{BB962C8B-B14F-4D97-AF65-F5344CB8AC3E}">
        <p14:creationId xmlns:p14="http://schemas.microsoft.com/office/powerpoint/2010/main" val="1005723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509655" y="2878282"/>
            <a:ext cx="1866217" cy="707886"/>
          </a:xfrm>
          <a:prstGeom prst="rect">
            <a:avLst/>
          </a:prstGeom>
          <a:noFill/>
        </p:spPr>
        <p:txBody>
          <a:bodyPr wrap="none" rtlCol="0">
            <a:spAutoFit/>
          </a:bodyPr>
          <a:lstStyle/>
          <a:p>
            <a:r>
              <a:rPr lang="en-US" sz="4000" b="1" dirty="0" smtClean="0">
                <a:latin typeface="Times New Roman" panose="02020603050405020304" pitchFamily="18" charset="0"/>
                <a:cs typeface="Times New Roman" panose="02020603050405020304" pitchFamily="18" charset="0"/>
              </a:rPr>
              <a:t>Backup</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9570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6121" y="-206089"/>
            <a:ext cx="4484000" cy="6133116"/>
          </a:xfrm>
          <a:prstGeom prst="rect">
            <a:avLst/>
          </a:prstGeom>
        </p:spPr>
      </p:pic>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94" y="362442"/>
            <a:ext cx="4484000" cy="6133116"/>
          </a:xfrm>
          <a:prstGeom prst="rect">
            <a:avLst/>
          </a:prstGeom>
        </p:spPr>
      </p:pic>
      <p:sp>
        <p:nvSpPr>
          <p:cNvPr id="3" name="ZoneTexte 2"/>
          <p:cNvSpPr txBox="1"/>
          <p:nvPr/>
        </p:nvSpPr>
        <p:spPr>
          <a:xfrm>
            <a:off x="0" y="5477718"/>
            <a:ext cx="335220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Step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Screw 4 eyebolts in the flanges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Connect slings</a:t>
            </a:r>
          </a:p>
        </p:txBody>
      </p:sp>
      <p:sp>
        <p:nvSpPr>
          <p:cNvPr id="8" name="ZoneTexte 7"/>
          <p:cNvSpPr txBox="1"/>
          <p:nvPr/>
        </p:nvSpPr>
        <p:spPr>
          <a:xfrm>
            <a:off x="5390551" y="5493099"/>
            <a:ext cx="174919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Step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Out of its box</a:t>
            </a:r>
          </a:p>
        </p:txBody>
      </p:sp>
      <p:cxnSp>
        <p:nvCxnSpPr>
          <p:cNvPr id="9" name="Connecteur droit avec flèche 8"/>
          <p:cNvCxnSpPr/>
          <p:nvPr/>
        </p:nvCxnSpPr>
        <p:spPr>
          <a:xfrm flipV="1">
            <a:off x="1844015" y="1954091"/>
            <a:ext cx="1316085" cy="3972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2336230" y="2063239"/>
            <a:ext cx="1316085" cy="39729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6530" y="362442"/>
            <a:ext cx="4484000" cy="6133116"/>
          </a:xfrm>
          <a:prstGeom prst="rect">
            <a:avLst/>
          </a:prstGeom>
        </p:spPr>
      </p:pic>
      <p:sp>
        <p:nvSpPr>
          <p:cNvPr id="11" name="ZoneTexte 10"/>
          <p:cNvSpPr txBox="1"/>
          <p:nvPr/>
        </p:nvSpPr>
        <p:spPr>
          <a:xfrm>
            <a:off x="9087213" y="5388806"/>
            <a:ext cx="271414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Step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Take away from the box</a:t>
            </a:r>
          </a:p>
        </p:txBody>
      </p:sp>
    </p:spTree>
    <p:extLst>
      <p:ext uri="{BB962C8B-B14F-4D97-AF65-F5344CB8AC3E}">
        <p14:creationId xmlns:p14="http://schemas.microsoft.com/office/powerpoint/2010/main" val="363171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6136" y="158261"/>
            <a:ext cx="7206901" cy="6830541"/>
          </a:xfrm>
          <a:prstGeom prst="rect">
            <a:avLst/>
          </a:prstGeom>
        </p:spPr>
      </p:pic>
      <p:sp>
        <p:nvSpPr>
          <p:cNvPr id="2" name="ZoneTexte 1"/>
          <p:cNvSpPr txBox="1"/>
          <p:nvPr/>
        </p:nvSpPr>
        <p:spPr>
          <a:xfrm>
            <a:off x="162275" y="158261"/>
            <a:ext cx="2345514" cy="369332"/>
          </a:xfrm>
          <a:prstGeom prst="rect">
            <a:avLst/>
          </a:prstGeom>
          <a:noFill/>
        </p:spPr>
        <p:txBody>
          <a:bodyPr wrap="none" rtlCol="0">
            <a:spAutoFit/>
          </a:bodyPr>
          <a:lstStyle/>
          <a:p>
            <a:r>
              <a:rPr lang="en-US" b="1" u="sng" dirty="0" smtClean="0">
                <a:latin typeface="Times New Roman" panose="02020603050405020304" pitchFamily="18" charset="0"/>
                <a:cs typeface="Times New Roman" panose="02020603050405020304" pitchFamily="18" charset="0"/>
              </a:rPr>
              <a:t>The Cart and </a:t>
            </a:r>
            <a:r>
              <a:rPr lang="en-US" b="1" u="sng" dirty="0" err="1" smtClean="0">
                <a:latin typeface="Times New Roman" panose="02020603050405020304" pitchFamily="18" charset="0"/>
                <a:cs typeface="Times New Roman" panose="02020603050405020304" pitchFamily="18" charset="0"/>
              </a:rPr>
              <a:t>toolings</a:t>
            </a:r>
            <a:endParaRPr lang="en-US" b="1" u="sng" dirty="0" smtClean="0">
              <a:latin typeface="Times New Roman" panose="02020603050405020304" pitchFamily="18" charset="0"/>
              <a:cs typeface="Times New Roman" panose="02020603050405020304" pitchFamily="18" charset="0"/>
            </a:endParaRPr>
          </a:p>
        </p:txBody>
      </p:sp>
      <p:sp>
        <p:nvSpPr>
          <p:cNvPr id="3" name="ZoneTexte 2"/>
          <p:cNvSpPr txBox="1"/>
          <p:nvPr/>
        </p:nvSpPr>
        <p:spPr>
          <a:xfrm>
            <a:off x="9203267" y="1964847"/>
            <a:ext cx="2127505"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Flange support plate </a:t>
            </a:r>
          </a:p>
        </p:txBody>
      </p:sp>
      <p:cxnSp>
        <p:nvCxnSpPr>
          <p:cNvPr id="5" name="Connecteur droit avec flèche 4"/>
          <p:cNvCxnSpPr>
            <a:stCxn id="3" idx="1"/>
          </p:cNvCxnSpPr>
          <p:nvPr/>
        </p:nvCxnSpPr>
        <p:spPr>
          <a:xfrm flipH="1" flipV="1">
            <a:off x="8484589" y="1778002"/>
            <a:ext cx="718678" cy="3715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a:stCxn id="10" idx="1"/>
          </p:cNvCxnSpPr>
          <p:nvPr/>
        </p:nvCxnSpPr>
        <p:spPr>
          <a:xfrm flipH="1" flipV="1">
            <a:off x="9000067" y="1041400"/>
            <a:ext cx="950159" cy="1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9950226" y="856869"/>
            <a:ext cx="902811"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Eyebolt</a:t>
            </a:r>
          </a:p>
        </p:txBody>
      </p:sp>
      <p:cxnSp>
        <p:nvCxnSpPr>
          <p:cNvPr id="11" name="Connecteur droit avec flèche 10"/>
          <p:cNvCxnSpPr>
            <a:stCxn id="10" idx="1"/>
          </p:cNvCxnSpPr>
          <p:nvPr/>
        </p:nvCxnSpPr>
        <p:spPr>
          <a:xfrm flipH="1">
            <a:off x="7095067" y="1041535"/>
            <a:ext cx="2855159" cy="6733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646136" y="1834443"/>
            <a:ext cx="1479892"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Support plate </a:t>
            </a:r>
          </a:p>
        </p:txBody>
      </p:sp>
      <p:cxnSp>
        <p:nvCxnSpPr>
          <p:cNvPr id="14" name="Connecteur droit avec flèche 13"/>
          <p:cNvCxnSpPr>
            <a:stCxn id="13" idx="3"/>
          </p:cNvCxnSpPr>
          <p:nvPr/>
        </p:nvCxnSpPr>
        <p:spPr>
          <a:xfrm flipV="1">
            <a:off x="5126028" y="1100669"/>
            <a:ext cx="823941" cy="9184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7977226" y="2212839"/>
            <a:ext cx="57638" cy="261316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6674182" y="1378233"/>
            <a:ext cx="61546" cy="239150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15868" y="527593"/>
            <a:ext cx="4006225"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Support plates screwed on the cart</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One plate to screw the middle flange</a:t>
            </a: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2 types of plates for the two diameters</a:t>
            </a:r>
          </a:p>
        </p:txBody>
      </p:sp>
    </p:spTree>
    <p:extLst>
      <p:ext uri="{BB962C8B-B14F-4D97-AF65-F5344CB8AC3E}">
        <p14:creationId xmlns:p14="http://schemas.microsoft.com/office/powerpoint/2010/main" val="2215943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4560" y="10758"/>
            <a:ext cx="4482179" cy="6133116"/>
          </a:xfrm>
          <a:prstGeom prst="rect">
            <a:avLst/>
          </a:prstGeom>
        </p:spPr>
      </p:pic>
      <p:sp>
        <p:nvSpPr>
          <p:cNvPr id="5" name="ZoneTexte 4"/>
          <p:cNvSpPr txBox="1"/>
          <p:nvPr/>
        </p:nvSpPr>
        <p:spPr>
          <a:xfrm>
            <a:off x="192922" y="5123183"/>
            <a:ext cx="25442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Step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Installation on the cart</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5008" y="-50895"/>
            <a:ext cx="4482179" cy="6133115"/>
          </a:xfrm>
          <a:prstGeom prst="rect">
            <a:avLst/>
          </a:prstGeom>
        </p:spPr>
      </p:pic>
      <p:sp>
        <p:nvSpPr>
          <p:cNvPr id="7" name="ZoneTexte 6"/>
          <p:cNvSpPr txBox="1"/>
          <p:nvPr/>
        </p:nvSpPr>
        <p:spPr>
          <a:xfrm>
            <a:off x="6476104" y="4943545"/>
            <a:ext cx="4602542" cy="1200329"/>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Step 5:</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Screw </a:t>
            </a:r>
            <a:r>
              <a:rPr lang="en-US" dirty="0" smtClean="0">
                <a:latin typeface="Times New Roman" panose="02020603050405020304" pitchFamily="18" charset="0"/>
                <a:cs typeface="Times New Roman" panose="02020603050405020304" pitchFamily="18" charset="0"/>
              </a:rPr>
              <a:t>the flange to </a:t>
            </a:r>
            <a:r>
              <a:rPr lang="en-US" dirty="0">
                <a:latin typeface="Times New Roman" panose="02020603050405020304" pitchFamily="18" charset="0"/>
                <a:cs typeface="Times New Roman" panose="02020603050405020304" pitchFamily="18" charset="0"/>
              </a:rPr>
              <a:t>the </a:t>
            </a:r>
            <a:r>
              <a:rPr lang="en-US" dirty="0" smtClean="0">
                <a:latin typeface="Times New Roman" panose="02020603050405020304" pitchFamily="18" charset="0"/>
                <a:cs typeface="Times New Roman" panose="02020603050405020304" pitchFamily="18" charset="0"/>
              </a:rPr>
              <a:t>Flange support plate </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Remove eyebolts and slings</a:t>
            </a:r>
          </a:p>
        </p:txBody>
      </p:sp>
    </p:spTree>
    <p:extLst>
      <p:ext uri="{BB962C8B-B14F-4D97-AF65-F5344CB8AC3E}">
        <p14:creationId xmlns:p14="http://schemas.microsoft.com/office/powerpoint/2010/main" val="3059041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242" y="1463040"/>
            <a:ext cx="3496891" cy="4782971"/>
          </a:xfrm>
          <a:prstGeom prst="rect">
            <a:avLst/>
          </a:prstGeom>
        </p:spPr>
      </p:pic>
      <p:sp>
        <p:nvSpPr>
          <p:cNvPr id="5" name="ZoneTexte 4"/>
          <p:cNvSpPr txBox="1"/>
          <p:nvPr/>
        </p:nvSpPr>
        <p:spPr>
          <a:xfrm>
            <a:off x="226368" y="6295435"/>
            <a:ext cx="3403496"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Step 6 :  Bring to the right position</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7019" y="1463040"/>
            <a:ext cx="3496891" cy="4782971"/>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604" y="1463040"/>
            <a:ext cx="3496891" cy="4782971"/>
          </a:xfrm>
          <a:prstGeom prst="rect">
            <a:avLst/>
          </a:prstGeom>
        </p:spPr>
      </p:pic>
      <p:sp>
        <p:nvSpPr>
          <p:cNvPr id="10" name="ZoneTexte 9"/>
          <p:cNvSpPr txBox="1"/>
          <p:nvPr/>
        </p:nvSpPr>
        <p:spPr>
          <a:xfrm>
            <a:off x="8327019" y="6258980"/>
            <a:ext cx="3484964"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Step 8 :  Screw </a:t>
            </a:r>
            <a:r>
              <a:rPr lang="en-US" sz="1600" dirty="0" smtClean="0">
                <a:latin typeface="Times New Roman" panose="02020603050405020304" pitchFamily="18" charset="0"/>
                <a:cs typeface="Times New Roman" panose="02020603050405020304" pitchFamily="18" charset="0"/>
              </a:rPr>
              <a:t>2 </a:t>
            </a:r>
            <a:r>
              <a:rPr lang="en-US" sz="1600" dirty="0">
                <a:latin typeface="Times New Roman" panose="02020603050405020304" pitchFamily="18" charset="0"/>
                <a:cs typeface="Times New Roman" panose="02020603050405020304" pitchFamily="18" charset="0"/>
              </a:rPr>
              <a:t>eyebolts in the Flange support </a:t>
            </a:r>
            <a:r>
              <a:rPr lang="en-US" sz="1600" dirty="0" smtClean="0">
                <a:latin typeface="Times New Roman" panose="02020603050405020304" pitchFamily="18" charset="0"/>
                <a:cs typeface="Times New Roman" panose="02020603050405020304" pitchFamily="18" charset="0"/>
              </a:rPr>
              <a:t>plate and </a:t>
            </a:r>
            <a:r>
              <a:rPr lang="en-US" sz="1600" dirty="0">
                <a:latin typeface="Times New Roman" panose="02020603050405020304" pitchFamily="18" charset="0"/>
                <a:cs typeface="Times New Roman" panose="02020603050405020304" pitchFamily="18" charset="0"/>
              </a:rPr>
              <a:t>connect </a:t>
            </a:r>
            <a:r>
              <a:rPr lang="en-US" sz="1600" dirty="0" smtClean="0">
                <a:latin typeface="Times New Roman" panose="02020603050405020304" pitchFamily="18" charset="0"/>
                <a:cs typeface="Times New Roman" panose="02020603050405020304" pitchFamily="18" charset="0"/>
              </a:rPr>
              <a:t>sides cranes</a:t>
            </a:r>
            <a:endParaRPr lang="en-US" sz="1600" dirty="0">
              <a:latin typeface="Times New Roman" panose="02020603050405020304" pitchFamily="18" charset="0"/>
              <a:cs typeface="Times New Roman" panose="02020603050405020304" pitchFamily="18" charset="0"/>
            </a:endParaRPr>
          </a:p>
        </p:txBody>
      </p:sp>
      <p:sp>
        <p:nvSpPr>
          <p:cNvPr id="11" name="ZoneTexte 10"/>
          <p:cNvSpPr txBox="1"/>
          <p:nvPr/>
        </p:nvSpPr>
        <p:spPr>
          <a:xfrm>
            <a:off x="4194604" y="6295435"/>
            <a:ext cx="235192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7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Rotate the cart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4469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9497" y="209715"/>
            <a:ext cx="4483998" cy="6133114"/>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94" y="201814"/>
            <a:ext cx="4483998" cy="6133114"/>
          </a:xfrm>
          <a:prstGeom prst="rect">
            <a:avLst/>
          </a:prstGeom>
        </p:spPr>
      </p:pic>
      <p:sp>
        <p:nvSpPr>
          <p:cNvPr id="6" name="ZoneTexte 5"/>
          <p:cNvSpPr txBox="1"/>
          <p:nvPr/>
        </p:nvSpPr>
        <p:spPr>
          <a:xfrm>
            <a:off x="6854695" y="6363828"/>
            <a:ext cx="378177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10 </a:t>
            </a:r>
            <a:r>
              <a:rPr lang="en-US" dirty="0">
                <a:latin typeface="Times New Roman" panose="02020603050405020304" pitchFamily="18" charset="0"/>
                <a:cs typeface="Times New Roman" panose="02020603050405020304" pitchFamily="18" charset="0"/>
              </a:rPr>
              <a:t>:  Translation of the </a:t>
            </a:r>
            <a:r>
              <a:rPr lang="en-US" dirty="0" smtClean="0">
                <a:latin typeface="Times New Roman" panose="02020603050405020304" pitchFamily="18" charset="0"/>
                <a:cs typeface="Times New Roman" panose="02020603050405020304" pitchFamily="18" charset="0"/>
              </a:rPr>
              <a:t>chimney</a:t>
            </a:r>
            <a:endParaRPr lang="en-US" dirty="0">
              <a:latin typeface="Times New Roman" panose="02020603050405020304" pitchFamily="18" charset="0"/>
              <a:cs typeface="Times New Roman" panose="02020603050405020304" pitchFamily="18" charset="0"/>
            </a:endParaRPr>
          </a:p>
        </p:txBody>
      </p:sp>
      <p:sp>
        <p:nvSpPr>
          <p:cNvPr id="7" name="ZoneTexte 6"/>
          <p:cNvSpPr txBox="1"/>
          <p:nvPr/>
        </p:nvSpPr>
        <p:spPr>
          <a:xfrm>
            <a:off x="25761" y="6392253"/>
            <a:ext cx="56284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9 </a:t>
            </a:r>
            <a:r>
              <a:rPr lang="en-US" dirty="0">
                <a:latin typeface="Times New Roman" panose="02020603050405020304" pitchFamily="18" charset="0"/>
                <a:cs typeface="Times New Roman" panose="02020603050405020304" pitchFamily="18" charset="0"/>
              </a:rPr>
              <a:t>: Remove supports keeping the Flange support plate</a:t>
            </a:r>
          </a:p>
        </p:txBody>
      </p:sp>
    </p:spTree>
    <p:extLst>
      <p:ext uri="{BB962C8B-B14F-4D97-AF65-F5344CB8AC3E}">
        <p14:creationId xmlns:p14="http://schemas.microsoft.com/office/powerpoint/2010/main" val="15672906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994" y="201813"/>
            <a:ext cx="4483998" cy="6133114"/>
          </a:xfrm>
          <a:prstGeom prst="rect">
            <a:avLst/>
          </a:prstGeom>
        </p:spPr>
      </p:pic>
      <p:sp>
        <p:nvSpPr>
          <p:cNvPr id="6" name="ZoneTexte 5"/>
          <p:cNvSpPr txBox="1"/>
          <p:nvPr/>
        </p:nvSpPr>
        <p:spPr>
          <a:xfrm>
            <a:off x="6731576" y="6310737"/>
            <a:ext cx="4119839"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Step </a:t>
            </a:r>
            <a:r>
              <a:rPr lang="en-US" sz="1600" dirty="0" smtClean="0">
                <a:latin typeface="Times New Roman" panose="02020603050405020304" pitchFamily="18" charset="0"/>
                <a:cs typeface="Times New Roman" panose="02020603050405020304" pitchFamily="18" charset="0"/>
              </a:rPr>
              <a:t>12 </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Screw 4 </a:t>
            </a:r>
            <a:r>
              <a:rPr lang="en-US" sz="1600" dirty="0">
                <a:latin typeface="Times New Roman" panose="02020603050405020304" pitchFamily="18" charset="0"/>
                <a:cs typeface="Times New Roman" panose="02020603050405020304" pitchFamily="18" charset="0"/>
              </a:rPr>
              <a:t>eyebolts in the </a:t>
            </a:r>
            <a:r>
              <a:rPr lang="en-US" sz="1600" dirty="0" smtClean="0">
                <a:latin typeface="Times New Roman" panose="02020603050405020304" pitchFamily="18" charset="0"/>
                <a:cs typeface="Times New Roman" panose="02020603050405020304" pitchFamily="18" charset="0"/>
              </a:rPr>
              <a:t>central flange and connect </a:t>
            </a:r>
            <a:r>
              <a:rPr lang="en-US" sz="1600" dirty="0">
                <a:latin typeface="Times New Roman" panose="02020603050405020304" pitchFamily="18" charset="0"/>
                <a:cs typeface="Times New Roman" panose="02020603050405020304" pitchFamily="18" charset="0"/>
              </a:rPr>
              <a:t>central crane with hoist and slings</a:t>
            </a:r>
          </a:p>
        </p:txBody>
      </p:sp>
      <p:sp>
        <p:nvSpPr>
          <p:cNvPr id="7" name="ZoneTexte 6"/>
          <p:cNvSpPr txBox="1"/>
          <p:nvPr/>
        </p:nvSpPr>
        <p:spPr>
          <a:xfrm>
            <a:off x="222925" y="6392253"/>
            <a:ext cx="497007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11 </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Lower </a:t>
            </a:r>
            <a:r>
              <a:rPr lang="en-US" dirty="0">
                <a:latin typeface="Times New Roman" panose="02020603050405020304" pitchFamily="18" charset="0"/>
                <a:cs typeface="Times New Roman" panose="02020603050405020304" pitchFamily="18" charset="0"/>
              </a:rPr>
              <a:t>the chimney, put on the </a:t>
            </a:r>
            <a:r>
              <a:rPr lang="en-US" dirty="0" smtClean="0">
                <a:latin typeface="Times New Roman" panose="02020603050405020304" pitchFamily="18" charset="0"/>
                <a:cs typeface="Times New Roman" panose="02020603050405020304" pitchFamily="18" charset="0"/>
              </a:rPr>
              <a:t>penetration</a:t>
            </a:r>
            <a:endParaRPr lang="en-US" dirty="0">
              <a:latin typeface="Times New Roman" panose="02020603050405020304" pitchFamily="18" charset="0"/>
              <a:cs typeface="Times New Roman" panose="02020603050405020304" pitchFamily="18" charset="0"/>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9497" y="209716"/>
            <a:ext cx="4483998" cy="6133112"/>
          </a:xfrm>
          <a:prstGeom prst="rect">
            <a:avLst/>
          </a:prstGeom>
        </p:spPr>
      </p:pic>
    </p:spTree>
    <p:extLst>
      <p:ext uri="{BB962C8B-B14F-4D97-AF65-F5344CB8AC3E}">
        <p14:creationId xmlns:p14="http://schemas.microsoft.com/office/powerpoint/2010/main" val="3721979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177055" y="6245217"/>
            <a:ext cx="318437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14 </a:t>
            </a:r>
            <a:r>
              <a:rPr lang="en-US" dirty="0">
                <a:latin typeface="Times New Roman" panose="02020603050405020304" pitchFamily="18" charset="0"/>
                <a:cs typeface="Times New Roman" panose="02020603050405020304" pitchFamily="18" charset="0"/>
              </a:rPr>
              <a:t>:  Remove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2 sides</a:t>
            </a:r>
            <a:r>
              <a:rPr lang="en-US" dirty="0" smtClean="0">
                <a:latin typeface="Times New Roman" panose="02020603050405020304" pitchFamily="18" charset="0"/>
                <a:cs typeface="Times New Roman" panose="02020603050405020304" pitchFamily="18" charset="0"/>
              </a:rPr>
              <a:t> cranes and </a:t>
            </a:r>
            <a:r>
              <a:rPr lang="en-US" dirty="0">
                <a:latin typeface="Times New Roman" panose="02020603050405020304" pitchFamily="18" charset="0"/>
                <a:cs typeface="Times New Roman" panose="02020603050405020304" pitchFamily="18" charset="0"/>
              </a:rPr>
              <a:t>eyebolts</a:t>
            </a:r>
          </a:p>
        </p:txBody>
      </p:sp>
      <p:sp>
        <p:nvSpPr>
          <p:cNvPr id="7" name="ZoneTexte 6"/>
          <p:cNvSpPr txBox="1"/>
          <p:nvPr/>
        </p:nvSpPr>
        <p:spPr>
          <a:xfrm>
            <a:off x="0" y="6245217"/>
            <a:ext cx="3753244" cy="58477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Step </a:t>
            </a:r>
            <a:r>
              <a:rPr lang="en-US" sz="1600" dirty="0" smtClean="0">
                <a:latin typeface="Times New Roman" panose="02020603050405020304" pitchFamily="18" charset="0"/>
                <a:cs typeface="Times New Roman" panose="02020603050405020304" pitchFamily="18" charset="0"/>
              </a:rPr>
              <a:t>13 </a:t>
            </a:r>
            <a:r>
              <a:rPr lang="en-US" sz="1600" dirty="0">
                <a:latin typeface="Times New Roman" panose="02020603050405020304" pitchFamily="18" charset="0"/>
                <a:cs typeface="Times New Roman" panose="02020603050405020304" pitchFamily="18" charset="0"/>
              </a:rPr>
              <a:t>: Raise a few centimeters with the central crane to release the 2 sides cranes</a:t>
            </a:r>
          </a:p>
        </p:txBody>
      </p:sp>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961" y="1710465"/>
            <a:ext cx="3184377" cy="4355519"/>
          </a:xfrm>
          <a:prstGeom prst="rect">
            <a:avLst/>
          </a:prstGeom>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7055" y="1710464"/>
            <a:ext cx="3184376" cy="4355519"/>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425" y="1712268"/>
            <a:ext cx="3183057" cy="4353715"/>
          </a:xfrm>
          <a:prstGeom prst="rect">
            <a:avLst/>
          </a:prstGeom>
        </p:spPr>
      </p:pic>
      <p:sp>
        <p:nvSpPr>
          <p:cNvPr id="11" name="ZoneTexte 10"/>
          <p:cNvSpPr txBox="1"/>
          <p:nvPr/>
        </p:nvSpPr>
        <p:spPr>
          <a:xfrm>
            <a:off x="7785242" y="6134669"/>
            <a:ext cx="382450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15 </a:t>
            </a:r>
            <a:r>
              <a:rPr lang="en-US" dirty="0">
                <a:latin typeface="Times New Roman" panose="02020603050405020304" pitchFamily="18" charset="0"/>
                <a:cs typeface="Times New Roman" panose="02020603050405020304" pitchFamily="18" charset="0"/>
              </a:rPr>
              <a:t>: Remove Flange support plate </a:t>
            </a:r>
          </a:p>
        </p:txBody>
      </p:sp>
    </p:spTree>
    <p:extLst>
      <p:ext uri="{BB962C8B-B14F-4D97-AF65-F5344CB8AC3E}">
        <p14:creationId xmlns:p14="http://schemas.microsoft.com/office/powerpoint/2010/main" val="4189255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758" y="177443"/>
            <a:ext cx="4483997" cy="6133111"/>
          </a:xfrm>
          <a:prstGeom prst="rect">
            <a:avLst/>
          </a:prstGeom>
        </p:spPr>
      </p:pic>
      <p:sp>
        <p:nvSpPr>
          <p:cNvPr id="8" name="ZoneTexte 7"/>
          <p:cNvSpPr txBox="1"/>
          <p:nvPr/>
        </p:nvSpPr>
        <p:spPr>
          <a:xfrm>
            <a:off x="848746" y="6362419"/>
            <a:ext cx="325602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16 </a:t>
            </a:r>
            <a:r>
              <a:rPr lang="en-US" dirty="0">
                <a:latin typeface="Times New Roman" panose="02020603050405020304" pitchFamily="18" charset="0"/>
                <a:cs typeface="Times New Roman" panose="02020603050405020304" pitchFamily="18" charset="0"/>
              </a:rPr>
              <a:t>:  Rotate in right </a:t>
            </a:r>
            <a:r>
              <a:rPr lang="en-US" dirty="0" smtClean="0">
                <a:latin typeface="Times New Roman" panose="02020603050405020304" pitchFamily="18" charset="0"/>
                <a:cs typeface="Times New Roman" panose="02020603050405020304" pitchFamily="18" charset="0"/>
              </a:rPr>
              <a:t>position</a:t>
            </a:r>
            <a:endParaRPr lang="en-US" dirty="0">
              <a:latin typeface="Times New Roman" panose="02020603050405020304" pitchFamily="18" charset="0"/>
              <a:cs typeface="Times New Roman" panose="02020603050405020304" pitchFamily="18" charset="0"/>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7876" y="177443"/>
            <a:ext cx="4483997" cy="6133112"/>
          </a:xfrm>
          <a:prstGeom prst="rect">
            <a:avLst/>
          </a:prstGeom>
        </p:spPr>
      </p:pic>
      <p:sp>
        <p:nvSpPr>
          <p:cNvPr id="11" name="ZoneTexte 10"/>
          <p:cNvSpPr txBox="1"/>
          <p:nvPr/>
        </p:nvSpPr>
        <p:spPr>
          <a:xfrm>
            <a:off x="6180800" y="6370321"/>
            <a:ext cx="35381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17 </a:t>
            </a:r>
            <a:r>
              <a:rPr lang="en-US" dirty="0">
                <a:latin typeface="Times New Roman" panose="02020603050405020304" pitchFamily="18" charset="0"/>
                <a:cs typeface="Times New Roman" panose="02020603050405020304" pitchFamily="18" charset="0"/>
              </a:rPr>
              <a:t>: Lower in the right position</a:t>
            </a:r>
          </a:p>
        </p:txBody>
      </p:sp>
    </p:spTree>
    <p:extLst>
      <p:ext uri="{BB962C8B-B14F-4D97-AF65-F5344CB8AC3E}">
        <p14:creationId xmlns:p14="http://schemas.microsoft.com/office/powerpoint/2010/main" val="4234436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183" y="2000050"/>
            <a:ext cx="3239962" cy="4431548"/>
          </a:xfrm>
          <a:prstGeom prst="rect">
            <a:avLst/>
          </a:prstGeom>
        </p:spPr>
      </p:pic>
      <p:sp>
        <p:nvSpPr>
          <p:cNvPr id="8" name="ZoneTexte 7"/>
          <p:cNvSpPr txBox="1"/>
          <p:nvPr/>
        </p:nvSpPr>
        <p:spPr>
          <a:xfrm>
            <a:off x="0" y="6488668"/>
            <a:ext cx="42691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18 </a:t>
            </a:r>
            <a:r>
              <a:rPr lang="en-US" dirty="0">
                <a:latin typeface="Times New Roman" panose="02020603050405020304" pitchFamily="18" charset="0"/>
                <a:cs typeface="Times New Roman" panose="02020603050405020304" pitchFamily="18" charset="0"/>
              </a:rPr>
              <a:t>:  Remove </a:t>
            </a:r>
            <a:r>
              <a:rPr lang="en-US" dirty="0" smtClean="0">
                <a:latin typeface="Times New Roman" panose="02020603050405020304" pitchFamily="18" charset="0"/>
                <a:cs typeface="Times New Roman" panose="02020603050405020304" pitchFamily="18" charset="0"/>
              </a:rPr>
              <a:t>hoist, slings and </a:t>
            </a:r>
            <a:r>
              <a:rPr lang="en-US" dirty="0">
                <a:latin typeface="Times New Roman" panose="02020603050405020304" pitchFamily="18" charset="0"/>
                <a:cs typeface="Times New Roman" panose="02020603050405020304" pitchFamily="18" charset="0"/>
              </a:rPr>
              <a:t>eyebolts</a:t>
            </a: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6718" y="2007952"/>
            <a:ext cx="3239961" cy="4431548"/>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959" y="2000050"/>
            <a:ext cx="3245739" cy="4439450"/>
          </a:xfrm>
          <a:prstGeom prst="rect">
            <a:avLst/>
          </a:prstGeom>
        </p:spPr>
      </p:pic>
      <p:sp>
        <p:nvSpPr>
          <p:cNvPr id="12" name="ZoneTexte 11"/>
          <p:cNvSpPr txBox="1"/>
          <p:nvPr/>
        </p:nvSpPr>
        <p:spPr>
          <a:xfrm>
            <a:off x="9052713" y="6452064"/>
            <a:ext cx="194796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20 </a:t>
            </a:r>
            <a:r>
              <a:rPr lang="en-US" dirty="0">
                <a:latin typeface="Times New Roman" panose="02020603050405020304" pitchFamily="18" charset="0"/>
                <a:cs typeface="Times New Roman" panose="02020603050405020304" pitchFamily="18" charset="0"/>
              </a:rPr>
              <a:t>:  Fold </a:t>
            </a:r>
            <a:r>
              <a:rPr lang="en-US" dirty="0" smtClean="0">
                <a:latin typeface="Times New Roman" panose="02020603050405020304" pitchFamily="18" charset="0"/>
                <a:cs typeface="Times New Roman" panose="02020603050405020304" pitchFamily="18" charset="0"/>
              </a:rPr>
              <a:t>cart</a:t>
            </a:r>
            <a:endParaRPr lang="en-US" dirty="0">
              <a:latin typeface="Times New Roman" panose="02020603050405020304" pitchFamily="18" charset="0"/>
              <a:cs typeface="Times New Roman" panose="02020603050405020304" pitchFamily="18" charset="0"/>
            </a:endParaRPr>
          </a:p>
        </p:txBody>
      </p:sp>
      <p:sp>
        <p:nvSpPr>
          <p:cNvPr id="13" name="ZoneTexte 12"/>
          <p:cNvSpPr txBox="1"/>
          <p:nvPr/>
        </p:nvSpPr>
        <p:spPr>
          <a:xfrm>
            <a:off x="4586215" y="6488668"/>
            <a:ext cx="30764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19 </a:t>
            </a:r>
            <a:r>
              <a:rPr lang="en-US" dirty="0">
                <a:latin typeface="Times New Roman" panose="02020603050405020304" pitchFamily="18" charset="0"/>
                <a:cs typeface="Times New Roman" panose="02020603050405020304" pitchFamily="18" charset="0"/>
              </a:rPr>
              <a:t>: Remove </a:t>
            </a:r>
            <a:r>
              <a:rPr lang="en-US" dirty="0" smtClean="0">
                <a:latin typeface="Times New Roman" panose="02020603050405020304" pitchFamily="18" charset="0"/>
                <a:cs typeface="Times New Roman" panose="02020603050405020304" pitchFamily="18" charset="0"/>
              </a:rPr>
              <a:t>central crane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304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ZoneTexte 2"/>
          <p:cNvSpPr txBox="1"/>
          <p:nvPr/>
        </p:nvSpPr>
        <p:spPr bwMode="auto">
          <a:xfrm>
            <a:off x="91264" y="0"/>
            <a:ext cx="11785545" cy="5262979"/>
          </a:xfrm>
          <a:prstGeom prst="rect">
            <a:avLst/>
          </a:prstGeom>
          <a:noFill/>
        </p:spPr>
        <p:txBody>
          <a:bodyPr wrap="square" rtlCol="0">
            <a:spAutoFit/>
          </a:bodyPr>
          <a:lstStyle/>
          <a:p>
            <a:pPr>
              <a:defRPr/>
            </a:pPr>
            <a:endParaRPr lang="en-US" dirty="0">
              <a:latin typeface="Times New Roman"/>
              <a:cs typeface="Times New Roman"/>
            </a:endParaRPr>
          </a:p>
          <a:p>
            <a:pPr>
              <a:defRPr/>
            </a:pPr>
            <a:r>
              <a:rPr lang="en-US" sz="2400" b="1" u="sng" dirty="0">
                <a:solidFill>
                  <a:srgbClr val="FF0000"/>
                </a:solidFill>
                <a:latin typeface="Times New Roman"/>
                <a:cs typeface="Times New Roman"/>
              </a:rPr>
              <a:t>Scope of the </a:t>
            </a:r>
            <a:r>
              <a:rPr lang="en-US" sz="2400" b="1" u="sng" dirty="0" smtClean="0">
                <a:solidFill>
                  <a:srgbClr val="FF0000"/>
                </a:solidFill>
                <a:latin typeface="Times New Roman"/>
                <a:cs typeface="Times New Roman"/>
              </a:rPr>
              <a:t>review</a:t>
            </a:r>
          </a:p>
          <a:p>
            <a:pPr>
              <a:defRPr/>
            </a:pPr>
            <a:endParaRPr dirty="0"/>
          </a:p>
          <a:p>
            <a:pPr marL="285750" indent="-285750">
              <a:buFont typeface="Arial" panose="020B0604020202020204" pitchFamily="34" charset="0"/>
              <a:buChar char="•"/>
            </a:pPr>
            <a:r>
              <a:rPr lang="en-US" b="1" dirty="0">
                <a:solidFill>
                  <a:srgbClr val="0070C0"/>
                </a:solidFill>
                <a:latin typeface="Times New Roman"/>
                <a:cs typeface="Times New Roman"/>
              </a:rPr>
              <a:t>P</a:t>
            </a:r>
            <a:r>
              <a:rPr lang="en-US" b="1" dirty="0" smtClean="0">
                <a:solidFill>
                  <a:srgbClr val="0070C0"/>
                </a:solidFill>
                <a:latin typeface="Times New Roman"/>
                <a:cs typeface="Times New Roman"/>
              </a:rPr>
              <a:t>roduction </a:t>
            </a:r>
            <a:r>
              <a:rPr lang="en-US" b="1" dirty="0">
                <a:solidFill>
                  <a:schemeClr val="accent1">
                    <a:lumMod val="75000"/>
                  </a:schemeClr>
                </a:solidFill>
                <a:latin typeface="Times New Roman" panose="02020603050405020304" pitchFamily="18" charset="0"/>
                <a:cs typeface="Times New Roman" panose="02020603050405020304" pitchFamily="18" charset="0"/>
              </a:rPr>
              <a:t>of the 42 V24 chimney steel tanks in the industry </a:t>
            </a:r>
            <a:r>
              <a:rPr lang="en-US" dirty="0">
                <a:latin typeface="Times New Roman" panose="02020603050405020304" pitchFamily="18" charset="0"/>
                <a:cs typeface="Times New Roman" panose="02020603050405020304" pitchFamily="18" charset="0"/>
              </a:rPr>
              <a:t>(~300 k€)</a:t>
            </a:r>
          </a:p>
          <a:p>
            <a:pPr marL="285750" indent="-285750">
              <a:buFont typeface="Arial"/>
              <a:buChar char="•"/>
              <a:defRPr/>
            </a:pPr>
            <a:endParaRPr dirty="0"/>
          </a:p>
          <a:p>
            <a:pPr marL="285750" indent="-285750">
              <a:buFont typeface="Arial" panose="020B0604020202020204" pitchFamily="34" charset="0"/>
              <a:buChar char="•"/>
            </a:pPr>
            <a:r>
              <a:rPr lang="en-US" b="1" dirty="0">
                <a:solidFill>
                  <a:srgbClr val="0070C0"/>
                </a:solidFill>
                <a:latin typeface="Times New Roman"/>
                <a:cs typeface="Times New Roman"/>
              </a:rPr>
              <a:t>P</a:t>
            </a:r>
            <a:r>
              <a:rPr lang="en-US" b="1" dirty="0" smtClean="0">
                <a:solidFill>
                  <a:srgbClr val="0070C0"/>
                </a:solidFill>
                <a:latin typeface="Times New Roman"/>
                <a:cs typeface="Times New Roman"/>
              </a:rPr>
              <a:t>roduction </a:t>
            </a:r>
            <a:r>
              <a:rPr lang="en-US" b="1" dirty="0">
                <a:solidFill>
                  <a:srgbClr val="0070C0"/>
                </a:solidFill>
                <a:latin typeface="Times New Roman"/>
                <a:cs typeface="Times New Roman"/>
              </a:rPr>
              <a:t>of the </a:t>
            </a:r>
            <a:r>
              <a:rPr lang="en-US" b="1" dirty="0" smtClean="0">
                <a:solidFill>
                  <a:schemeClr val="accent1">
                    <a:lumMod val="75000"/>
                  </a:schemeClr>
                </a:solidFill>
                <a:latin typeface="Times New Roman" panose="02020603050405020304" pitchFamily="18" charset="0"/>
                <a:cs typeface="Times New Roman" panose="02020603050405020304" pitchFamily="18" charset="0"/>
              </a:rPr>
              <a:t>63 </a:t>
            </a:r>
            <a:r>
              <a:rPr lang="en-US" b="1" dirty="0">
                <a:solidFill>
                  <a:schemeClr val="accent1">
                    <a:lumMod val="75000"/>
                  </a:schemeClr>
                </a:solidFill>
                <a:latin typeface="Times New Roman" panose="02020603050405020304" pitchFamily="18" charset="0"/>
                <a:cs typeface="Times New Roman" panose="02020603050405020304" pitchFamily="18" charset="0"/>
              </a:rPr>
              <a:t>V48 chimney steel tanks in the industry</a:t>
            </a:r>
            <a:r>
              <a:rPr lang="en-US" dirty="0">
                <a:latin typeface="Times New Roman" panose="02020603050405020304" pitchFamily="18" charset="0"/>
                <a:cs typeface="Times New Roman" panose="02020603050405020304" pitchFamily="18" charset="0"/>
              </a:rPr>
              <a:t> (~750 k€)</a:t>
            </a:r>
          </a:p>
          <a:p>
            <a:pPr marL="285750" indent="-285750">
              <a:buFont typeface="Arial"/>
              <a:buChar char="•"/>
              <a:defRPr/>
            </a:pPr>
            <a:endParaRPr lang="en-US" dirty="0">
              <a:latin typeface="Times New Roman"/>
              <a:cs typeface="Times New Roman"/>
            </a:endParaRPr>
          </a:p>
          <a:p>
            <a:pPr>
              <a:defRPr/>
            </a:pPr>
            <a:endParaRPr lang="en-US" dirty="0" smtClean="0">
              <a:latin typeface="Times New Roman"/>
              <a:cs typeface="Times New Roman"/>
            </a:endParaRPr>
          </a:p>
          <a:p>
            <a:pPr>
              <a:defRPr/>
            </a:pPr>
            <a:endParaRPr lang="en-US" dirty="0">
              <a:latin typeface="Times New Roman"/>
              <a:cs typeface="Times New Roman"/>
            </a:endParaRPr>
          </a:p>
          <a:p>
            <a:pPr>
              <a:defRPr/>
            </a:pPr>
            <a:r>
              <a:rPr lang="en-US" sz="2400" b="1" u="sng" dirty="0" smtClean="0">
                <a:solidFill>
                  <a:srgbClr val="FF0000"/>
                </a:solidFill>
                <a:latin typeface="Times New Roman"/>
                <a:cs typeface="Times New Roman"/>
              </a:rPr>
              <a:t>Out </a:t>
            </a:r>
            <a:r>
              <a:rPr lang="en-US" sz="2400" b="1" u="sng" dirty="0">
                <a:solidFill>
                  <a:srgbClr val="FF0000"/>
                </a:solidFill>
                <a:latin typeface="Times New Roman"/>
                <a:cs typeface="Times New Roman"/>
              </a:rPr>
              <a:t>of the </a:t>
            </a:r>
            <a:r>
              <a:rPr lang="en-US" sz="2400" b="1" u="sng" dirty="0" smtClean="0">
                <a:solidFill>
                  <a:srgbClr val="FF0000"/>
                </a:solidFill>
                <a:latin typeface="Times New Roman"/>
                <a:cs typeface="Times New Roman"/>
              </a:rPr>
              <a:t>scope</a:t>
            </a:r>
          </a:p>
          <a:p>
            <a:pPr>
              <a:defRPr/>
            </a:pPr>
            <a:endParaRPr dirty="0"/>
          </a:p>
          <a:p>
            <a:pPr marL="285750" indent="-285750">
              <a:buFont typeface="Arial" panose="020B0604020202020204" pitchFamily="34" charset="0"/>
              <a:buChar char="•"/>
            </a:pPr>
            <a:r>
              <a:rPr lang="en-US" b="1" dirty="0">
                <a:solidFill>
                  <a:srgbClr val="0070C0"/>
                </a:solidFill>
                <a:latin typeface="Times New Roman" panose="02020603050405020304" pitchFamily="18" charset="0"/>
                <a:cs typeface="Times New Roman" panose="02020603050405020304" pitchFamily="18" charset="0"/>
              </a:rPr>
              <a:t>PCB</a:t>
            </a:r>
          </a:p>
          <a:p>
            <a:pPr marL="285750" indent="-285750">
              <a:buFont typeface="Arial" panose="020B0604020202020204" pitchFamily="34" charset="0"/>
              <a:buChar char="•"/>
            </a:pPr>
            <a:r>
              <a:rPr lang="en-US" b="1" dirty="0">
                <a:solidFill>
                  <a:srgbClr val="0070C0"/>
                </a:solidFill>
                <a:latin typeface="Times New Roman" panose="02020603050405020304" pitchFamily="18" charset="0"/>
                <a:cs typeface="Times New Roman" panose="02020603050405020304" pitchFamily="18" charset="0"/>
              </a:rPr>
              <a:t>Cables</a:t>
            </a:r>
          </a:p>
          <a:p>
            <a:pPr marL="285750" indent="-285750">
              <a:buFont typeface="Arial" panose="020B0604020202020204" pitchFamily="34" charset="0"/>
              <a:buChar char="•"/>
            </a:pPr>
            <a:r>
              <a:rPr lang="en-US" b="1" dirty="0">
                <a:solidFill>
                  <a:srgbClr val="0070C0"/>
                </a:solidFill>
                <a:latin typeface="Times New Roman" panose="02020603050405020304" pitchFamily="18" charset="0"/>
                <a:cs typeface="Times New Roman" panose="02020603050405020304" pitchFamily="18" charset="0"/>
              </a:rPr>
              <a:t>Blades</a:t>
            </a:r>
            <a:r>
              <a:rPr lang="en-US" dirty="0">
                <a:latin typeface="Times New Roman" panose="02020603050405020304" pitchFamily="18" charset="0"/>
                <a:cs typeface="Times New Roman" panose="02020603050405020304" pitchFamily="18" charset="0"/>
              </a:rPr>
              <a:t> and associated </a:t>
            </a:r>
            <a:r>
              <a:rPr lang="en-US" b="1" dirty="0">
                <a:solidFill>
                  <a:srgbClr val="0070C0"/>
                </a:solidFill>
                <a:latin typeface="Times New Roman" panose="02020603050405020304" pitchFamily="18" charset="0"/>
                <a:cs typeface="Times New Roman" panose="02020603050405020304" pitchFamily="18" charset="0"/>
              </a:rPr>
              <a:t>guiding system</a:t>
            </a:r>
          </a:p>
          <a:p>
            <a:pPr marL="285750" indent="-285750">
              <a:buFont typeface="Arial"/>
              <a:buChar char="•"/>
              <a:defRPr/>
            </a:pPr>
            <a:r>
              <a:rPr lang="en-US" b="1" dirty="0" smtClean="0">
                <a:solidFill>
                  <a:srgbClr val="0070C0"/>
                </a:solidFill>
                <a:latin typeface="Times New Roman"/>
                <a:cs typeface="Times New Roman"/>
              </a:rPr>
              <a:t>Assembly</a:t>
            </a:r>
            <a:r>
              <a:rPr lang="en-US" dirty="0" smtClean="0">
                <a:latin typeface="Times New Roman"/>
                <a:cs typeface="Times New Roman"/>
              </a:rPr>
              <a:t> </a:t>
            </a:r>
            <a:r>
              <a:rPr lang="en-US" dirty="0">
                <a:latin typeface="Times New Roman"/>
                <a:cs typeface="Times New Roman"/>
              </a:rPr>
              <a:t>and </a:t>
            </a:r>
            <a:r>
              <a:rPr lang="en-US" b="1" dirty="0">
                <a:solidFill>
                  <a:srgbClr val="0070C0"/>
                </a:solidFill>
                <a:latin typeface="Times New Roman"/>
                <a:cs typeface="Times New Roman"/>
              </a:rPr>
              <a:t>final tests </a:t>
            </a:r>
            <a:r>
              <a:rPr lang="en-US" dirty="0">
                <a:latin typeface="Times New Roman"/>
                <a:cs typeface="Times New Roman"/>
              </a:rPr>
              <a:t>at IJCLab</a:t>
            </a:r>
            <a:endParaRPr dirty="0"/>
          </a:p>
          <a:p>
            <a:pPr marL="285750" indent="-285750">
              <a:buFont typeface="Arial"/>
              <a:buChar char="•"/>
              <a:defRPr/>
            </a:pPr>
            <a:r>
              <a:rPr lang="en-US" b="1" dirty="0" smtClean="0">
                <a:solidFill>
                  <a:srgbClr val="0070C0"/>
                </a:solidFill>
                <a:latin typeface="Times New Roman"/>
                <a:cs typeface="Times New Roman"/>
              </a:rPr>
              <a:t>Transportation</a:t>
            </a:r>
            <a:r>
              <a:rPr lang="en-US" dirty="0" smtClean="0">
                <a:latin typeface="Times New Roman"/>
                <a:cs typeface="Times New Roman"/>
              </a:rPr>
              <a:t> to </a:t>
            </a:r>
            <a:r>
              <a:rPr lang="en-US" dirty="0">
                <a:latin typeface="Times New Roman"/>
                <a:cs typeface="Times New Roman"/>
              </a:rPr>
              <a:t>SURF</a:t>
            </a:r>
            <a:endParaRPr dirty="0"/>
          </a:p>
          <a:p>
            <a:pPr marL="285750" indent="-285750">
              <a:buFont typeface="Arial"/>
              <a:buChar char="•"/>
              <a:defRPr/>
            </a:pPr>
            <a:r>
              <a:rPr lang="en-US" b="1" dirty="0" smtClean="0">
                <a:solidFill>
                  <a:srgbClr val="0070C0"/>
                </a:solidFill>
                <a:latin typeface="Times New Roman"/>
                <a:cs typeface="Times New Roman"/>
              </a:rPr>
              <a:t>Installation</a:t>
            </a:r>
            <a:r>
              <a:rPr lang="en-US" dirty="0" smtClean="0">
                <a:latin typeface="Times New Roman"/>
                <a:cs typeface="Times New Roman"/>
              </a:rPr>
              <a:t> </a:t>
            </a:r>
            <a:r>
              <a:rPr lang="en-US" dirty="0">
                <a:latin typeface="Times New Roman"/>
                <a:cs typeface="Times New Roman"/>
              </a:rPr>
              <a:t>at SURF</a:t>
            </a:r>
            <a:endParaRPr dirty="0"/>
          </a:p>
          <a:p>
            <a:pPr marL="285750" indent="-285750">
              <a:buFont typeface="Arial"/>
              <a:buChar char="•"/>
              <a:defRPr/>
            </a:pPr>
            <a:endParaRPr lang="en-US" dirty="0">
              <a:latin typeface="Times New Roman"/>
              <a:cs typeface="Times New Roman"/>
            </a:endParaRPr>
          </a:p>
        </p:txBody>
      </p:sp>
      <p:sp>
        <p:nvSpPr>
          <p:cNvPr id="4" name="Espace réservé du numéro de diapositive 3">
            <a:extLst>
              <a:ext uri="{FF2B5EF4-FFF2-40B4-BE49-F238E27FC236}">
                <a16:creationId xmlns:a16="http://schemas.microsoft.com/office/drawing/2014/main" id="{6A325FE9-B261-48B3-9C99-0E8B0735B208}"/>
              </a:ext>
            </a:extLst>
          </p:cNvPr>
          <p:cNvSpPr>
            <a:spLocks noGrp="1"/>
          </p:cNvSpPr>
          <p:nvPr>
            <p:ph type="sldNum" sz="quarter" idx="12"/>
          </p:nvPr>
        </p:nvSpPr>
        <p:spPr/>
        <p:txBody>
          <a:bodyPr/>
          <a:lstStyle/>
          <a:p>
            <a:pPr>
              <a:defRPr/>
            </a:pPr>
            <a:fld id="{96FC859B-BE47-4ED9-A753-DAB90E930B47}" type="slidenum">
              <a:rPr lang="en-US" smtClean="0"/>
              <a:t>5</a:t>
            </a:fld>
            <a:endParaRPr lang="en-US"/>
          </a:p>
        </p:txBody>
      </p:sp>
    </p:spTree>
    <p:extLst>
      <p:ext uri="{BB962C8B-B14F-4D97-AF65-F5344CB8AC3E}">
        <p14:creationId xmlns:p14="http://schemas.microsoft.com/office/powerpoint/2010/main" val="1287851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170" y="2558562"/>
            <a:ext cx="2868906" cy="216736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994" y="201814"/>
            <a:ext cx="4483997" cy="6133112"/>
          </a:xfrm>
          <a:prstGeom prst="rect">
            <a:avLst/>
          </a:prstGeom>
        </p:spPr>
      </p:pic>
      <p:sp>
        <p:nvSpPr>
          <p:cNvPr id="8" name="ZoneTexte 7"/>
          <p:cNvSpPr txBox="1"/>
          <p:nvPr/>
        </p:nvSpPr>
        <p:spPr>
          <a:xfrm>
            <a:off x="1301750" y="6399570"/>
            <a:ext cx="180049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Step </a:t>
            </a:r>
            <a:r>
              <a:rPr lang="en-US" dirty="0" smtClean="0">
                <a:latin typeface="Times New Roman" panose="02020603050405020304" pitchFamily="18" charset="0"/>
                <a:cs typeface="Times New Roman" panose="02020603050405020304" pitchFamily="18" charset="0"/>
              </a:rPr>
              <a:t>21 </a:t>
            </a:r>
            <a:r>
              <a:rPr lang="en-US" dirty="0">
                <a:latin typeface="Times New Roman" panose="02020603050405020304" pitchFamily="18" charset="0"/>
                <a:cs typeface="Times New Roman" panose="02020603050405020304" pitchFamily="18" charset="0"/>
              </a:rPr>
              <a:t>: In </a:t>
            </a:r>
            <a:r>
              <a:rPr lang="en-US" dirty="0" smtClean="0">
                <a:latin typeface="Times New Roman" panose="02020603050405020304" pitchFamily="18" charset="0"/>
                <a:cs typeface="Times New Roman" panose="02020603050405020304" pitchFamily="18" charset="0"/>
              </a:rPr>
              <a:t>place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5683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ZoneTexte 1"/>
          <p:cNvSpPr txBox="1"/>
          <p:nvPr/>
        </p:nvSpPr>
        <p:spPr bwMode="auto">
          <a:xfrm>
            <a:off x="86689" y="98103"/>
            <a:ext cx="3347391" cy="523220"/>
          </a:xfrm>
          <a:prstGeom prst="rect">
            <a:avLst/>
          </a:prstGeom>
          <a:noFill/>
        </p:spPr>
        <p:txBody>
          <a:bodyPr wrap="none" rtlCol="0">
            <a:spAutoFit/>
          </a:bodyPr>
          <a:lstStyle/>
          <a:p>
            <a:pPr>
              <a:defRPr/>
            </a:pPr>
            <a:r>
              <a:rPr lang="fr-FR" sz="2800" b="1" u="sng" dirty="0" err="1" smtClean="0">
                <a:solidFill>
                  <a:srgbClr val="FF0000"/>
                </a:solidFill>
                <a:latin typeface="Times New Roman"/>
                <a:cs typeface="Times New Roman"/>
              </a:rPr>
              <a:t>Chimney</a:t>
            </a:r>
            <a:r>
              <a:rPr lang="fr-FR" sz="2800" b="1" u="sng" dirty="0" smtClean="0">
                <a:solidFill>
                  <a:srgbClr val="FF0000"/>
                </a:solidFill>
                <a:latin typeface="Times New Roman"/>
                <a:cs typeface="Times New Roman"/>
              </a:rPr>
              <a:t> </a:t>
            </a:r>
            <a:r>
              <a:rPr lang="fr-FR" sz="2800" b="1" u="sng" dirty="0" err="1" smtClean="0">
                <a:solidFill>
                  <a:srgbClr val="FF0000"/>
                </a:solidFill>
                <a:latin typeface="Times New Roman"/>
                <a:cs typeface="Times New Roman"/>
              </a:rPr>
              <a:t>Reminders</a:t>
            </a:r>
            <a:endParaRPr dirty="0"/>
          </a:p>
        </p:txBody>
      </p:sp>
      <p:sp>
        <p:nvSpPr>
          <p:cNvPr id="9" name="Espace réservé du numéro de diapositive 8">
            <a:extLst>
              <a:ext uri="{FF2B5EF4-FFF2-40B4-BE49-F238E27FC236}">
                <a16:creationId xmlns:a16="http://schemas.microsoft.com/office/drawing/2014/main" id="{2E3F14D8-D3F8-4DFB-9657-5A03F5ACAFBA}"/>
              </a:ext>
            </a:extLst>
          </p:cNvPr>
          <p:cNvSpPr>
            <a:spLocks noGrp="1"/>
          </p:cNvSpPr>
          <p:nvPr>
            <p:ph type="sldNum" sz="quarter" idx="12"/>
          </p:nvPr>
        </p:nvSpPr>
        <p:spPr/>
        <p:txBody>
          <a:bodyPr/>
          <a:lstStyle/>
          <a:p>
            <a:pPr>
              <a:defRPr/>
            </a:pPr>
            <a:fld id="{96FC859B-BE47-4ED9-A753-DAB90E930B47}" type="slidenum">
              <a:rPr lang="en-US" smtClean="0"/>
              <a:t>6</a:t>
            </a:fld>
            <a:endParaRPr lang="en-US"/>
          </a:p>
        </p:txBody>
      </p:sp>
      <p:sp>
        <p:nvSpPr>
          <p:cNvPr id="13" name="ZoneTexte 12"/>
          <p:cNvSpPr txBox="1"/>
          <p:nvPr/>
        </p:nvSpPr>
        <p:spPr>
          <a:xfrm>
            <a:off x="0" y="776976"/>
            <a:ext cx="7727795" cy="2308324"/>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Evolution from </a:t>
            </a:r>
            <a:r>
              <a:rPr lang="en-US" b="1" dirty="0" smtClean="0">
                <a:solidFill>
                  <a:srgbClr val="0070C0"/>
                </a:solidFill>
                <a:latin typeface="Times New Roman" panose="02020603050405020304" pitchFamily="18" charset="0"/>
                <a:cs typeface="Times New Roman" panose="02020603050405020304" pitchFamily="18" charset="0"/>
              </a:rPr>
              <a:t>Double Phase Design</a:t>
            </a:r>
          </a:p>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CERN Version (v1) </a:t>
            </a:r>
            <a:r>
              <a:rPr lang="en-US" dirty="0" smtClean="0">
                <a:latin typeface="Times New Roman" panose="02020603050405020304" pitchFamily="18" charset="0"/>
                <a:cs typeface="Times New Roman" panose="02020603050405020304" pitchFamily="18" charset="0"/>
              </a:rPr>
              <a:t>with 10 cards </a:t>
            </a:r>
            <a:r>
              <a:rPr lang="en-US" b="1" dirty="0" smtClean="0">
                <a:solidFill>
                  <a:srgbClr val="00B050"/>
                </a:solidFill>
                <a:latin typeface="Times New Roman" panose="02020603050405020304" pitchFamily="18" charset="0"/>
                <a:cs typeface="Times New Roman" panose="02020603050405020304" pitchFamily="18" charset="0"/>
              </a:rPr>
              <a:t>working in NP02 for years</a:t>
            </a: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Production prototype (v2) </a:t>
            </a:r>
            <a:r>
              <a:rPr lang="en-US" dirty="0" smtClean="0">
                <a:latin typeface="Times New Roman" panose="02020603050405020304" pitchFamily="18" charset="0"/>
                <a:cs typeface="Times New Roman" panose="02020603050405020304" pitchFamily="18" charset="0"/>
              </a:rPr>
              <a:t>with value engineering and  cost reduction of CERN design</a:t>
            </a:r>
          </a:p>
          <a:p>
            <a:pPr marL="742950" lvl="1"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b="1" dirty="0" smtClean="0">
                <a:solidFill>
                  <a:srgbClr val="00B050"/>
                </a:solidFill>
                <a:latin typeface="Times New Roman" panose="02020603050405020304" pitchFamily="18" charset="0"/>
                <a:cs typeface="Times New Roman" panose="02020603050405020304" pitchFamily="18" charset="0"/>
              </a:rPr>
              <a:t>Tested</a:t>
            </a:r>
            <a:r>
              <a:rPr lang="en-US" dirty="0" smtClean="0">
                <a:latin typeface="Times New Roman" panose="02020603050405020304" pitchFamily="18" charset="0"/>
                <a:cs typeface="Times New Roman" panose="02020603050405020304" pitchFamily="18" charset="0"/>
              </a:rPr>
              <a:t> in </a:t>
            </a:r>
            <a:r>
              <a:rPr lang="en-US" b="1" dirty="0" smtClean="0">
                <a:solidFill>
                  <a:srgbClr val="00B050"/>
                </a:solidFill>
                <a:latin typeface="Times New Roman" panose="02020603050405020304" pitchFamily="18" charset="0"/>
                <a:cs typeface="Times New Roman" panose="02020603050405020304" pitchFamily="18" charset="0"/>
              </a:rPr>
              <a:t>cryogenic conditions </a:t>
            </a:r>
            <a:r>
              <a:rPr lang="en-US" dirty="0" smtClean="0">
                <a:latin typeface="Times New Roman" panose="02020603050405020304" pitchFamily="18" charset="0"/>
                <a:cs typeface="Times New Roman" panose="02020603050405020304" pitchFamily="18" charset="0"/>
              </a:rPr>
              <a:t>at IJCLab</a:t>
            </a:r>
            <a:endParaRPr lang="en-US" dirty="0">
              <a:latin typeface="Times New Roman" panose="02020603050405020304" pitchFamily="18" charset="0"/>
              <a:cs typeface="Times New Roman" panose="02020603050405020304" pitchFamily="18" charset="0"/>
            </a:endParaRPr>
          </a:p>
        </p:txBody>
      </p:sp>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19731" y="710323"/>
            <a:ext cx="5682593" cy="4261945"/>
          </a:xfrm>
          <a:prstGeom prst="rect">
            <a:avLst/>
          </a:prstGeom>
        </p:spPr>
      </p:pic>
      <p:pic>
        <p:nvPicPr>
          <p:cNvPr id="15" name="Image 14"/>
          <p:cNvPicPr>
            <a:picLocks noChangeAspect="1"/>
          </p:cNvPicPr>
          <p:nvPr/>
        </p:nvPicPr>
        <p:blipFill>
          <a:blip r:embed="rId4"/>
          <a:stretch>
            <a:fillRect/>
          </a:stretch>
        </p:blipFill>
        <p:spPr>
          <a:xfrm>
            <a:off x="559249" y="3380901"/>
            <a:ext cx="5243865" cy="3477099"/>
          </a:xfrm>
          <a:prstGeom prst="rect">
            <a:avLst/>
          </a:prstGeom>
        </p:spPr>
      </p:pic>
    </p:spTree>
    <p:extLst>
      <p:ext uri="{BB962C8B-B14F-4D97-AF65-F5344CB8AC3E}">
        <p14:creationId xmlns:p14="http://schemas.microsoft.com/office/powerpoint/2010/main" val="1128547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0"/>
            <a:ext cx="4075988"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Chimney Diameter Definition</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Image 7"/>
          <p:cNvPicPr>
            <a:picLocks noChangeAspect="1"/>
          </p:cNvPicPr>
          <p:nvPr/>
        </p:nvPicPr>
        <p:blipFill>
          <a:blip r:embed="rId3"/>
          <a:stretch>
            <a:fillRect/>
          </a:stretch>
        </p:blipFill>
        <p:spPr>
          <a:xfrm rot="5400000">
            <a:off x="3745423" y="-1588575"/>
            <a:ext cx="4701151" cy="12191999"/>
          </a:xfrm>
          <a:prstGeom prst="rect">
            <a:avLst/>
          </a:prstGeom>
        </p:spPr>
      </p:pic>
      <p:sp>
        <p:nvSpPr>
          <p:cNvPr id="9" name="ZoneTexte 8"/>
          <p:cNvSpPr txBox="1"/>
          <p:nvPr/>
        </p:nvSpPr>
        <p:spPr>
          <a:xfrm>
            <a:off x="0" y="562707"/>
            <a:ext cx="8584163" cy="1200329"/>
          </a:xfrm>
          <a:prstGeom prst="rect">
            <a:avLst/>
          </a:prstGeom>
          <a:noFill/>
        </p:spPr>
        <p:txBody>
          <a:bodyPr wrap="square" rtlCol="0">
            <a:spAutoFit/>
          </a:bodyPr>
          <a:lstStyle/>
          <a:p>
            <a:r>
              <a:rPr lang="en-US" b="1" dirty="0" smtClean="0">
                <a:solidFill>
                  <a:srgbClr val="0070C0"/>
                </a:solidFill>
                <a:latin typeface="Times New Roman" panose="02020603050405020304" pitchFamily="18" charset="0"/>
                <a:cs typeface="Times New Roman" panose="02020603050405020304" pitchFamily="18" charset="0"/>
              </a:rPr>
              <a:t>2 types of chimneys </a:t>
            </a:r>
            <a:r>
              <a:rPr lang="en-US" dirty="0" smtClean="0">
                <a:latin typeface="Times New Roman" panose="02020603050405020304" pitchFamily="18" charset="0"/>
                <a:cs typeface="Times New Roman" panose="02020603050405020304" pitchFamily="18" charset="0"/>
              </a:rPr>
              <a:t>for global optimization of the CRP cabling</a:t>
            </a:r>
          </a:p>
          <a:p>
            <a:endParaRPr lang="en-US" b="1"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63</a:t>
            </a:r>
            <a:r>
              <a:rPr lang="en-US" b="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penetrations on the center </a:t>
            </a:r>
            <a:r>
              <a:rPr lang="en-US" b="1" dirty="0" smtClean="0">
                <a:solidFill>
                  <a:srgbClr val="0070C0"/>
                </a:solidFill>
                <a:latin typeface="Times New Roman" panose="02020603050405020304" pitchFamily="18" charset="0"/>
                <a:cs typeface="Times New Roman" panose="02020603050405020304" pitchFamily="18" charset="0"/>
                <a:sym typeface="Symbol" panose="05050102010706020507" pitchFamily="18" charset="2"/>
              </a:rPr>
              <a:t> 506 mm (inner diameter)</a:t>
            </a:r>
          </a:p>
          <a:p>
            <a:pPr marL="742950" lvl="1"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sym typeface="Symbol" panose="05050102010706020507" pitchFamily="18" charset="2"/>
              </a:rPr>
              <a:t>42</a:t>
            </a:r>
            <a:r>
              <a:rPr lang="en-US" b="1"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sym typeface="Symbol" panose="05050102010706020507" pitchFamily="18" charset="2"/>
              </a:rPr>
              <a:t>penetrations on the sides</a:t>
            </a:r>
            <a:r>
              <a:rPr lang="en-US" dirty="0" smtClean="0">
                <a:latin typeface="Times New Roman" panose="02020603050405020304" pitchFamily="18" charset="0"/>
                <a:cs typeface="Times New Roman" panose="02020603050405020304" pitchFamily="18" charset="0"/>
              </a:rPr>
              <a:t> </a:t>
            </a:r>
            <a:r>
              <a:rPr lang="en-US" b="1" dirty="0" smtClean="0">
                <a:solidFill>
                  <a:srgbClr val="0070C0"/>
                </a:solidFill>
                <a:latin typeface="Times New Roman" panose="02020603050405020304" pitchFamily="18" charset="0"/>
                <a:cs typeface="Times New Roman" panose="02020603050405020304" pitchFamily="18" charset="0"/>
                <a:sym typeface="Symbol" panose="05050102010706020507" pitchFamily="18" charset="2"/>
              </a:rPr>
              <a:t> 361 mm </a:t>
            </a:r>
            <a:r>
              <a:rPr lang="en-US" b="1" dirty="0">
                <a:solidFill>
                  <a:srgbClr val="0070C0"/>
                </a:solidFill>
                <a:latin typeface="Times New Roman" panose="02020603050405020304" pitchFamily="18" charset="0"/>
                <a:cs typeface="Times New Roman" panose="02020603050405020304" pitchFamily="18" charset="0"/>
                <a:sym typeface="Symbol" panose="05050102010706020507" pitchFamily="18" charset="2"/>
              </a:rPr>
              <a:t>(inner diameter</a:t>
            </a:r>
            <a:r>
              <a:rPr lang="en-US" b="1" dirty="0" smtClean="0">
                <a:solidFill>
                  <a:srgbClr val="0070C0"/>
                </a:solidFill>
                <a:latin typeface="Times New Roman" panose="02020603050405020304" pitchFamily="18" charset="0"/>
                <a:cs typeface="Times New Roman" panose="02020603050405020304" pitchFamily="18" charset="0"/>
                <a:sym typeface="Symbol" panose="05050102010706020507" pitchFamily="18" charset="2"/>
              </a:rPr>
              <a:t>)</a:t>
            </a:r>
            <a:endParaRPr lang="en-US" b="1" dirty="0">
              <a:solidFill>
                <a:srgbClr val="0070C0"/>
              </a:solidFill>
              <a:latin typeface="Times New Roman" panose="02020603050405020304" pitchFamily="18" charset="0"/>
              <a:cs typeface="Times New Roman" panose="02020603050405020304" pitchFamily="18" charset="0"/>
              <a:sym typeface="Symbol" panose="05050102010706020507" pitchFamily="18" charset="2"/>
            </a:endParaRPr>
          </a:p>
        </p:txBody>
      </p:sp>
      <p:cxnSp>
        <p:nvCxnSpPr>
          <p:cNvPr id="11" name="Connecteur droit avec flèche 10"/>
          <p:cNvCxnSpPr/>
          <p:nvPr/>
        </p:nvCxnSpPr>
        <p:spPr>
          <a:xfrm>
            <a:off x="6419461" y="1408922"/>
            <a:ext cx="738423" cy="2474820"/>
          </a:xfrm>
          <a:prstGeom prst="straightConnector1">
            <a:avLst/>
          </a:prstGeom>
          <a:ln w="38100">
            <a:solidFill>
              <a:srgbClr val="256D4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1856792" y="1716833"/>
            <a:ext cx="1604163" cy="1647639"/>
          </a:xfrm>
          <a:prstGeom prst="straightConnector1">
            <a:avLst/>
          </a:prstGeom>
          <a:ln w="38100">
            <a:solidFill>
              <a:srgbClr val="256D4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97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1552" y="0"/>
            <a:ext cx="7088372" cy="6858000"/>
          </a:xfrm>
          <a:prstGeom prst="rect">
            <a:avLst/>
          </a:prstGeom>
        </p:spPr>
      </p:pic>
      <p:sp>
        <p:nvSpPr>
          <p:cNvPr id="7" name="ZoneTexte 6"/>
          <p:cNvSpPr txBox="1"/>
          <p:nvPr/>
        </p:nvSpPr>
        <p:spPr>
          <a:xfrm>
            <a:off x="0" y="629476"/>
            <a:ext cx="5268686" cy="2954655"/>
          </a:xfrm>
          <a:prstGeom prst="rect">
            <a:avLst/>
          </a:prstGeom>
          <a:noFill/>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V24</a:t>
            </a:r>
            <a:endParaRPr lang="en-US" sz="24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endParaRPr>
          </a:p>
          <a:p>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Chosen Solution : standard tube </a:t>
            </a:r>
            <a:r>
              <a:rPr lang="en-US" dirty="0" smtClean="0">
                <a:latin typeface="Times New Roman" panose="02020603050405020304" pitchFamily="18" charset="0"/>
                <a:cs typeface="Times New Roman" panose="02020603050405020304" pitchFamily="18" charset="0"/>
                <a:sym typeface="Symbol" panose="05050102010706020507" pitchFamily="18" charset="2"/>
              </a:rPr>
              <a:t> 354 mm, thickness 2 mm</a:t>
            </a: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sym typeface="Symbol" panose="05050102010706020507" pitchFamily="18" charset="2"/>
            </a:endParaRPr>
          </a:p>
          <a:p>
            <a:r>
              <a:rPr lang="en-US" b="1" dirty="0" smtClean="0">
                <a:latin typeface="Times New Roman" panose="02020603050405020304" pitchFamily="18" charset="0"/>
                <a:cs typeface="Times New Roman" panose="02020603050405020304" pitchFamily="18" charset="0"/>
                <a:sym typeface="Symbol" panose="05050102010706020507" pitchFamily="18" charset="2"/>
              </a:rPr>
              <a:t>=&gt; </a:t>
            </a:r>
            <a:r>
              <a:rPr lang="en-US" b="1" dirty="0" smtClean="0">
                <a:solidFill>
                  <a:srgbClr val="0070C0"/>
                </a:solidFill>
                <a:latin typeface="Times New Roman" panose="02020603050405020304" pitchFamily="18" charset="0"/>
                <a:cs typeface="Times New Roman" panose="02020603050405020304" pitchFamily="18" charset="0"/>
                <a:sym typeface="Symbol" panose="05050102010706020507" pitchFamily="18" charset="2"/>
              </a:rPr>
              <a:t>7 mm of margin </a:t>
            </a:r>
            <a:r>
              <a:rPr lang="en-US" dirty="0" smtClean="0">
                <a:latin typeface="Times New Roman" panose="02020603050405020304" pitchFamily="18" charset="0"/>
                <a:cs typeface="Times New Roman" panose="02020603050405020304" pitchFamily="18" charset="0"/>
                <a:sym typeface="Symbol" panose="05050102010706020507" pitchFamily="18" charset="2"/>
              </a:rPr>
              <a:t>between penetration and chimney diameters</a:t>
            </a:r>
            <a:endParaRPr lang="en-US" dirty="0" smtClean="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Will host </a:t>
            </a:r>
            <a:r>
              <a:rPr lang="en-US" b="1" dirty="0" smtClean="0">
                <a:solidFill>
                  <a:srgbClr val="0070C0"/>
                </a:solidFill>
                <a:latin typeface="Times New Roman" panose="02020603050405020304" pitchFamily="18" charset="0"/>
                <a:cs typeface="Times New Roman" panose="02020603050405020304" pitchFamily="18" charset="0"/>
              </a:rPr>
              <a:t>24 FE boards </a:t>
            </a:r>
          </a:p>
          <a:p>
            <a:endParaRPr lang="en-US" b="1" dirty="0" smtClean="0">
              <a:solidFill>
                <a:srgbClr val="FF0000"/>
              </a:solidFill>
              <a:latin typeface="Times New Roman" panose="02020603050405020304" pitchFamily="18" charset="0"/>
              <a:cs typeface="Times New Roman" panose="02020603050405020304" pitchFamily="18" charset="0"/>
            </a:endParaRPr>
          </a:p>
        </p:txBody>
      </p:sp>
      <p:cxnSp>
        <p:nvCxnSpPr>
          <p:cNvPr id="9" name="Connecteur droit avec flèche 8"/>
          <p:cNvCxnSpPr/>
          <p:nvPr/>
        </p:nvCxnSpPr>
        <p:spPr>
          <a:xfrm>
            <a:off x="2730321" y="3103808"/>
            <a:ext cx="4639308" cy="3143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5938463" y="6534364"/>
            <a:ext cx="1889235"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View from bottom</a:t>
            </a:r>
          </a:p>
        </p:txBody>
      </p:sp>
      <p:pic>
        <p:nvPicPr>
          <p:cNvPr id="1026" name="Picture 2" descr="V24"/>
          <p:cNvPicPr>
            <a:picLocks noChangeAspect="1" noChangeArrowheads="1"/>
          </p:cNvPicPr>
          <p:nvPr/>
        </p:nvPicPr>
        <p:blipFill>
          <a:blip r:embed="rId3" cstate="print">
            <a:extLst>
              <a:ext uri="{28A0092B-C50C-407E-A947-70E740481C1C}">
                <a14:useLocalDpi xmlns:a14="http://schemas.microsoft.com/office/drawing/2010/main" val="0"/>
              </a:ext>
            </a:extLst>
          </a:blip>
          <a:srcRect l="7494" t="17384" r="12880" b="38898"/>
          <a:stretch>
            <a:fillRect/>
          </a:stretch>
        </p:blipFill>
        <p:spPr bwMode="auto">
          <a:xfrm>
            <a:off x="0" y="3710152"/>
            <a:ext cx="6261184" cy="292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775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4545" y="0"/>
            <a:ext cx="7037455" cy="6858000"/>
          </a:xfrm>
          <a:prstGeom prst="rect">
            <a:avLst/>
          </a:prstGeom>
        </p:spPr>
      </p:pic>
      <p:sp>
        <p:nvSpPr>
          <p:cNvPr id="7" name="ZoneTexte 6"/>
          <p:cNvSpPr txBox="1"/>
          <p:nvPr/>
        </p:nvSpPr>
        <p:spPr>
          <a:xfrm>
            <a:off x="0" y="0"/>
            <a:ext cx="4523015" cy="3508653"/>
          </a:xfrm>
          <a:prstGeom prst="rect">
            <a:avLst/>
          </a:prstGeom>
          <a:noFill/>
          <a:ln>
            <a:noFill/>
          </a:ln>
        </p:spPr>
        <p:txBody>
          <a:bodyPr wrap="squar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V48</a:t>
            </a:r>
            <a:endParaRPr lang="en-US" sz="24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endParaRPr>
          </a:p>
          <a:p>
            <a:endParaRPr lang="en-US" b="1" dirty="0" smtClean="0">
              <a:latin typeface="Times New Roman" panose="02020603050405020304" pitchFamily="18" charset="0"/>
              <a:cs typeface="Times New Roman" panose="02020603050405020304" pitchFamily="18" charset="0"/>
              <a:sym typeface="Symbol" panose="05050102010706020507" pitchFamily="18" charset="2"/>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Chosen Solution : </a:t>
            </a:r>
            <a:r>
              <a:rPr lang="en-US" dirty="0" smtClean="0">
                <a:latin typeface="Times New Roman" panose="02020603050405020304" pitchFamily="18" charset="0"/>
                <a:cs typeface="Times New Roman" panose="02020603050405020304" pitchFamily="18" charset="0"/>
              </a:rPr>
              <a:t>tube </a:t>
            </a:r>
            <a:r>
              <a:rPr lang="en-US" dirty="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sym typeface="Symbol" panose="05050102010706020507" pitchFamily="18" charset="2"/>
              </a:rPr>
              <a:t>486 </a:t>
            </a:r>
            <a:r>
              <a:rPr lang="en-US" dirty="0">
                <a:latin typeface="Times New Roman" panose="02020603050405020304" pitchFamily="18" charset="0"/>
                <a:cs typeface="Times New Roman" panose="02020603050405020304" pitchFamily="18" charset="0"/>
                <a:sym typeface="Symbol" panose="05050102010706020507" pitchFamily="18" charset="2"/>
              </a:rPr>
              <a:t>mm, thickness </a:t>
            </a:r>
            <a:r>
              <a:rPr lang="en-US" dirty="0" smtClean="0">
                <a:latin typeface="Times New Roman" panose="02020603050405020304" pitchFamily="18" charset="0"/>
                <a:cs typeface="Times New Roman" panose="02020603050405020304" pitchFamily="18" charset="0"/>
                <a:sym typeface="Symbol" panose="05050102010706020507" pitchFamily="18" charset="2"/>
              </a:rPr>
              <a:t>3 mm</a:t>
            </a:r>
          </a:p>
          <a:p>
            <a:pPr marL="285750" indent="-285750">
              <a:buFont typeface="Arial" panose="020B0604020202020204" pitchFamily="34" charset="0"/>
              <a:buChar char="•"/>
            </a:pPr>
            <a:endParaRPr lang="en-US" b="1" dirty="0">
              <a:latin typeface="Times New Roman" panose="02020603050405020304" pitchFamily="18" charset="0"/>
              <a:cs typeface="Times New Roman" panose="02020603050405020304" pitchFamily="18" charset="0"/>
              <a:sym typeface="Symbol" panose="05050102010706020507" pitchFamily="18" charset="2"/>
            </a:endParaRPr>
          </a:p>
          <a:p>
            <a:r>
              <a:rPr lang="en-US" b="1" dirty="0">
                <a:latin typeface="Times New Roman" panose="02020603050405020304" pitchFamily="18" charset="0"/>
                <a:cs typeface="Times New Roman" panose="02020603050405020304" pitchFamily="18" charset="0"/>
                <a:sym typeface="Symbol" panose="05050102010706020507" pitchFamily="18" charset="2"/>
              </a:rPr>
              <a:t>=&gt; </a:t>
            </a:r>
            <a:r>
              <a:rPr lang="en-US" b="1" dirty="0" smtClean="0">
                <a:solidFill>
                  <a:srgbClr val="0070C0"/>
                </a:solidFill>
                <a:latin typeface="Times New Roman" panose="02020603050405020304" pitchFamily="18" charset="0"/>
                <a:cs typeface="Times New Roman" panose="02020603050405020304" pitchFamily="18" charset="0"/>
                <a:sym typeface="Symbol" panose="05050102010706020507" pitchFamily="18" charset="2"/>
              </a:rPr>
              <a:t>20 </a:t>
            </a:r>
            <a:r>
              <a:rPr lang="en-US" b="1" dirty="0">
                <a:solidFill>
                  <a:srgbClr val="0070C0"/>
                </a:solidFill>
                <a:latin typeface="Times New Roman" panose="02020603050405020304" pitchFamily="18" charset="0"/>
                <a:cs typeface="Times New Roman" panose="02020603050405020304" pitchFamily="18" charset="0"/>
                <a:sym typeface="Symbol" panose="05050102010706020507" pitchFamily="18" charset="2"/>
              </a:rPr>
              <a:t>mm of margin </a:t>
            </a:r>
            <a:r>
              <a:rPr lang="en-US" dirty="0">
                <a:latin typeface="Times New Roman" panose="02020603050405020304" pitchFamily="18" charset="0"/>
                <a:cs typeface="Times New Roman" panose="02020603050405020304" pitchFamily="18" charset="0"/>
                <a:sym typeface="Symbol" panose="05050102010706020507" pitchFamily="18" charset="2"/>
              </a:rPr>
              <a:t>between penetration and chimney diameters</a:t>
            </a:r>
            <a:endParaRPr lang="en-US"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Will host </a:t>
            </a:r>
            <a:r>
              <a:rPr lang="en-US" b="1" dirty="0" smtClean="0">
                <a:solidFill>
                  <a:srgbClr val="0070C0"/>
                </a:solidFill>
                <a:latin typeface="Times New Roman" panose="02020603050405020304" pitchFamily="18" charset="0"/>
                <a:cs typeface="Times New Roman" panose="02020603050405020304" pitchFamily="18" charset="0"/>
              </a:rPr>
              <a:t>48 FE boards in two rows</a:t>
            </a:r>
          </a:p>
          <a:p>
            <a:pPr marL="285750" indent="-285750">
              <a:buFont typeface="Arial" panose="020B0604020202020204" pitchFamily="34" charset="0"/>
              <a:buChar char="•"/>
            </a:pPr>
            <a:endParaRPr lang="en-US" b="1" dirty="0" smtClean="0">
              <a:solidFill>
                <a:srgbClr val="0070C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solidFill>
                  <a:srgbClr val="0070C0"/>
                </a:solidFill>
                <a:latin typeface="Times New Roman" panose="02020603050405020304" pitchFamily="18" charset="0"/>
                <a:cs typeface="Times New Roman" panose="02020603050405020304" pitchFamily="18" charset="0"/>
              </a:rPr>
              <a:t>Same Warm flange for V24 and V48</a:t>
            </a:r>
          </a:p>
        </p:txBody>
      </p:sp>
      <p:sp>
        <p:nvSpPr>
          <p:cNvPr id="10" name="ZoneTexte 9"/>
          <p:cNvSpPr txBox="1"/>
          <p:nvPr/>
        </p:nvSpPr>
        <p:spPr>
          <a:xfrm>
            <a:off x="8383293" y="6488668"/>
            <a:ext cx="1889235"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View from bottom</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488" y="3552497"/>
            <a:ext cx="4401225" cy="3305503"/>
          </a:xfrm>
          <a:prstGeom prst="rect">
            <a:avLst/>
          </a:prstGeom>
        </p:spPr>
      </p:pic>
      <p:cxnSp>
        <p:nvCxnSpPr>
          <p:cNvPr id="9" name="Connecteur droit avec flèche 8"/>
          <p:cNvCxnSpPr/>
          <p:nvPr/>
        </p:nvCxnSpPr>
        <p:spPr>
          <a:xfrm>
            <a:off x="3867807" y="2816772"/>
            <a:ext cx="2270234" cy="3153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72305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5811</TotalTime>
  <Words>4573</Words>
  <Application>Microsoft Office PowerPoint</Application>
  <PresentationFormat>Grand écran</PresentationFormat>
  <Paragraphs>786</Paragraphs>
  <Slides>50</Slides>
  <Notes>23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50</vt:i4>
      </vt:variant>
    </vt:vector>
  </HeadingPairs>
  <TitlesOfParts>
    <vt:vector size="60" baseType="lpstr">
      <vt:lpstr>Arial</vt:lpstr>
      <vt:lpstr>Arial Narrow</vt:lpstr>
      <vt:lpstr>Arial Unicode MS</vt:lpstr>
      <vt:lpstr>Calibri</vt:lpstr>
      <vt:lpstr>Calibri Light</vt:lpstr>
      <vt:lpstr>Symbol</vt:lpstr>
      <vt:lpstr>Times</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CNRS/LAL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Fabien Cavalier</dc:creator>
  <cp:lastModifiedBy>Fabien Cavalier</cp:lastModifiedBy>
  <cp:revision>292</cp:revision>
  <dcterms:created xsi:type="dcterms:W3CDTF">2024-03-29T13:38:19Z</dcterms:created>
  <dcterms:modified xsi:type="dcterms:W3CDTF">2024-04-11T12:03:55Z</dcterms:modified>
</cp:coreProperties>
</file>