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70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97D7EB"/>
    <a:srgbClr val="98D7EA"/>
    <a:srgbClr val="98D7EB"/>
    <a:srgbClr val="50504E"/>
    <a:srgbClr val="4E4E4E"/>
    <a:srgbClr val="404040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9" autoAdjust="0"/>
    <p:restoredTop sz="94663"/>
  </p:normalViewPr>
  <p:slideViewPr>
    <p:cSldViewPr snapToGrid="0" snapToObjects="1" showGuides="1">
      <p:cViewPr varScale="1">
        <p:scale>
          <a:sx n="171" d="100"/>
          <a:sy n="171" d="100"/>
        </p:scale>
        <p:origin x="832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19581" b="19581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9473" b="29473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0551" b="14322"/>
          <a:stretch/>
        </p:blipFill>
        <p:spPr>
          <a:xfrm>
            <a:off x="-18288" y="612759"/>
            <a:ext cx="9220200" cy="251719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9627D-FD60-506B-2A53-2F1A2E39E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26" t="40658" r="-1094" b="5365"/>
          <a:stretch/>
        </p:blipFill>
        <p:spPr>
          <a:xfrm>
            <a:off x="-18560" y="607931"/>
            <a:ext cx="9235440" cy="25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9550" b="29550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4343400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038344" y="719139"/>
            <a:ext cx="3851976" cy="376700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7A1560E-4507-97D9-A424-0E29B3625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35" y="4871135"/>
            <a:ext cx="580064" cy="1991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004C97"/>
                </a:solidFill>
              </a:defRPr>
            </a:lvl1pPr>
          </a:lstStyle>
          <a:p>
            <a:pPr lvl="0"/>
            <a:r>
              <a:rPr lang="en-US" dirty="0"/>
              <a:t>&lt;#&gt;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7D81D28-3C55-E503-4E97-25628D3F1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8212" y="4870450"/>
            <a:ext cx="6811963" cy="1991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004C97"/>
                </a:solidFill>
              </a:defRPr>
            </a:lvl1pPr>
          </a:lstStyle>
          <a:p>
            <a:pPr lvl="0"/>
            <a:r>
              <a:rPr lang="en-US" dirty="0"/>
              <a:t>Presenter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2F1A-53FB-A19E-9864-8626E83CF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35" y="4871135"/>
            <a:ext cx="580064" cy="1991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004C97"/>
                </a:solidFill>
              </a:defRPr>
            </a:lvl1pPr>
          </a:lstStyle>
          <a:p>
            <a:pPr lvl="0"/>
            <a:r>
              <a:rPr lang="en-US" dirty="0"/>
              <a:t>&lt;#&gt;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7B27C8-0438-5B1F-5143-A3DF230933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8212" y="4870450"/>
            <a:ext cx="6811963" cy="1991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004C97"/>
                </a:solidFill>
              </a:defRPr>
            </a:lvl1pPr>
          </a:lstStyle>
          <a:p>
            <a:pPr lvl="0"/>
            <a:r>
              <a:rPr lang="en-US" dirty="0"/>
              <a:t>Presenter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48224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C35796F-D17F-4749-B80B-80D1D8A82BFC}" type="datetime1">
              <a:rPr lang="en-US" smtClean="0"/>
              <a:t>4/4/24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0" r:id="rId5"/>
    <p:sldLayoutId id="2147484129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/>
              <a:t>Kyle J. Hazelwood</a:t>
            </a:r>
          </a:p>
          <a:p>
            <a:r>
              <a:rPr lang="en-US" dirty="0"/>
              <a:t>PMG Meeting</a:t>
            </a:r>
            <a:endParaRPr dirty="0"/>
          </a:p>
          <a:p>
            <a:r>
              <a:rPr dirty="0"/>
              <a:t>2024-0</a:t>
            </a:r>
            <a:r>
              <a:rPr lang="en-US" dirty="0"/>
              <a:t>4-04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MI8 Beam Position Monitor AIP Update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/>
              <a:t>Kyle J. Hazelwood | </a:t>
            </a:r>
            <a:r>
              <a:rPr lang="en-US" dirty="0"/>
              <a:t>MI8 BPM AIP | PMG Meeting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4360"/>
            <a:ext cx="58525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b="0"/>
            </a:pPr>
            <a:r>
              <a:rPr lang="en-US" dirty="0"/>
              <a:t>The AIP will replace the electronics (crates, digitizers, </a:t>
            </a:r>
            <a:r>
              <a:rPr lang="en-US" dirty="0" err="1"/>
              <a:t>etc</a:t>
            </a:r>
            <a:r>
              <a:rPr lang="en-US" dirty="0"/>
              <a:t>) for the 8 GeV and BNB beamlines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AIP funding is $5M</a:t>
            </a:r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Started Q2 FY24, ends Q3 FY27</a:t>
            </a:r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Most R+D done for the PIP-II BPM system, the AIP will adapt that design to the beamlines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More modern </a:t>
            </a:r>
            <a:r>
              <a:rPr lang="en-US" dirty="0" err="1"/>
              <a:t>uTCA</a:t>
            </a:r>
            <a:r>
              <a:rPr lang="en-US" dirty="0"/>
              <a:t> based system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Replenishable </a:t>
            </a:r>
            <a:r>
              <a:rPr lang="en-US" dirty="0" err="1"/>
              <a:t>VadaTech</a:t>
            </a:r>
            <a:r>
              <a:rPr lang="en-US" dirty="0"/>
              <a:t> AMC digitizer cards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Streamed readings</a:t>
            </a:r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AIP BPM hardware will replace 8 GeV and BNB beamline electronics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Existing VME system EOL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Existing </a:t>
            </a:r>
            <a:r>
              <a:rPr lang="en-US" dirty="0" err="1"/>
              <a:t>Echotek</a:t>
            </a:r>
            <a:r>
              <a:rPr lang="en-US" dirty="0"/>
              <a:t> digitizer boards EOL, no useable spares</a:t>
            </a:r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AIP will support additional readings, improved user experience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New bunch by bunch measurement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Modern user client and API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Will help inform design choices for near future BPM and BLM upgrades in MI/RR</a:t>
            </a:r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Organization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Mary Convery – AD AIP Program Coordinator, AD Beam Division Director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Robert </a:t>
            </a:r>
            <a:r>
              <a:rPr lang="en-US" dirty="0" err="1"/>
              <a:t>Zwaska</a:t>
            </a:r>
            <a:r>
              <a:rPr lang="en-US" dirty="0"/>
              <a:t> – Project Director, AD ACT Division Director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Kyle Hazelwood – Project Manager, AD MI Department Head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Craig Drennan – Project Engineer, AD INST Department Head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endParaRPr lang="en-US" dirty="0"/>
          </a:p>
        </p:txBody>
      </p:sp>
      <p:pic>
        <p:nvPicPr>
          <p:cNvPr id="9" name="Picture 8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F87F9535-458B-04AF-70E0-4673962F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926" y="594360"/>
            <a:ext cx="2401198" cy="3201596"/>
          </a:xfrm>
          <a:prstGeom prst="rect">
            <a:avLst/>
          </a:prstGeom>
          <a:noFill/>
          <a:ln>
            <a:solidFill>
              <a:srgbClr val="50504E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5C659C-0DBB-C4EF-C166-A7A43BF2008E}"/>
              </a:ext>
            </a:extLst>
          </p:cNvPr>
          <p:cNvSpPr txBox="1"/>
          <p:nvPr/>
        </p:nvSpPr>
        <p:spPr>
          <a:xfrm>
            <a:off x="6509486" y="3878888"/>
            <a:ext cx="1784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Existing 8 GeV BLM Crate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/>
              <a:t>Kyle J. Hazelwood </a:t>
            </a:r>
            <a:r>
              <a:t>| </a:t>
            </a:r>
            <a:r>
              <a:rPr lang="en-US"/>
              <a:t>MI8 BPM AIP | PMG Meeting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4360"/>
            <a:ext cx="457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b="0"/>
            </a:pPr>
            <a:r>
              <a:rPr lang="en-US" dirty="0"/>
              <a:t>Project began mid January, baselined in March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Initial progress slow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Personnel availability</a:t>
            </a:r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Ongoing work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Documentation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Digital specifications near ready for review (digitizers, crates)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Analog specifications ready for review (rear transition module)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User requirements under development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Timing module specifications started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Digital product procurement testing procedures being developed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Analog electronics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Rear Transition Module (RTM) board being designed and laid out</a:t>
            </a:r>
          </a:p>
          <a:p>
            <a:pPr marL="171450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Planned work for the quarter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 sz="1200" b="0"/>
            </a:pPr>
            <a:r>
              <a:rPr lang="en-US" dirty="0"/>
              <a:t>Begin procurement of prototype crate components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C659C-0DBB-C4EF-C166-A7A43BF2008E}"/>
              </a:ext>
            </a:extLst>
          </p:cNvPr>
          <p:cNvSpPr txBox="1"/>
          <p:nvPr/>
        </p:nvSpPr>
        <p:spPr>
          <a:xfrm>
            <a:off x="6385567" y="3076000"/>
            <a:ext cx="1547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VadaTech</a:t>
            </a:r>
            <a:r>
              <a:rPr lang="en-US" sz="1200" b="1" dirty="0"/>
              <a:t> AMC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E8624-FB72-0A66-C5DC-E99BE6BC4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70142" y="1150308"/>
            <a:ext cx="3378518" cy="18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750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_pip2_dune_workshop_template" id="{2BFF3BB5-189F-BF49-9307-88AF4110C3BB}" vid="{4748C2E6-C15C-7F4D-B283-C563130B5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316</TotalTime>
  <Words>293</Words>
  <Application>Microsoft Macintosh PowerPoint</Application>
  <PresentationFormat>On-screen Show (16:9)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Introduction</vt:lpstr>
      <vt:lpstr>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 Hazelwood</dc:creator>
  <cp:lastModifiedBy>Kyle J Hazelwood</cp:lastModifiedBy>
  <cp:revision>13</cp:revision>
  <cp:lastPrinted>2014-01-20T19:40:21Z</cp:lastPrinted>
  <dcterms:created xsi:type="dcterms:W3CDTF">2024-02-28T04:35:03Z</dcterms:created>
  <dcterms:modified xsi:type="dcterms:W3CDTF">2024-04-04T17:45:21Z</dcterms:modified>
</cp:coreProperties>
</file>