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40"/>
  </p:notesMasterIdLst>
  <p:handoutMasterIdLst>
    <p:handoutMasterId r:id="rId41"/>
  </p:handoutMasterIdLst>
  <p:sldIdLst>
    <p:sldId id="564" r:id="rId5"/>
    <p:sldId id="576" r:id="rId6"/>
    <p:sldId id="577" r:id="rId7"/>
    <p:sldId id="581" r:id="rId8"/>
    <p:sldId id="578" r:id="rId9"/>
    <p:sldId id="579" r:id="rId10"/>
    <p:sldId id="580" r:id="rId11"/>
    <p:sldId id="582" r:id="rId12"/>
    <p:sldId id="583" r:id="rId13"/>
    <p:sldId id="584" r:id="rId14"/>
    <p:sldId id="586" r:id="rId15"/>
    <p:sldId id="587" r:id="rId16"/>
    <p:sldId id="588" r:id="rId17"/>
    <p:sldId id="589" r:id="rId18"/>
    <p:sldId id="592" r:id="rId19"/>
    <p:sldId id="590" r:id="rId20"/>
    <p:sldId id="591" r:id="rId21"/>
    <p:sldId id="593" r:id="rId22"/>
    <p:sldId id="594" r:id="rId23"/>
    <p:sldId id="595" r:id="rId24"/>
    <p:sldId id="596" r:id="rId25"/>
    <p:sldId id="597" r:id="rId26"/>
    <p:sldId id="598" r:id="rId27"/>
    <p:sldId id="599" r:id="rId28"/>
    <p:sldId id="601" r:id="rId29"/>
    <p:sldId id="600" r:id="rId30"/>
    <p:sldId id="602" r:id="rId31"/>
    <p:sldId id="604" r:id="rId32"/>
    <p:sldId id="605" r:id="rId33"/>
    <p:sldId id="606" r:id="rId34"/>
    <p:sldId id="607" r:id="rId35"/>
    <p:sldId id="608" r:id="rId36"/>
    <p:sldId id="609" r:id="rId37"/>
    <p:sldId id="610" r:id="rId38"/>
    <p:sldId id="611" r:id="rId39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80">
          <p15:clr>
            <a:srgbClr val="A4A3A4"/>
          </p15:clr>
        </p15:guide>
        <p15:guide id="2" pos="2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009900"/>
    <a:srgbClr val="800000"/>
    <a:srgbClr val="5F5F5F"/>
    <a:srgbClr val="FFE699"/>
    <a:srgbClr val="FFCC00"/>
    <a:srgbClr val="B4C6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73" autoAdjust="0"/>
    <p:restoredTop sz="88215" autoAdjust="0"/>
  </p:normalViewPr>
  <p:slideViewPr>
    <p:cSldViewPr snapToGrid="0" showGuides="1">
      <p:cViewPr varScale="1">
        <p:scale>
          <a:sx n="119" d="100"/>
          <a:sy n="119" d="100"/>
        </p:scale>
        <p:origin x="1264" y="192"/>
      </p:cViewPr>
      <p:guideLst>
        <p:guide orient="horz" pos="4080"/>
        <p:guide pos="2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F5CDDF-3246-6843-A314-FDDEB3F3DF8E}" type="datetimeFigureOut">
              <a:rPr lang="fr-FR" smtClean="0"/>
              <a:pPr/>
              <a:t>18/03/2024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405983-79D5-E84D-A19B-6B5F52179104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604308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1D8F6D-3354-BF4D-834B-467E3215D30A}" type="datetimeFigureOut">
              <a:rPr lang="fr-FR" smtClean="0"/>
              <a:pPr/>
              <a:t>18/03/2024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4B141A-D04E-DD49-88DC-EFA90428BA41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535872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21544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371600" y="2819400"/>
            <a:ext cx="7200000" cy="180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 b="1" baseline="0">
                <a:solidFill>
                  <a:schemeClr val="accent5"/>
                </a:solidFill>
              </a:defRPr>
            </a:lvl1pPr>
          </a:lstStyle>
          <a:p>
            <a:r>
              <a:rPr lang="en-GB" noProof="0"/>
              <a:t>Presentation title - line 1 - Arial 30pt - bold HiLumi dark grey - line 2</a:t>
            </a:r>
            <a:br>
              <a:rPr lang="en-GB" noProof="0"/>
            </a:br>
            <a:r>
              <a:rPr lang="en-GB" noProof="0"/>
              <a:t>line 3</a:t>
            </a:r>
            <a:br>
              <a:rPr lang="en-GB" noProof="0"/>
            </a:br>
            <a:r>
              <a:rPr lang="en-GB" noProof="0"/>
              <a:t>line 4   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800600"/>
            <a:ext cx="6480000" cy="99060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 b="0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err="1"/>
              <a:t>Author(s</a:t>
            </a:r>
            <a:r>
              <a:rPr lang="en-GB" noProof="0" dirty="0"/>
              <a:t>)  - Arial 20 pt – </a:t>
            </a:r>
            <a:r>
              <a:rPr lang="en-GB" noProof="0" dirty="0" err="1"/>
              <a:t>HiLumi</a:t>
            </a:r>
            <a:r>
              <a:rPr lang="en-GB" noProof="0" dirty="0"/>
              <a:t> dark grey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86800" y="6356350"/>
            <a:ext cx="360000" cy="360000"/>
          </a:xfrm>
          <a:ln>
            <a:solidFill>
              <a:srgbClr val="2BABAD"/>
            </a:solidFill>
          </a:ln>
        </p:spPr>
        <p:txBody>
          <a:bodyPr lIns="0" tIns="0" rIns="0" bIns="0" anchor="b" anchorCtr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4" hasCustomPrompt="1"/>
          </p:nvPr>
        </p:nvSpPr>
        <p:spPr>
          <a:xfrm>
            <a:off x="1371600" y="5899150"/>
            <a:ext cx="6480000" cy="349250"/>
          </a:xfrm>
        </p:spPr>
        <p:txBody>
          <a:bodyPr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 sz="1600">
                <a:solidFill>
                  <a:schemeClr val="bg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Conference - Location - Date</a:t>
            </a:r>
          </a:p>
          <a:p>
            <a:pPr lvl="0"/>
            <a:endParaRPr lang="en-GB" noProof="0"/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499992" y="6388100"/>
            <a:ext cx="3167912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GB"/>
              <a:t>Overtemp in NbTi splice joint</a:t>
            </a:r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 anchor="ctr" anchorCtr="1"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612000" y="1219200"/>
            <a:ext cx="7920000" cy="4906963"/>
          </a:xfrm>
        </p:spPr>
        <p:txBody>
          <a:bodyPr lIns="0" tIns="0" rIns="0" bIns="0"/>
          <a:lstStyle/>
          <a:p>
            <a:pPr lvl="0"/>
            <a:r>
              <a:rPr lang="en-GB" noProof="0" dirty="0"/>
              <a:t>Click to modify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GB"/>
              <a:t>Overtemp in NbTi splice joint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457200" y="1215232"/>
            <a:ext cx="4040188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 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457200" y="205740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215232"/>
            <a:ext cx="4041775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4645025" y="205740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1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GB"/>
              <a:t>Overtemp in NbTi splice joint</a:t>
            </a:r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GB"/>
              <a:t>Overtemp in NbTi splice joint</a:t>
            </a:r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GB"/>
              <a:t>Overtemp in NbTi splice joint</a:t>
            </a:r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612000" y="457200"/>
            <a:ext cx="7920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612000" y="5105400"/>
            <a:ext cx="7920000" cy="990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/>
              <a:t>Text – image caption – comments ....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>
          <a:xfrm>
            <a:off x="613550" y="4648200"/>
            <a:ext cx="7918450" cy="381000"/>
          </a:xfrm>
        </p:spPr>
        <p:txBody>
          <a:bodyPr/>
          <a:lstStyle>
            <a:lvl1pP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Image title</a:t>
            </a:r>
          </a:p>
        </p:txBody>
      </p:sp>
      <p:sp>
        <p:nvSpPr>
          <p:cNvPr id="13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GB"/>
              <a:t>Overtemp in NbTi splice joint</a:t>
            </a:r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  <a:prstGeom prst="rect">
            <a:avLst/>
          </a:prstGeom>
        </p:spPr>
        <p:txBody>
          <a:bodyPr vert="horz" lIns="0" tIns="0" rIns="0" bIns="0" rtlCol="0" anchor="ctr" anchorCtr="1">
            <a:noAutofit/>
          </a:bodyPr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12000" y="1371600"/>
            <a:ext cx="7920000" cy="4754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noProof="0"/>
              <a:t>Click to edit Master texts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GB"/>
              <a:t>Overtemp in NbTi splice joint</a:t>
            </a:r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86800" y="6356350"/>
            <a:ext cx="3600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212900"/>
            <a:ext cx="1907704" cy="6451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5" r:id="rId5"/>
    <p:sldLayoutId id="2147483657" r:id="rId6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28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8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4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0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800" kern="1200">
          <a:solidFill>
            <a:schemeClr val="accent5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6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7" Type="http://schemas.openxmlformats.org/officeDocument/2006/relationships/image" Target="../media/image63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12168" y="2788089"/>
            <a:ext cx="7200000" cy="1432999"/>
          </a:xfrm>
        </p:spPr>
        <p:txBody>
          <a:bodyPr/>
          <a:lstStyle/>
          <a:p>
            <a:r>
              <a:rPr lang="en-GB" altLang="en-US" sz="3200" dirty="0">
                <a:solidFill>
                  <a:srgbClr val="FF0000"/>
                </a:solidFill>
                <a:latin typeface="Century Gothic" panose="020B0502020202020204" pitchFamily="34" charset="0"/>
              </a:rPr>
              <a:t>MQXFA17</a:t>
            </a:r>
            <a:br>
              <a:rPr lang="en-GB" altLang="en-US" sz="3200" dirty="0">
                <a:solidFill>
                  <a:srgbClr val="FF0000"/>
                </a:solidFill>
                <a:latin typeface="Century Gothic" panose="020B0502020202020204" pitchFamily="34" charset="0"/>
              </a:rPr>
            </a:br>
            <a:r>
              <a:rPr lang="en-GB" altLang="en-US" sz="3200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Overtemp</a:t>
            </a:r>
            <a:r>
              <a:rPr lang="en-GB" altLang="en-US" sz="3200" dirty="0">
                <a:solidFill>
                  <a:srgbClr val="FF0000"/>
                </a:solidFill>
                <a:latin typeface="Century Gothic" panose="020B0502020202020204" pitchFamily="34" charset="0"/>
              </a:rPr>
              <a:t> excursion on </a:t>
            </a:r>
            <a:r>
              <a:rPr lang="en-GB" altLang="en-US" sz="3200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NbTi</a:t>
            </a:r>
            <a:r>
              <a:rPr lang="en-GB" altLang="en-US" sz="3200" dirty="0">
                <a:solidFill>
                  <a:srgbClr val="FF0000"/>
                </a:solidFill>
                <a:latin typeface="Century Gothic" panose="020B0502020202020204" pitchFamily="34" charset="0"/>
              </a:rPr>
              <a:t> splice</a:t>
            </a:r>
            <a:br>
              <a:rPr lang="en-GB" altLang="en-US" sz="3200" dirty="0">
                <a:solidFill>
                  <a:srgbClr val="FF0000"/>
                </a:solidFill>
                <a:latin typeface="Century Gothic" panose="020B0502020202020204" pitchFamily="34" charset="0"/>
              </a:rPr>
            </a:br>
            <a:r>
              <a:rPr lang="en-GB" altLang="en-US" sz="3200" dirty="0">
                <a:solidFill>
                  <a:srgbClr val="FF0000"/>
                </a:solidFill>
                <a:latin typeface="Century Gothic" panose="020B0502020202020204" pitchFamily="34" charset="0"/>
              </a:rPr>
              <a:t>And Proposed Recovery Options</a:t>
            </a:r>
            <a:br>
              <a:rPr lang="en-GB" altLang="en-US" sz="3200" dirty="0">
                <a:solidFill>
                  <a:srgbClr val="FF0000"/>
                </a:solidFill>
                <a:latin typeface="Century Gothic" panose="020B0502020202020204" pitchFamily="34" charset="0"/>
              </a:rPr>
            </a:br>
            <a:r>
              <a:rPr lang="en-GB" altLang="en-US" sz="3200">
                <a:solidFill>
                  <a:srgbClr val="FF0000"/>
                </a:solidFill>
                <a:latin typeface="Century Gothic" panose="020B0502020202020204" pitchFamily="34" charset="0"/>
              </a:rPr>
              <a:t>Updated 3/15/24</a:t>
            </a:r>
            <a:endParaRPr lang="en-GB" sz="32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88956" y="4974128"/>
            <a:ext cx="6313762" cy="1081489"/>
          </a:xfrm>
        </p:spPr>
        <p:txBody>
          <a:bodyPr>
            <a:normAutofit/>
          </a:bodyPr>
          <a:lstStyle/>
          <a:p>
            <a:r>
              <a:rPr lang="en-GB" dirty="0"/>
              <a:t>D. Cheng, for the AUP team</a:t>
            </a:r>
          </a:p>
          <a:p>
            <a:r>
              <a:rPr lang="en-US" i="1" dirty="0"/>
              <a:t>February 22, 2024</a:t>
            </a:r>
          </a:p>
          <a:p>
            <a:endParaRPr lang="en-US" i="1" dirty="0"/>
          </a:p>
        </p:txBody>
      </p:sp>
      <p:sp>
        <p:nvSpPr>
          <p:cNvPr id="8" name="Freeform 7"/>
          <p:cNvSpPr/>
          <p:nvPr/>
        </p:nvSpPr>
        <p:spPr>
          <a:xfrm>
            <a:off x="871672" y="908720"/>
            <a:ext cx="604431" cy="1286727"/>
          </a:xfrm>
          <a:custGeom>
            <a:avLst/>
            <a:gdLst>
              <a:gd name="connsiteX0" fmla="*/ 460739 w 604431"/>
              <a:gd name="connsiteY0" fmla="*/ 0 h 1286727"/>
              <a:gd name="connsiteX1" fmla="*/ 460739 w 604431"/>
              <a:gd name="connsiteY1" fmla="*/ 0 h 1286727"/>
              <a:gd name="connsiteX2" fmla="*/ 447677 w 604431"/>
              <a:gd name="connsiteY2" fmla="*/ 117566 h 1286727"/>
              <a:gd name="connsiteX3" fmla="*/ 421551 w 604431"/>
              <a:gd name="connsiteY3" fmla="*/ 156754 h 1286727"/>
              <a:gd name="connsiteX4" fmla="*/ 356237 w 604431"/>
              <a:gd name="connsiteY4" fmla="*/ 274320 h 1286727"/>
              <a:gd name="connsiteX5" fmla="*/ 330111 w 604431"/>
              <a:gd name="connsiteY5" fmla="*/ 313509 h 1286727"/>
              <a:gd name="connsiteX6" fmla="*/ 251734 w 604431"/>
              <a:gd name="connsiteY6" fmla="*/ 378823 h 1286727"/>
              <a:gd name="connsiteX7" fmla="*/ 225608 w 604431"/>
              <a:gd name="connsiteY7" fmla="*/ 418011 h 1286727"/>
              <a:gd name="connsiteX8" fmla="*/ 186419 w 604431"/>
              <a:gd name="connsiteY8" fmla="*/ 444137 h 1286727"/>
              <a:gd name="connsiteX9" fmla="*/ 134168 w 604431"/>
              <a:gd name="connsiteY9" fmla="*/ 522514 h 1286727"/>
              <a:gd name="connsiteX10" fmla="*/ 108042 w 604431"/>
              <a:gd name="connsiteY10" fmla="*/ 561703 h 1286727"/>
              <a:gd name="connsiteX11" fmla="*/ 68854 w 604431"/>
              <a:gd name="connsiteY11" fmla="*/ 679269 h 1286727"/>
              <a:gd name="connsiteX12" fmla="*/ 55791 w 604431"/>
              <a:gd name="connsiteY12" fmla="*/ 718457 h 1286727"/>
              <a:gd name="connsiteX13" fmla="*/ 42728 w 604431"/>
              <a:gd name="connsiteY13" fmla="*/ 757646 h 1286727"/>
              <a:gd name="connsiteX14" fmla="*/ 16602 w 604431"/>
              <a:gd name="connsiteY14" fmla="*/ 809897 h 1286727"/>
              <a:gd name="connsiteX15" fmla="*/ 16602 w 604431"/>
              <a:gd name="connsiteY15" fmla="*/ 1045029 h 1286727"/>
              <a:gd name="connsiteX16" fmla="*/ 55791 w 604431"/>
              <a:gd name="connsiteY16" fmla="*/ 1084217 h 1286727"/>
              <a:gd name="connsiteX17" fmla="*/ 121105 w 604431"/>
              <a:gd name="connsiteY17" fmla="*/ 1162594 h 1286727"/>
              <a:gd name="connsiteX18" fmla="*/ 173357 w 604431"/>
              <a:gd name="connsiteY18" fmla="*/ 1175657 h 1286727"/>
              <a:gd name="connsiteX19" fmla="*/ 199482 w 604431"/>
              <a:gd name="connsiteY19" fmla="*/ 1214846 h 1286727"/>
              <a:gd name="connsiteX20" fmla="*/ 238671 w 604431"/>
              <a:gd name="connsiteY20" fmla="*/ 1227909 h 1286727"/>
              <a:gd name="connsiteX21" fmla="*/ 277859 w 604431"/>
              <a:gd name="connsiteY21" fmla="*/ 1254034 h 1286727"/>
              <a:gd name="connsiteX22" fmla="*/ 369299 w 604431"/>
              <a:gd name="connsiteY22" fmla="*/ 1280160 h 1286727"/>
              <a:gd name="connsiteX23" fmla="*/ 591368 w 604431"/>
              <a:gd name="connsiteY23" fmla="*/ 1227909 h 1286727"/>
              <a:gd name="connsiteX24" fmla="*/ 604431 w 604431"/>
              <a:gd name="connsiteY24" fmla="*/ 1136469 h 1286727"/>
              <a:gd name="connsiteX25" fmla="*/ 578305 w 604431"/>
              <a:gd name="connsiteY25" fmla="*/ 757646 h 1286727"/>
              <a:gd name="connsiteX26" fmla="*/ 565242 w 604431"/>
              <a:gd name="connsiteY26" fmla="*/ 718457 h 1286727"/>
              <a:gd name="connsiteX27" fmla="*/ 578305 w 604431"/>
              <a:gd name="connsiteY27" fmla="*/ 235131 h 1286727"/>
              <a:gd name="connsiteX28" fmla="*/ 486865 w 604431"/>
              <a:gd name="connsiteY28" fmla="*/ 0 h 1286727"/>
              <a:gd name="connsiteX29" fmla="*/ 460739 w 604431"/>
              <a:gd name="connsiteY29" fmla="*/ 0 h 1286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04431" h="1286727">
                <a:moveTo>
                  <a:pt x="460739" y="0"/>
                </a:moveTo>
                <a:lnTo>
                  <a:pt x="460739" y="0"/>
                </a:lnTo>
                <a:cubicBezTo>
                  <a:pt x="456385" y="39189"/>
                  <a:pt x="457240" y="79313"/>
                  <a:pt x="447677" y="117566"/>
                </a:cubicBezTo>
                <a:cubicBezTo>
                  <a:pt x="443869" y="132797"/>
                  <a:pt x="429340" y="143123"/>
                  <a:pt x="421551" y="156754"/>
                </a:cubicBezTo>
                <a:cubicBezTo>
                  <a:pt x="338365" y="302328"/>
                  <a:pt x="465035" y="100242"/>
                  <a:pt x="356237" y="274320"/>
                </a:cubicBezTo>
                <a:cubicBezTo>
                  <a:pt x="347916" y="287633"/>
                  <a:pt x="340162" y="301448"/>
                  <a:pt x="330111" y="313509"/>
                </a:cubicBezTo>
                <a:cubicBezTo>
                  <a:pt x="298682" y="351224"/>
                  <a:pt x="290264" y="353136"/>
                  <a:pt x="251734" y="378823"/>
                </a:cubicBezTo>
                <a:cubicBezTo>
                  <a:pt x="243025" y="391886"/>
                  <a:pt x="236709" y="406910"/>
                  <a:pt x="225608" y="418011"/>
                </a:cubicBezTo>
                <a:cubicBezTo>
                  <a:pt x="214506" y="429112"/>
                  <a:pt x="196757" y="432322"/>
                  <a:pt x="186419" y="444137"/>
                </a:cubicBezTo>
                <a:cubicBezTo>
                  <a:pt x="165743" y="467767"/>
                  <a:pt x="151585" y="496388"/>
                  <a:pt x="134168" y="522514"/>
                </a:cubicBezTo>
                <a:cubicBezTo>
                  <a:pt x="125459" y="535577"/>
                  <a:pt x="113007" y="546809"/>
                  <a:pt x="108042" y="561703"/>
                </a:cubicBezTo>
                <a:lnTo>
                  <a:pt x="68854" y="679269"/>
                </a:lnTo>
                <a:lnTo>
                  <a:pt x="55791" y="718457"/>
                </a:lnTo>
                <a:cubicBezTo>
                  <a:pt x="51437" y="731520"/>
                  <a:pt x="48886" y="745330"/>
                  <a:pt x="42728" y="757646"/>
                </a:cubicBezTo>
                <a:lnTo>
                  <a:pt x="16602" y="809897"/>
                </a:lnTo>
                <a:cubicBezTo>
                  <a:pt x="1443" y="900852"/>
                  <a:pt x="-11575" y="939366"/>
                  <a:pt x="16602" y="1045029"/>
                </a:cubicBezTo>
                <a:cubicBezTo>
                  <a:pt x="21362" y="1062879"/>
                  <a:pt x="43964" y="1070025"/>
                  <a:pt x="55791" y="1084217"/>
                </a:cubicBezTo>
                <a:cubicBezTo>
                  <a:pt x="80384" y="1113729"/>
                  <a:pt x="84677" y="1141778"/>
                  <a:pt x="121105" y="1162594"/>
                </a:cubicBezTo>
                <a:cubicBezTo>
                  <a:pt x="136693" y="1171501"/>
                  <a:pt x="155940" y="1171303"/>
                  <a:pt x="173357" y="1175657"/>
                </a:cubicBezTo>
                <a:cubicBezTo>
                  <a:pt x="182065" y="1188720"/>
                  <a:pt x="187223" y="1205038"/>
                  <a:pt x="199482" y="1214846"/>
                </a:cubicBezTo>
                <a:cubicBezTo>
                  <a:pt x="210234" y="1223448"/>
                  <a:pt x="226355" y="1221751"/>
                  <a:pt x="238671" y="1227909"/>
                </a:cubicBezTo>
                <a:cubicBezTo>
                  <a:pt x="252713" y="1234930"/>
                  <a:pt x="263817" y="1247013"/>
                  <a:pt x="277859" y="1254034"/>
                </a:cubicBezTo>
                <a:cubicBezTo>
                  <a:pt x="296599" y="1263404"/>
                  <a:pt x="352558" y="1275975"/>
                  <a:pt x="369299" y="1280160"/>
                </a:cubicBezTo>
                <a:cubicBezTo>
                  <a:pt x="434801" y="1275793"/>
                  <a:pt x="563973" y="1319226"/>
                  <a:pt x="591368" y="1227909"/>
                </a:cubicBezTo>
                <a:cubicBezTo>
                  <a:pt x="600215" y="1198418"/>
                  <a:pt x="600077" y="1166949"/>
                  <a:pt x="604431" y="1136469"/>
                </a:cubicBezTo>
                <a:cubicBezTo>
                  <a:pt x="598352" y="990576"/>
                  <a:pt x="610202" y="885233"/>
                  <a:pt x="578305" y="757646"/>
                </a:cubicBezTo>
                <a:cubicBezTo>
                  <a:pt x="574965" y="744288"/>
                  <a:pt x="569596" y="731520"/>
                  <a:pt x="565242" y="718457"/>
                </a:cubicBezTo>
                <a:cubicBezTo>
                  <a:pt x="569596" y="557348"/>
                  <a:pt x="578305" y="396298"/>
                  <a:pt x="578305" y="235131"/>
                </a:cubicBezTo>
                <a:cubicBezTo>
                  <a:pt x="578305" y="188617"/>
                  <a:pt x="608232" y="0"/>
                  <a:pt x="486865" y="0"/>
                </a:cubicBezTo>
                <a:lnTo>
                  <a:pt x="460739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Image 11" descr="HLU-logoN-titl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2050" y="585575"/>
            <a:ext cx="3540430" cy="15343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87690" y="585575"/>
            <a:ext cx="4057610" cy="1691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0534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8A8D6-EA49-CB9B-A422-F84BEFB1B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Replacement of </a:t>
            </a:r>
            <a:r>
              <a:rPr lang="en-US" dirty="0" err="1"/>
              <a:t>NbTi</a:t>
            </a:r>
            <a:r>
              <a:rPr lang="en-US" dirty="0"/>
              <a:t> Leads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25F16A-B9A2-4959-3F12-6B8B6F4365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1219200"/>
            <a:ext cx="7920000" cy="4428565"/>
          </a:xfrm>
        </p:spPr>
        <p:txBody>
          <a:bodyPr>
            <a:normAutofit/>
          </a:bodyPr>
          <a:lstStyle/>
          <a:p>
            <a:r>
              <a:rPr lang="en-US" dirty="0"/>
              <a:t>Two options considered:</a:t>
            </a:r>
          </a:p>
          <a:p>
            <a:pPr lvl="1"/>
            <a:r>
              <a:rPr lang="en-US" b="1" dirty="0"/>
              <a:t>Option 1: </a:t>
            </a:r>
            <a:r>
              <a:rPr lang="en-US" dirty="0"/>
              <a:t>Replace </a:t>
            </a:r>
            <a:r>
              <a:rPr lang="en-US" dirty="0" err="1"/>
              <a:t>NbTi</a:t>
            </a:r>
            <a:r>
              <a:rPr lang="en-US" dirty="0"/>
              <a:t> lead in the splice box</a:t>
            </a:r>
          </a:p>
          <a:p>
            <a:pPr lvl="2"/>
            <a:r>
              <a:rPr lang="en-US" dirty="0"/>
              <a:t>Will not require undoing of magnet preload</a:t>
            </a:r>
          </a:p>
          <a:p>
            <a:pPr lvl="2"/>
            <a:r>
              <a:rPr lang="en-US" dirty="0"/>
              <a:t>Least invasive</a:t>
            </a:r>
          </a:p>
          <a:p>
            <a:pPr lvl="2"/>
            <a:r>
              <a:rPr lang="en-US" dirty="0"/>
              <a:t>Dependent on the clearance of leads</a:t>
            </a:r>
          </a:p>
          <a:p>
            <a:pPr lvl="2"/>
            <a:r>
              <a:rPr lang="en-US" dirty="0"/>
              <a:t>This is a more complicated design solution</a:t>
            </a:r>
          </a:p>
          <a:p>
            <a:pPr lvl="1"/>
            <a:r>
              <a:rPr lang="en-US" b="1" dirty="0"/>
              <a:t>Option 2:</a:t>
            </a:r>
            <a:r>
              <a:rPr lang="en-US" dirty="0"/>
              <a:t> Replace </a:t>
            </a:r>
            <a:r>
              <a:rPr lang="en-US" dirty="0" err="1"/>
              <a:t>NbTi</a:t>
            </a:r>
            <a:r>
              <a:rPr lang="en-US" dirty="0"/>
              <a:t> lead where it passes through the endplate</a:t>
            </a:r>
          </a:p>
          <a:p>
            <a:pPr lvl="2"/>
            <a:r>
              <a:rPr lang="en-US" dirty="0"/>
              <a:t>More invasive: Will require undoing of magnet preload (half azimuthal, full axial unload)</a:t>
            </a:r>
          </a:p>
          <a:p>
            <a:pPr lvl="2"/>
            <a:r>
              <a:rPr lang="en-US" dirty="0"/>
              <a:t>Fewer parts will need to be modified, but simple design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4442D5-AA9C-FD51-290B-B7B4A3FE4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308CD6-BB4F-0C61-0CE8-D3553EECFE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Overtemp in NbTi splice joint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39182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8A8D6-EA49-CB9B-A422-F84BEFB1B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Replacement of </a:t>
            </a:r>
            <a:r>
              <a:rPr lang="en-US" dirty="0" err="1"/>
              <a:t>NbTi</a:t>
            </a:r>
            <a:r>
              <a:rPr lang="en-US" dirty="0"/>
              <a:t> Leads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25F16A-B9A2-4959-3F12-6B8B6F4365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1219200"/>
            <a:ext cx="7920000" cy="943087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/>
              <a:t>Option 1: </a:t>
            </a:r>
            <a:r>
              <a:rPr lang="en-US" dirty="0"/>
              <a:t>Examined splice box clearances</a:t>
            </a:r>
          </a:p>
          <a:p>
            <a:r>
              <a:rPr lang="en-US" dirty="0"/>
              <a:t>There is not enough length available to splice a </a:t>
            </a:r>
            <a:r>
              <a:rPr lang="en-US" dirty="0" err="1"/>
              <a:t>NbTi</a:t>
            </a:r>
            <a:r>
              <a:rPr lang="en-US" dirty="0"/>
              <a:t> lead replacement to the Q4 lead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4442D5-AA9C-FD51-290B-B7B4A3FE4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308CD6-BB4F-0C61-0CE8-D3553EECFE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Overtemp in NbTi splice joint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9623FFE-142D-D69C-39D3-FA094FA3EF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850" b="18976"/>
          <a:stretch/>
        </p:blipFill>
        <p:spPr>
          <a:xfrm>
            <a:off x="685800" y="2377440"/>
            <a:ext cx="7772400" cy="3851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4387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8A8D6-EA49-CB9B-A422-F84BEFB1B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Replacement of </a:t>
            </a:r>
            <a:r>
              <a:rPr lang="en-US" dirty="0" err="1"/>
              <a:t>NbTi</a:t>
            </a:r>
            <a:r>
              <a:rPr lang="en-US" dirty="0"/>
              <a:t> Leads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25F16A-B9A2-4959-3F12-6B8B6F4365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1219200"/>
            <a:ext cx="7920000" cy="943087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/>
              <a:t>Option 2: </a:t>
            </a:r>
            <a:r>
              <a:rPr lang="en-US" dirty="0"/>
              <a:t>Placing </a:t>
            </a:r>
            <a:r>
              <a:rPr lang="en-US" dirty="0" err="1"/>
              <a:t>NbTi</a:t>
            </a:r>
            <a:r>
              <a:rPr lang="en-US" dirty="0"/>
              <a:t> splice in the endplate</a:t>
            </a:r>
          </a:p>
          <a:p>
            <a:r>
              <a:rPr lang="en-US" dirty="0"/>
              <a:t>Clearances are such that the restraint guide can be machined to provide clearance for two new </a:t>
            </a:r>
            <a:r>
              <a:rPr lang="en-US" dirty="0" err="1"/>
              <a:t>NbTi</a:t>
            </a:r>
            <a:r>
              <a:rPr lang="en-US" dirty="0"/>
              <a:t> leads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4442D5-AA9C-FD51-290B-B7B4A3FE4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308CD6-BB4F-0C61-0CE8-D3553EECFE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Overtemp in NbTi splice joint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D552A36-4034-E2A6-4F44-8E7D6B7901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209" b="17900"/>
          <a:stretch/>
        </p:blipFill>
        <p:spPr>
          <a:xfrm>
            <a:off x="685800" y="2312184"/>
            <a:ext cx="7772400" cy="3894268"/>
          </a:xfrm>
          <a:prstGeom prst="rect">
            <a:avLst/>
          </a:prstGeom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F7F78B84-9A24-655E-56AC-D6E2BCB74F8F}"/>
              </a:ext>
            </a:extLst>
          </p:cNvPr>
          <p:cNvSpPr/>
          <p:nvPr/>
        </p:nvSpPr>
        <p:spPr>
          <a:xfrm>
            <a:off x="2646381" y="4528969"/>
            <a:ext cx="1280160" cy="311972"/>
          </a:xfrm>
          <a:prstGeom prst="roundRect">
            <a:avLst/>
          </a:prstGeom>
          <a:ln w="190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New </a:t>
            </a:r>
            <a:r>
              <a:rPr lang="en-US" sz="1200" dirty="0" err="1"/>
              <a:t>NbTi</a:t>
            </a:r>
            <a:r>
              <a:rPr lang="en-US" sz="1200" dirty="0"/>
              <a:t> leads</a:t>
            </a:r>
          </a:p>
        </p:txBody>
      </p:sp>
    </p:spTree>
    <p:extLst>
      <p:ext uri="{BB962C8B-B14F-4D97-AF65-F5344CB8AC3E}">
        <p14:creationId xmlns:p14="http://schemas.microsoft.com/office/powerpoint/2010/main" val="35888890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8A8D6-EA49-CB9B-A422-F84BEFB1B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 2 Replacement of </a:t>
            </a:r>
            <a:r>
              <a:rPr lang="en-US" dirty="0" err="1"/>
              <a:t>NbTi</a:t>
            </a:r>
            <a:r>
              <a:rPr lang="en-US" dirty="0"/>
              <a:t> Leads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25F16A-B9A2-4959-3F12-6B8B6F4365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1219200"/>
            <a:ext cx="7920000" cy="943087"/>
          </a:xfrm>
        </p:spPr>
        <p:txBody>
          <a:bodyPr>
            <a:normAutofit/>
          </a:bodyPr>
          <a:lstStyle/>
          <a:p>
            <a:r>
              <a:rPr lang="en-US" b="1" dirty="0"/>
              <a:t>Option 2: </a:t>
            </a:r>
            <a:r>
              <a:rPr lang="en-US" dirty="0"/>
              <a:t>Placing </a:t>
            </a:r>
            <a:r>
              <a:rPr lang="en-US" dirty="0" err="1"/>
              <a:t>NbTi</a:t>
            </a:r>
            <a:r>
              <a:rPr lang="en-US" dirty="0"/>
              <a:t> splice in the endplate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4442D5-AA9C-FD51-290B-B7B4A3FE4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308CD6-BB4F-0C61-0CE8-D3553EECFE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Overtemp in NbTi splice joint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3F15883-BA32-7611-AF06-0FEF4A324E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039" t="18375" r="58052" b="45715"/>
          <a:stretch/>
        </p:blipFill>
        <p:spPr>
          <a:xfrm>
            <a:off x="2232211" y="2162287"/>
            <a:ext cx="4679577" cy="3826329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0926990-9A74-EF39-2862-00A34E2E93E9}"/>
              </a:ext>
            </a:extLst>
          </p:cNvPr>
          <p:cNvCxnSpPr>
            <a:cxnSpLocks/>
          </p:cNvCxnSpPr>
          <p:nvPr/>
        </p:nvCxnSpPr>
        <p:spPr>
          <a:xfrm flipH="1" flipV="1">
            <a:off x="3291840" y="3732904"/>
            <a:ext cx="1376979" cy="90364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CF29315C-0F95-D620-8564-3D55EBF91E9F}"/>
              </a:ext>
            </a:extLst>
          </p:cNvPr>
          <p:cNvSpPr txBox="1"/>
          <p:nvPr/>
        </p:nvSpPr>
        <p:spPr>
          <a:xfrm>
            <a:off x="4556332" y="4634948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Cut Lead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187EF1A-81E2-EF28-DCD6-18A3158D3A8B}"/>
              </a:ext>
            </a:extLst>
          </p:cNvPr>
          <p:cNvCxnSpPr>
            <a:cxnSpLocks/>
          </p:cNvCxnSpPr>
          <p:nvPr/>
        </p:nvCxnSpPr>
        <p:spPr>
          <a:xfrm flipV="1">
            <a:off x="1753496" y="3184264"/>
            <a:ext cx="1742739" cy="61318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39C5C65B-D3E1-818F-836F-18305F847E1E}"/>
              </a:ext>
            </a:extLst>
          </p:cNvPr>
          <p:cNvSpPr txBox="1"/>
          <p:nvPr/>
        </p:nvSpPr>
        <p:spPr>
          <a:xfrm>
            <a:off x="-62972" y="3797450"/>
            <a:ext cx="2223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Replacement Lead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D4CD058-414C-3618-5FB0-768EC6B5AC08}"/>
              </a:ext>
            </a:extLst>
          </p:cNvPr>
          <p:cNvCxnSpPr>
            <a:cxnSpLocks/>
          </p:cNvCxnSpPr>
          <p:nvPr/>
        </p:nvCxnSpPr>
        <p:spPr>
          <a:xfrm flipV="1">
            <a:off x="1802373" y="4184725"/>
            <a:ext cx="1250344" cy="60455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D0F3E998-EDFE-203B-CC98-16C91B72212A}"/>
              </a:ext>
            </a:extLst>
          </p:cNvPr>
          <p:cNvSpPr txBox="1"/>
          <p:nvPr/>
        </p:nvSpPr>
        <p:spPr>
          <a:xfrm>
            <a:off x="303478" y="4779968"/>
            <a:ext cx="1928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New splice joint</a:t>
            </a:r>
          </a:p>
        </p:txBody>
      </p:sp>
    </p:spTree>
    <p:extLst>
      <p:ext uri="{BB962C8B-B14F-4D97-AF65-F5344CB8AC3E}">
        <p14:creationId xmlns:p14="http://schemas.microsoft.com/office/powerpoint/2010/main" val="35843230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8A8D6-EA49-CB9B-A422-F84BEFB1B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 2 Replacement of </a:t>
            </a:r>
            <a:r>
              <a:rPr lang="en-US" dirty="0" err="1"/>
              <a:t>NbTi</a:t>
            </a:r>
            <a:r>
              <a:rPr lang="en-US" dirty="0"/>
              <a:t> Leads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25F16A-B9A2-4959-3F12-6B8B6F4365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1219200"/>
            <a:ext cx="7920000" cy="720001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Option 2: </a:t>
            </a:r>
            <a:r>
              <a:rPr lang="en-US" dirty="0"/>
              <a:t>Placing </a:t>
            </a:r>
            <a:r>
              <a:rPr lang="en-US" dirty="0" err="1"/>
              <a:t>NbTi</a:t>
            </a:r>
            <a:r>
              <a:rPr lang="en-US" dirty="0"/>
              <a:t> splice in the endplate</a:t>
            </a:r>
          </a:p>
          <a:p>
            <a:r>
              <a:rPr lang="en-US" dirty="0"/>
              <a:t>Can be performed for both Q1 and Q4 leads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4442D5-AA9C-FD51-290B-B7B4A3FE4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308CD6-BB4F-0C61-0CE8-D3553EECFE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Overtemp in NbTi splice joint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885C484-3F0E-7747-706D-BE130AC612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848" t="12727" b="21620"/>
          <a:stretch/>
        </p:blipFill>
        <p:spPr>
          <a:xfrm>
            <a:off x="3861139" y="2002725"/>
            <a:ext cx="4825661" cy="451731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DDC0605-6F09-7607-1CD1-CDA73A0397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51" t="58766" r="59798" b="17542"/>
          <a:stretch/>
        </p:blipFill>
        <p:spPr>
          <a:xfrm>
            <a:off x="257590" y="2709496"/>
            <a:ext cx="4346091" cy="2230049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0291F65-CFF2-A328-4CCE-43ED1AA9EAE6}"/>
              </a:ext>
            </a:extLst>
          </p:cNvPr>
          <p:cNvCxnSpPr>
            <a:cxnSpLocks/>
          </p:cNvCxnSpPr>
          <p:nvPr/>
        </p:nvCxnSpPr>
        <p:spPr>
          <a:xfrm flipV="1">
            <a:off x="4335332" y="3593064"/>
            <a:ext cx="1635162" cy="132319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54AACDE-0F30-EB4B-A6D8-ED00C1F8D7A0}"/>
              </a:ext>
            </a:extLst>
          </p:cNvPr>
          <p:cNvSpPr txBox="1"/>
          <p:nvPr/>
        </p:nvSpPr>
        <p:spPr>
          <a:xfrm>
            <a:off x="3125566" y="4685455"/>
            <a:ext cx="17261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May also need to modify lead support ramp</a:t>
            </a:r>
          </a:p>
        </p:txBody>
      </p:sp>
    </p:spTree>
    <p:extLst>
      <p:ext uri="{BB962C8B-B14F-4D97-AF65-F5344CB8AC3E}">
        <p14:creationId xmlns:p14="http://schemas.microsoft.com/office/powerpoint/2010/main" val="8020132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8A8D6-EA49-CB9B-A422-F84BEFB1B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 2 Replacement of </a:t>
            </a:r>
            <a:r>
              <a:rPr lang="en-US" dirty="0" err="1"/>
              <a:t>NbTi</a:t>
            </a:r>
            <a:r>
              <a:rPr lang="en-US" dirty="0"/>
              <a:t> Leads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25F16A-B9A2-4959-3F12-6B8B6F4365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1219200"/>
            <a:ext cx="7920000" cy="933769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/>
              <a:t>Option 2: </a:t>
            </a:r>
            <a:r>
              <a:rPr lang="en-US" dirty="0"/>
              <a:t>Placing </a:t>
            </a:r>
            <a:r>
              <a:rPr lang="en-US" dirty="0" err="1"/>
              <a:t>NbTi</a:t>
            </a:r>
            <a:r>
              <a:rPr lang="en-US" dirty="0"/>
              <a:t> splice in the endplate</a:t>
            </a:r>
          </a:p>
          <a:p>
            <a:r>
              <a:rPr lang="en-US" dirty="0"/>
              <a:t>115 mm splice joint (same as in normal joints) can be fit ~23 mm from the Coil theoretical end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4442D5-AA9C-FD51-290B-B7B4A3FE4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308CD6-BB4F-0C61-0CE8-D3553EECFE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Overtemp in NbTi splice joint</a:t>
            </a:r>
            <a:endParaRPr lang="en-GB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0291F65-CFF2-A328-4CCE-43ED1AA9EAE6}"/>
              </a:ext>
            </a:extLst>
          </p:cNvPr>
          <p:cNvCxnSpPr>
            <a:cxnSpLocks/>
          </p:cNvCxnSpPr>
          <p:nvPr/>
        </p:nvCxnSpPr>
        <p:spPr>
          <a:xfrm flipV="1">
            <a:off x="4335332" y="3593064"/>
            <a:ext cx="1635162" cy="132319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54AACDE-0F30-EB4B-A6D8-ED00C1F8D7A0}"/>
              </a:ext>
            </a:extLst>
          </p:cNvPr>
          <p:cNvSpPr txBox="1"/>
          <p:nvPr/>
        </p:nvSpPr>
        <p:spPr>
          <a:xfrm>
            <a:off x="3125566" y="4685455"/>
            <a:ext cx="17261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May also need to modify lead support ramp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F5B24D5-9B22-77D4-FDD1-BCFA06D912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88" t="14106" r="7793" b="2759"/>
          <a:stretch/>
        </p:blipFill>
        <p:spPr>
          <a:xfrm>
            <a:off x="1403874" y="2437326"/>
            <a:ext cx="6895651" cy="3634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2398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8A8D6-EA49-CB9B-A422-F84BEFB1B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 2 Replacement of </a:t>
            </a:r>
            <a:r>
              <a:rPr lang="en-US" dirty="0" err="1"/>
              <a:t>NbTi</a:t>
            </a:r>
            <a:r>
              <a:rPr lang="en-US" dirty="0"/>
              <a:t> Leads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25F16A-B9A2-4959-3F12-6B8B6F4365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1219200"/>
            <a:ext cx="7920000" cy="720001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Option 2: </a:t>
            </a:r>
            <a:r>
              <a:rPr lang="en-US" dirty="0"/>
              <a:t>Placing </a:t>
            </a:r>
            <a:r>
              <a:rPr lang="en-US" dirty="0" err="1"/>
              <a:t>NbTi</a:t>
            </a:r>
            <a:r>
              <a:rPr lang="en-US" dirty="0"/>
              <a:t> splice in the endplate</a:t>
            </a:r>
          </a:p>
          <a:p>
            <a:r>
              <a:rPr lang="en-US" dirty="0"/>
              <a:t>VT locations can be provided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4442D5-AA9C-FD51-290B-B7B4A3FE4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308CD6-BB4F-0C61-0CE8-D3553EECFE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Overtemp in NbTi splice joint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885C484-3F0E-7747-706D-BE130AC612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859" t="12727" r="9477" b="43053"/>
          <a:stretch/>
        </p:blipFill>
        <p:spPr>
          <a:xfrm>
            <a:off x="2482677" y="1939200"/>
            <a:ext cx="5148926" cy="4667573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0291F65-CFF2-A328-4CCE-43ED1AA9EAE6}"/>
              </a:ext>
            </a:extLst>
          </p:cNvPr>
          <p:cNvCxnSpPr>
            <a:cxnSpLocks/>
          </p:cNvCxnSpPr>
          <p:nvPr/>
        </p:nvCxnSpPr>
        <p:spPr>
          <a:xfrm>
            <a:off x="2345167" y="3679115"/>
            <a:ext cx="1925619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54AACDE-0F30-EB4B-A6D8-ED00C1F8D7A0}"/>
              </a:ext>
            </a:extLst>
          </p:cNvPr>
          <p:cNvSpPr txBox="1"/>
          <p:nvPr/>
        </p:nvSpPr>
        <p:spPr>
          <a:xfrm>
            <a:off x="113426" y="2801952"/>
            <a:ext cx="252150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Existing VT pass-</a:t>
            </a:r>
            <a:r>
              <a:rPr lang="en-US" b="1" dirty="0" err="1">
                <a:solidFill>
                  <a:srgbClr val="FF0000"/>
                </a:solidFill>
              </a:rPr>
              <a:t>thrus</a:t>
            </a:r>
            <a:r>
              <a:rPr lang="en-US" b="1" dirty="0">
                <a:solidFill>
                  <a:srgbClr val="FF0000"/>
                </a:solidFill>
              </a:rPr>
              <a:t> can accommodate 2</a:t>
            </a:r>
            <a:r>
              <a:rPr lang="en-US" b="1" baseline="30000" dirty="0">
                <a:solidFill>
                  <a:srgbClr val="FF0000"/>
                </a:solidFill>
              </a:rPr>
              <a:t>nd</a:t>
            </a:r>
            <a:r>
              <a:rPr lang="en-US" b="1" dirty="0">
                <a:solidFill>
                  <a:srgbClr val="FF0000"/>
                </a:solidFill>
              </a:rPr>
              <a:t> wire for monitoring these new splice joints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Extra VTA01b wires from coils (currently unused and bundled) can be utilized for this pair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A2FDBC1-C4DF-4005-F465-8BB5FDCFF310}"/>
              </a:ext>
            </a:extLst>
          </p:cNvPr>
          <p:cNvCxnSpPr>
            <a:cxnSpLocks/>
          </p:cNvCxnSpPr>
          <p:nvPr/>
        </p:nvCxnSpPr>
        <p:spPr>
          <a:xfrm>
            <a:off x="2345167" y="3679115"/>
            <a:ext cx="1100319" cy="41954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78547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8A8D6-EA49-CB9B-A422-F84BEFB1B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 2 Replacement of </a:t>
            </a:r>
            <a:r>
              <a:rPr lang="en-US" dirty="0" err="1"/>
              <a:t>NbTi</a:t>
            </a:r>
            <a:r>
              <a:rPr lang="en-US" dirty="0"/>
              <a:t> Leads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25F16A-B9A2-4959-3F12-6B8B6F4365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1219200"/>
            <a:ext cx="7920000" cy="4858871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Summary of operations (off-normal) needed:</a:t>
            </a:r>
            <a:endParaRPr lang="en-US" dirty="0"/>
          </a:p>
          <a:p>
            <a:pPr lvl="1"/>
            <a:r>
              <a:rPr lang="en-US" dirty="0"/>
              <a:t>Undo splice joints, remove splice box</a:t>
            </a:r>
          </a:p>
          <a:p>
            <a:pPr lvl="1"/>
            <a:r>
              <a:rPr lang="en-US" dirty="0"/>
              <a:t>Unload magnet to half-azimuthal, no axial; remove LE endplate</a:t>
            </a:r>
          </a:p>
          <a:p>
            <a:pPr lvl="1"/>
            <a:r>
              <a:rPr lang="en-US" dirty="0"/>
              <a:t>Cut </a:t>
            </a:r>
            <a:r>
              <a:rPr lang="en-US" dirty="0" err="1"/>
              <a:t>NbTi</a:t>
            </a:r>
            <a:r>
              <a:rPr lang="en-US" dirty="0"/>
              <a:t> leads of Q1 and Q4</a:t>
            </a:r>
          </a:p>
          <a:p>
            <a:pPr lvl="1"/>
            <a:r>
              <a:rPr lang="en-US" dirty="0"/>
              <a:t>Modify/fabricate G11 restraint guides</a:t>
            </a:r>
          </a:p>
          <a:p>
            <a:pPr lvl="1"/>
            <a:r>
              <a:rPr lang="en-US" dirty="0"/>
              <a:t>Add new </a:t>
            </a:r>
            <a:r>
              <a:rPr lang="en-US" dirty="0" err="1"/>
              <a:t>NbTi</a:t>
            </a:r>
            <a:r>
              <a:rPr lang="en-US" dirty="0"/>
              <a:t> leads</a:t>
            </a:r>
          </a:p>
          <a:p>
            <a:pPr lvl="1"/>
            <a:r>
              <a:rPr lang="en-US" dirty="0"/>
              <a:t>Redo magnet preload to full axial, full-azimuthal</a:t>
            </a:r>
          </a:p>
          <a:p>
            <a:pPr lvl="1"/>
            <a:r>
              <a:rPr lang="en-US" dirty="0"/>
              <a:t>Make up magnet splices, include extra VT wires for </a:t>
            </a:r>
            <a:r>
              <a:rPr lang="en-US" dirty="0" err="1"/>
              <a:t>NbTi</a:t>
            </a:r>
            <a:r>
              <a:rPr lang="en-US" dirty="0"/>
              <a:t> splice joint monitoring</a:t>
            </a:r>
          </a:p>
          <a:p>
            <a:r>
              <a:rPr lang="en-US" dirty="0"/>
              <a:t>Then the usual magnet EQC/</a:t>
            </a:r>
            <a:r>
              <a:rPr lang="en-US" dirty="0" err="1"/>
              <a:t>connectorization</a:t>
            </a:r>
            <a:r>
              <a:rPr lang="en-US" dirty="0"/>
              <a:t> prep to finish magnet </a:t>
            </a:r>
            <a:r>
              <a:rPr lang="en-US"/>
              <a:t>will follow</a:t>
            </a: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4442D5-AA9C-FD51-290B-B7B4A3FE4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17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308CD6-BB4F-0C61-0CE8-D3553EECFE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Overtemp in NbTi splice joint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3369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8A8D6-EA49-CB9B-A422-F84BEFB1B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Recovery Update, 3/7/24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25F16A-B9A2-4959-3F12-6B8B6F4365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1219200"/>
            <a:ext cx="7920000" cy="4858871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Magnetization and metallographic examination of the overheated </a:t>
            </a:r>
            <a:r>
              <a:rPr lang="en-US" b="1" dirty="0" err="1"/>
              <a:t>NbTi</a:t>
            </a:r>
            <a:r>
              <a:rPr lang="en-US" b="1" dirty="0"/>
              <a:t> strand appear to show no damage to current carrying ability</a:t>
            </a:r>
          </a:p>
          <a:p>
            <a:pPr lvl="1"/>
            <a:r>
              <a:rPr lang="en-US" dirty="0"/>
              <a:t>Sintering of strands observed, and not very much solder was present</a:t>
            </a:r>
          </a:p>
          <a:p>
            <a:r>
              <a:rPr lang="en-US" b="1" dirty="0"/>
              <a:t>Recovering MQXFA17 to put back into service</a:t>
            </a:r>
            <a:endParaRPr lang="en-US" dirty="0"/>
          </a:p>
          <a:p>
            <a:pPr lvl="1"/>
            <a:r>
              <a:rPr lang="en-US" dirty="0"/>
              <a:t>Tested with an overheated sample joint</a:t>
            </a:r>
          </a:p>
          <a:p>
            <a:pPr lvl="2"/>
            <a:r>
              <a:rPr lang="en-US" dirty="0"/>
              <a:t>Mechanically separated the cut CLIQ lead from the existing joint</a:t>
            </a:r>
          </a:p>
          <a:p>
            <a:pPr lvl="2"/>
            <a:r>
              <a:rPr lang="en-US" dirty="0"/>
              <a:t>Re-flowed more solder</a:t>
            </a:r>
          </a:p>
          <a:p>
            <a:pPr lvl="1"/>
            <a:r>
              <a:rPr lang="en-US" dirty="0"/>
              <a:t>Replace the FVT voltage taps</a:t>
            </a:r>
          </a:p>
          <a:p>
            <a:pPr lvl="1"/>
            <a:r>
              <a:rPr lang="en-US" dirty="0"/>
              <a:t>Complete </a:t>
            </a:r>
            <a:r>
              <a:rPr lang="en-US" dirty="0" err="1"/>
              <a:t>connectorization</a:t>
            </a:r>
            <a:r>
              <a:rPr lang="en-US" dirty="0"/>
              <a:t> and final finishing operations</a:t>
            </a:r>
          </a:p>
          <a:p>
            <a:pPr lvl="1"/>
            <a:r>
              <a:rPr lang="en-US" dirty="0"/>
              <a:t>Perform </a:t>
            </a:r>
            <a:r>
              <a:rPr lang="en-US" dirty="0" err="1"/>
              <a:t>SeqR</a:t>
            </a:r>
            <a:r>
              <a:rPr lang="en-US" dirty="0"/>
              <a:t> and single EQC </a:t>
            </a:r>
            <a:r>
              <a:rPr lang="en-US" dirty="0" err="1"/>
              <a:t>hipot</a:t>
            </a:r>
            <a:r>
              <a:rPr lang="en-US" dirty="0"/>
              <a:t> coil-structure (Final EQC was already performed and passed prior to splice joint examination)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4442D5-AA9C-FD51-290B-B7B4A3FE4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18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308CD6-BB4F-0C61-0CE8-D3553EECFE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Overtemp in NbTi splice joint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87370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ED77A-55C6-1A58-8816-C4E0FFBE9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Recovery Update, Tested Samples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45FFFE-85BB-287B-1EB9-E2159BF47A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1219200"/>
            <a:ext cx="7920000" cy="72000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Overheated sample joint to ~450C for ~5 min, allowed flux to burn off and solder to drip out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3DEC77-F33C-4B73-1CED-F68483435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19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7252BB-2971-2A39-5E00-D80DF62A83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Overtemp in NbTi splice joint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4AE0A7C-8634-A7F1-67B8-929925E322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81000" y="2121049"/>
            <a:ext cx="3657600" cy="3657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C70FE7E-E312-2F62-F537-EF0CC0F7BE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883" t="8210" r="8210" b="15883"/>
          <a:stretch/>
        </p:blipFill>
        <p:spPr>
          <a:xfrm>
            <a:off x="4195481" y="1952700"/>
            <a:ext cx="2743200" cy="2743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889C0EF-59AF-81C6-AAE9-63B5779AA95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470" b="28470"/>
          <a:stretch/>
        </p:blipFill>
        <p:spPr>
          <a:xfrm rot="16200000">
            <a:off x="6123600" y="3599651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709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FC01F-90E3-D941-84E2-032EB6191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CC99CE-18B7-DB49-A4B1-BF7F7B1A2B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During the magnet splice operations two experienced technicians were assigned to make the second layer splice (“3/4” joint between Q1 and Q4)</a:t>
            </a:r>
          </a:p>
          <a:p>
            <a:r>
              <a:rPr lang="en-US" dirty="0"/>
              <a:t>When the operation was completed both technicians moved on to other tasks</a:t>
            </a:r>
          </a:p>
          <a:p>
            <a:pPr lvl="1"/>
            <a:r>
              <a:rPr lang="en-US" dirty="0"/>
              <a:t>Assumed that the other would turn off the </a:t>
            </a:r>
            <a:r>
              <a:rPr lang="en-US" dirty="0" err="1"/>
              <a:t>variac</a:t>
            </a:r>
            <a:r>
              <a:rPr lang="en-US" dirty="0"/>
              <a:t> that was controlling the heater</a:t>
            </a:r>
          </a:p>
          <a:p>
            <a:r>
              <a:rPr lang="en-US" dirty="0"/>
              <a:t>Approximately ~10 min. passed before building occupants started smelling burning G11</a:t>
            </a:r>
          </a:p>
          <a:p>
            <a:r>
              <a:rPr lang="en-US" dirty="0"/>
              <a:t>The </a:t>
            </a:r>
            <a:r>
              <a:rPr lang="en-US" dirty="0" err="1"/>
              <a:t>variac</a:t>
            </a:r>
            <a:r>
              <a:rPr lang="en-US" dirty="0"/>
              <a:t> was then powered off, but the G11 around the splice block was blackened by that time</a:t>
            </a:r>
          </a:p>
          <a:p>
            <a:pPr lvl="1"/>
            <a:r>
              <a:rPr lang="en-US" dirty="0"/>
              <a:t>No alarms or thermal protection were built into the splice tooling, since it was always supposed to be monitored for solder flow at ~200C, etc. when powered on</a:t>
            </a:r>
          </a:p>
          <a:p>
            <a:r>
              <a:rPr lang="en-US" dirty="0"/>
              <a:t>G11 discoloration was sanded/stoned for clean up, splice was packaged up as normal to stay stable while conditions were examined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4A1882-72C2-9249-80E7-AAE8CB9E6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0BF697-A9E1-B845-B464-0D39A30804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Overtemp in NbTi splice joint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79830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ED77A-55C6-1A58-8816-C4E0FFBE9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Recovery Update, Tested Samples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45FFFE-85BB-287B-1EB9-E2159BF47A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1219200"/>
            <a:ext cx="7920000" cy="72000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 cut CLIQ lead section was also part of the overheated joint; practice for separation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3DEC77-F33C-4B73-1CED-F68483435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20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7252BB-2971-2A39-5E00-D80DF62A83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Overtemp in NbTi splice joint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C7730D0-8670-F109-26F0-26A347339D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799" b="28260"/>
          <a:stretch/>
        </p:blipFill>
        <p:spPr>
          <a:xfrm>
            <a:off x="824752" y="4239410"/>
            <a:ext cx="3657600" cy="157061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43B0498-DADD-366B-5946-894004E33E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1648" y="2152426"/>
            <a:ext cx="3657600" cy="36576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1B75869-623D-5F7C-E7E1-E3B81451F13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7853" b="12483"/>
          <a:stretch/>
        </p:blipFill>
        <p:spPr>
          <a:xfrm>
            <a:off x="824752" y="2162675"/>
            <a:ext cx="3048000" cy="1818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5374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ED77A-55C6-1A58-8816-C4E0FFBE9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Recovery Update, Tested Samples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45FFFE-85BB-287B-1EB9-E2159BF47A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1219200"/>
            <a:ext cx="7920000" cy="121202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 chisel was used to mechanically separate the CLIQ lead from the </a:t>
            </a:r>
            <a:r>
              <a:rPr lang="en-US" dirty="0" err="1"/>
              <a:t>NbTi</a:t>
            </a:r>
            <a:r>
              <a:rPr lang="en-US" dirty="0"/>
              <a:t> lead</a:t>
            </a:r>
          </a:p>
          <a:p>
            <a:pPr lvl="1"/>
            <a:r>
              <a:rPr lang="en-US" dirty="0"/>
              <a:t>Was not difficult, and did not damage the conductor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3DEC77-F33C-4B73-1CED-F68483435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21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7252BB-2971-2A39-5E00-D80DF62A83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Overtemp in NbTi splice joint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331A3F-A93F-7DEA-9D38-D5206447CC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892" t="26888" r="12500" b="12500"/>
          <a:stretch/>
        </p:blipFill>
        <p:spPr>
          <a:xfrm>
            <a:off x="225910" y="2555904"/>
            <a:ext cx="3836355" cy="20891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CDE447E-680A-404B-0750-48FB6DA765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211646" y="4065084"/>
            <a:ext cx="2743200" cy="274320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701A3F8-D3DD-C2AC-F294-E3A61BCB89D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7737" b="20617"/>
          <a:stretch/>
        </p:blipFill>
        <p:spPr>
          <a:xfrm>
            <a:off x="5723668" y="2824883"/>
            <a:ext cx="3048000" cy="157414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2BCB980-2858-1C3E-EC58-2AA9CC976F4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4866" b="23488"/>
          <a:stretch/>
        </p:blipFill>
        <p:spPr>
          <a:xfrm>
            <a:off x="5638800" y="4649611"/>
            <a:ext cx="3048000" cy="1574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3581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ED77A-55C6-1A58-8816-C4E0FFBE9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Recovery Update, Tested Samples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45FFFE-85BB-287B-1EB9-E2159BF47A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1219200"/>
            <a:ext cx="7920000" cy="554305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Cut section of the overheated joint, before backfilling</a:t>
            </a:r>
          </a:p>
          <a:p>
            <a:r>
              <a:rPr lang="en-US" dirty="0"/>
              <a:t>Then backfilled by feeding more ribbon solder at normal temperature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3DEC77-F33C-4B73-1CED-F68483435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22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7252BB-2971-2A39-5E00-D80DF62A83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Overtemp in NbTi splice joint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8337D8B-9EA3-E884-A6DA-E75545A91F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485" t="35398" r="27236" b="29485"/>
          <a:stretch/>
        </p:blipFill>
        <p:spPr>
          <a:xfrm>
            <a:off x="527124" y="2458439"/>
            <a:ext cx="3727314" cy="30244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795E2CE-1A11-A8F4-3985-9D59A4D5B6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314" t="16157" r="15804"/>
          <a:stretch/>
        </p:blipFill>
        <p:spPr>
          <a:xfrm>
            <a:off x="4808667" y="1835361"/>
            <a:ext cx="3592592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7834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ED77A-55C6-1A58-8816-C4E0FFBE9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Recovery Update, Tested Samples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45FFFE-85BB-287B-1EB9-E2159BF47A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1219200"/>
            <a:ext cx="7920000" cy="468674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Sample was cut of the overheated joint</a:t>
            </a:r>
          </a:p>
          <a:p>
            <a:r>
              <a:rPr lang="en-US" dirty="0"/>
              <a:t>Joint was then set up to re-flow solder</a:t>
            </a:r>
          </a:p>
          <a:p>
            <a:pPr lvl="1"/>
            <a:r>
              <a:rPr lang="en-US" dirty="0"/>
              <a:t>MOB-39 flux applied</a:t>
            </a:r>
          </a:p>
          <a:p>
            <a:pPr lvl="1"/>
            <a:r>
              <a:rPr lang="en-US" dirty="0"/>
              <a:t>Heated joint to normal temp (290C)</a:t>
            </a:r>
          </a:p>
          <a:p>
            <a:pPr lvl="1"/>
            <a:r>
              <a:rPr lang="en-US" dirty="0"/>
              <a:t>Solder applied to the end and sides and everything wetted without issue</a:t>
            </a:r>
          </a:p>
          <a:p>
            <a:r>
              <a:rPr lang="en-US" dirty="0"/>
              <a:t>A sample of the backfilled joint was then cut</a:t>
            </a:r>
          </a:p>
          <a:p>
            <a:endParaRPr lang="en-US" dirty="0"/>
          </a:p>
          <a:p>
            <a:r>
              <a:rPr lang="en-US" dirty="0"/>
              <a:t>Imaging from both samples just received</a:t>
            </a:r>
          </a:p>
          <a:p>
            <a:pPr lvl="1"/>
            <a:r>
              <a:rPr lang="en-US" dirty="0"/>
              <a:t>May need to practice and examine the </a:t>
            </a:r>
            <a:r>
              <a:rPr lang="en-US"/>
              <a:t>process further…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3DEC77-F33C-4B73-1CED-F68483435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23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7252BB-2971-2A39-5E00-D80DF62A83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Overtemp in NbTi splice joint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08785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ED77A-55C6-1A58-8816-C4E0FFBE9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Recovery Update, Tested Samples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45FFFE-85BB-287B-1EB9-E2159BF47A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1219200"/>
            <a:ext cx="7920000" cy="554305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Will need to practice and examine the backfilling operation </a:t>
            </a:r>
          </a:p>
          <a:p>
            <a:pPr lvl="1"/>
            <a:r>
              <a:rPr lang="en-US" dirty="0"/>
              <a:t>(not much additional solder observed in sections)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3DEC77-F33C-4B73-1CED-F68483435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24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7252BB-2971-2A39-5E00-D80DF62A83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Overtemp in NbTi splice joint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9576D70-0F9A-F429-2C8D-A4D15D340B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4537" y="1728423"/>
            <a:ext cx="3998258" cy="22490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D2870E9-420C-0AF3-E79F-61467B80E65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647"/>
          <a:stretch/>
        </p:blipFill>
        <p:spPr>
          <a:xfrm>
            <a:off x="1405666" y="3922698"/>
            <a:ext cx="6096000" cy="2755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4400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ED77A-55C6-1A58-8816-C4E0FFBE9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Recovery Update, 3/12/24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45FFFE-85BB-287B-1EB9-E2159BF47A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1219200"/>
            <a:ext cx="7920000" cy="419189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Overheated sample backfill test, Take 2</a:t>
            </a:r>
          </a:p>
          <a:p>
            <a:pPr lvl="1"/>
            <a:r>
              <a:rPr lang="en-US" dirty="0"/>
              <a:t>Weighed joint and solder separately</a:t>
            </a:r>
          </a:p>
          <a:p>
            <a:pPr lvl="1"/>
            <a:r>
              <a:rPr lang="en-US" dirty="0"/>
              <a:t>Applied MOB-39 to sample joint</a:t>
            </a:r>
          </a:p>
          <a:p>
            <a:pPr lvl="1"/>
            <a:r>
              <a:rPr lang="en-US" dirty="0"/>
              <a:t>Attempted rewetting/flowing at 260 C </a:t>
            </a:r>
          </a:p>
          <a:p>
            <a:pPr lvl="1"/>
            <a:r>
              <a:rPr lang="en-US" dirty="0"/>
              <a:t>Weighed backfilled joint</a:t>
            </a:r>
          </a:p>
          <a:p>
            <a:r>
              <a:rPr lang="en-US" dirty="0"/>
              <a:t>Attached a new CLIQ lead</a:t>
            </a:r>
          </a:p>
          <a:p>
            <a:pPr lvl="1"/>
            <a:r>
              <a:rPr lang="en-US" dirty="0"/>
              <a:t>Wetted at ~260 C (weighed before and after)</a:t>
            </a:r>
          </a:p>
          <a:p>
            <a:pPr lvl="1"/>
            <a:r>
              <a:rPr lang="en-US" dirty="0"/>
              <a:t>Removed CLIQ lead with heat</a:t>
            </a:r>
          </a:p>
          <a:p>
            <a:r>
              <a:rPr lang="en-US" dirty="0"/>
              <a:t>Attempted mechanically separating a </a:t>
            </a:r>
            <a:r>
              <a:rPr lang="en-US" dirty="0" err="1"/>
              <a:t>NbTi</a:t>
            </a:r>
            <a:r>
              <a:rPr lang="en-US" dirty="0"/>
              <a:t> lead</a:t>
            </a:r>
          </a:p>
          <a:p>
            <a:pPr lvl="1"/>
            <a:r>
              <a:rPr lang="en-US" dirty="0"/>
              <a:t>Using a thinner blade instead of thick chisel wedge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3DEC77-F33C-4B73-1CED-F68483435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25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7252BB-2971-2A39-5E00-D80DF62A83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Overtemp in NbTi splice joint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74616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ED77A-55C6-1A58-8816-C4E0FFBE9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Recovery Update, 3/12/24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45FFFE-85BB-287B-1EB9-E2159BF47A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1219200"/>
            <a:ext cx="7920000" cy="3600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Overheated sample backfill test #2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3DEC77-F33C-4B73-1CED-F68483435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26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7252BB-2971-2A39-5E00-D80DF62A83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Overtemp in NbTi splice joint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20701EF-DA9F-F20C-B19D-6DC759680F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200" y="1579200"/>
            <a:ext cx="2514600" cy="2514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F6E66B0-123B-D93D-D3E5-95D7033DA6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4700" y="1579200"/>
            <a:ext cx="2514600" cy="25146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BDDF294-6C6E-9F7C-964F-434F224772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1900" y="1579200"/>
            <a:ext cx="2514600" cy="25146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417604D-E77B-A7C6-A9B5-BDBD141B4B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200" y="4120300"/>
            <a:ext cx="2514600" cy="25146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7500B65-454E-610D-BF6F-0C90EBA979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14700" y="4125550"/>
            <a:ext cx="2514600" cy="2514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5FB2A17-7AB1-42B3-1312-A28D80FA97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11900" y="4130800"/>
            <a:ext cx="25146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2689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E89270C-2B40-6D2F-984B-8D03A2F71A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200" y="1579200"/>
            <a:ext cx="2514600" cy="25146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8A6A5A9-6D55-2BC6-736A-D17CD30741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4700" y="1592450"/>
            <a:ext cx="2514600" cy="25146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270A561-8C28-969F-AF82-505E45BBB1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6311900" y="1592450"/>
            <a:ext cx="2514600" cy="25146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3BC042B-9DE8-06E1-1DA3-83E8072D97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200" y="4125300"/>
            <a:ext cx="2514600" cy="25146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5ED77A-55C6-1A58-8816-C4E0FFBE9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Recovery Update, 3/12/24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45FFFE-85BB-287B-1EB9-E2159BF47A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1219200"/>
            <a:ext cx="7920000" cy="3600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Overheated sample backfill test #2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3DEC77-F33C-4B73-1CED-F68483435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27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7252BB-2971-2A39-5E00-D80DF62A83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Overtemp in NbTi splice joint</a:t>
            </a:r>
            <a:endParaRPr lang="en-GB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3AEF25A-225E-4AAA-0D68-349048C0CA8D}"/>
              </a:ext>
            </a:extLst>
          </p:cNvPr>
          <p:cNvSpPr txBox="1"/>
          <p:nvPr/>
        </p:nvSpPr>
        <p:spPr>
          <a:xfrm>
            <a:off x="3314700" y="4970583"/>
            <a:ext cx="5372100" cy="973017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i="1" dirty="0"/>
              <a:t>Conclusion: &lt;1g weight gain may be due to gas pockets where flux and solder cannot flow, and no more solder is able to be flowed</a:t>
            </a:r>
          </a:p>
        </p:txBody>
      </p:sp>
    </p:spTree>
    <p:extLst>
      <p:ext uri="{BB962C8B-B14F-4D97-AF65-F5344CB8AC3E}">
        <p14:creationId xmlns:p14="http://schemas.microsoft.com/office/powerpoint/2010/main" val="14471028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2B9EAF0-DE4C-4F30-3EF2-C76E5C8C84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30200" y="1579200"/>
            <a:ext cx="2514600" cy="25146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845842A-83A8-90B0-883A-995CCB40AF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4700" y="1574722"/>
            <a:ext cx="2514600" cy="25146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CCFE838-6309-0CEA-1E2B-DAFC2482C9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6311900" y="1574722"/>
            <a:ext cx="2514600" cy="25146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8D1EA9B-D65F-0D5B-D2DE-4976D23123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158" y="4120300"/>
            <a:ext cx="2514600" cy="25146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44DD6CA-8A14-E8AD-3AB5-C3BBA52F09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14700" y="4130800"/>
            <a:ext cx="2514600" cy="25146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D7B491E-20F8-AF33-6318-BD9BE3CD807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11900" y="4130800"/>
            <a:ext cx="2514600" cy="25146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5ED77A-55C6-1A58-8816-C4E0FFBE9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197744"/>
            <a:ext cx="7920000" cy="720000"/>
          </a:xfrm>
        </p:spPr>
        <p:txBody>
          <a:bodyPr/>
          <a:lstStyle/>
          <a:p>
            <a:r>
              <a:rPr lang="en-US" dirty="0"/>
              <a:t>Recovery Update, 3/12/24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45FFFE-85BB-287B-1EB9-E2159BF47A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1219200"/>
            <a:ext cx="7920000" cy="3600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Add new CLIQ lead to overheated joint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3DEC77-F33C-4B73-1CED-F68483435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28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7252BB-2971-2A39-5E00-D80DF62A83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Overtemp in NbTi splice joint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85977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53A0E27-8C84-A707-F7AF-351EEBE180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158" y="1574722"/>
            <a:ext cx="2514600" cy="2514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60D2DED-267B-4892-AD60-DF1109E5B6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314700" y="1581277"/>
            <a:ext cx="2514600" cy="25146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2101C75-DC66-A7A8-2E94-15D8750EBB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158" y="4124778"/>
            <a:ext cx="2514600" cy="25146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5ED77A-55C6-1A58-8816-C4E0FFBE9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197744"/>
            <a:ext cx="7920000" cy="720000"/>
          </a:xfrm>
        </p:spPr>
        <p:txBody>
          <a:bodyPr/>
          <a:lstStyle/>
          <a:p>
            <a:r>
              <a:rPr lang="en-US" dirty="0"/>
              <a:t>Recovery Update, 3/12/24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45FFFE-85BB-287B-1EB9-E2159BF47A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1219200"/>
            <a:ext cx="7920000" cy="36000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Add new CLIQ lead to overheated joint (and removed it)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3DEC77-F33C-4B73-1CED-F68483435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29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7252BB-2971-2A39-5E00-D80DF62A83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Overtemp in NbTi splice joint</a:t>
            </a:r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9E1A797-4D56-212E-68B4-D57C3B1E2967}"/>
              </a:ext>
            </a:extLst>
          </p:cNvPr>
          <p:cNvSpPr txBox="1"/>
          <p:nvPr/>
        </p:nvSpPr>
        <p:spPr>
          <a:xfrm>
            <a:off x="3314700" y="4970583"/>
            <a:ext cx="5372100" cy="1385767"/>
          </a:xfrm>
          <a:prstGeom prst="rect">
            <a:avLst/>
          </a:prstGeom>
          <a:noFill/>
        </p:spPr>
        <p:txBody>
          <a:bodyPr wrap="square" rtlCol="0">
            <a:normAutofit fontScale="92500" lnSpcReduction="20000"/>
          </a:bodyPr>
          <a:lstStyle/>
          <a:p>
            <a:r>
              <a:rPr lang="en-US" i="1" dirty="0"/>
              <a:t>CLIQ lead was able to be soldered just fine; ~2.65g weight gain doesn’t have any comparison to fill quality</a:t>
            </a:r>
          </a:p>
          <a:p>
            <a:endParaRPr lang="en-US" i="1" dirty="0"/>
          </a:p>
          <a:p>
            <a:r>
              <a:rPr lang="en-US" i="1" dirty="0"/>
              <a:t>Also, this CLIQ lead can be mechanically detached from joint, which may indicate only wetting to overheated solder surfaces</a:t>
            </a:r>
          </a:p>
        </p:txBody>
      </p:sp>
    </p:spTree>
    <p:extLst>
      <p:ext uri="{BB962C8B-B14F-4D97-AF65-F5344CB8AC3E}">
        <p14:creationId xmlns:p14="http://schemas.microsoft.com/office/powerpoint/2010/main" val="2321946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FC01F-90E3-D941-84E2-032EB6191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CC99CE-18B7-DB49-A4B1-BF7F7B1A2B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1219200"/>
            <a:ext cx="7920000" cy="31736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Splice joint setup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4A1882-72C2-9249-80E7-AAE8CB9E6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0BF697-A9E1-B845-B464-0D39A30804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Overtemp in NbTi splice joint</a:t>
            </a:r>
            <a:endParaRPr lang="en-GB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5BF42B7-DD87-ED42-9C9E-FCC755A7CC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525129" y="2192951"/>
            <a:ext cx="4267199" cy="32004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5369966-7EFB-2340-982C-2AE8893912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4487736" y="2192952"/>
            <a:ext cx="4267199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2636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ED77A-55C6-1A58-8816-C4E0FFBE9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197744"/>
            <a:ext cx="7920000" cy="720000"/>
          </a:xfrm>
        </p:spPr>
        <p:txBody>
          <a:bodyPr/>
          <a:lstStyle/>
          <a:p>
            <a:r>
              <a:rPr lang="en-US" dirty="0"/>
              <a:t>Recovery Update, 3/13/24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45FFFE-85BB-287B-1EB9-E2159BF47A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1219200"/>
            <a:ext cx="7920000" cy="4159624"/>
          </a:xfrm>
        </p:spPr>
        <p:txBody>
          <a:bodyPr>
            <a:normAutofit/>
          </a:bodyPr>
          <a:lstStyle/>
          <a:p>
            <a:r>
              <a:rPr lang="en-US" dirty="0"/>
              <a:t>Tasks performed</a:t>
            </a:r>
          </a:p>
          <a:p>
            <a:pPr lvl="1"/>
            <a:r>
              <a:rPr lang="en-US" dirty="0"/>
              <a:t>Mechanically separated first </a:t>
            </a:r>
            <a:r>
              <a:rPr lang="en-US" dirty="0" err="1"/>
              <a:t>NbTi</a:t>
            </a:r>
            <a:r>
              <a:rPr lang="en-US" dirty="0"/>
              <a:t> lead from test joint</a:t>
            </a:r>
          </a:p>
          <a:p>
            <a:pPr lvl="2"/>
            <a:r>
              <a:rPr lang="en-US" dirty="0"/>
              <a:t>Used unsharpened section of 0.020” shim</a:t>
            </a:r>
          </a:p>
          <a:p>
            <a:pPr lvl="1"/>
            <a:r>
              <a:rPr lang="en-US" dirty="0"/>
              <a:t>Mechanically separated second </a:t>
            </a:r>
            <a:r>
              <a:rPr lang="en-US" dirty="0" err="1"/>
              <a:t>NbTi</a:t>
            </a:r>
            <a:r>
              <a:rPr lang="en-US" dirty="0"/>
              <a:t> lead from test joint</a:t>
            </a:r>
          </a:p>
          <a:p>
            <a:pPr lvl="2"/>
            <a:r>
              <a:rPr lang="en-US" dirty="0"/>
              <a:t>Used a beveled section of 0.020” shim</a:t>
            </a:r>
          </a:p>
          <a:p>
            <a:pPr lvl="1"/>
            <a:r>
              <a:rPr lang="en-US" dirty="0"/>
              <a:t>Prep joint for re-flowing solder with the two separated </a:t>
            </a:r>
            <a:r>
              <a:rPr lang="en-US" dirty="0" err="1"/>
              <a:t>NbTi</a:t>
            </a:r>
            <a:r>
              <a:rPr lang="en-US" dirty="0"/>
              <a:t> leads, as well as the new CLIQ lead section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3DEC77-F33C-4B73-1CED-F68483435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30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7252BB-2971-2A39-5E00-D80DF62A83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Overtemp in NbTi splice joint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9884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1E598BF-0C94-9730-E25B-893DFB1FE0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447" r="8641"/>
          <a:stretch/>
        </p:blipFill>
        <p:spPr>
          <a:xfrm rot="5400000">
            <a:off x="339637" y="1576201"/>
            <a:ext cx="2511642" cy="2514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3946566-81DE-C370-AA52-F171233657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419" r="13668"/>
          <a:stretch/>
        </p:blipFill>
        <p:spPr>
          <a:xfrm rot="5400000">
            <a:off x="6313380" y="1574722"/>
            <a:ext cx="2511639" cy="25146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5E50596-7D5A-3158-8177-FEB7B834950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35" r="22842"/>
          <a:stretch/>
        </p:blipFill>
        <p:spPr>
          <a:xfrm>
            <a:off x="3314631" y="4120300"/>
            <a:ext cx="2512032" cy="25146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F418858-A3C9-DD09-5E3C-09FC9C2038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3314700" y="1584472"/>
            <a:ext cx="2514600" cy="2514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0E62042-448E-5134-D457-717E1EC4754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7213" t="26148" r="18722" b="29787"/>
          <a:stretch/>
        </p:blipFill>
        <p:spPr>
          <a:xfrm rot="5400000">
            <a:off x="338158" y="4120300"/>
            <a:ext cx="2514600" cy="25146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5ED77A-55C6-1A58-8816-C4E0FFBE9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197744"/>
            <a:ext cx="7920000" cy="720000"/>
          </a:xfrm>
        </p:spPr>
        <p:txBody>
          <a:bodyPr/>
          <a:lstStyle/>
          <a:p>
            <a:r>
              <a:rPr lang="en-US" dirty="0"/>
              <a:t>Recovery Update, 3/13/24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45FFFE-85BB-287B-1EB9-E2159BF47A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1219200"/>
            <a:ext cx="7920000" cy="36000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Separated first &amp; second </a:t>
            </a:r>
            <a:r>
              <a:rPr lang="en-US" dirty="0" err="1"/>
              <a:t>NbTi</a:t>
            </a:r>
            <a:r>
              <a:rPr lang="en-US" dirty="0"/>
              <a:t> leads from sample joint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3DEC77-F33C-4B73-1CED-F68483435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31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7252BB-2971-2A39-5E00-D80DF62A83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Overtemp in NbTi splice joint</a:t>
            </a:r>
            <a:endParaRPr lang="en-GB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17705B3-D6F4-58E8-ABC8-180F9EE3919B}"/>
              </a:ext>
            </a:extLst>
          </p:cNvPr>
          <p:cNvSpPr txBox="1"/>
          <p:nvPr/>
        </p:nvSpPr>
        <p:spPr>
          <a:xfrm>
            <a:off x="5981462" y="4313817"/>
            <a:ext cx="3065338" cy="2042534"/>
          </a:xfrm>
          <a:prstGeom prst="rect">
            <a:avLst/>
          </a:prstGeom>
          <a:noFill/>
        </p:spPr>
        <p:txBody>
          <a:bodyPr wrap="square" rtlCol="0">
            <a:normAutofit fontScale="92500"/>
          </a:bodyPr>
          <a:lstStyle/>
          <a:p>
            <a:r>
              <a:rPr lang="en-US" dirty="0"/>
              <a:t>Initial removal used an unsharpened 0.020” thick shim. Appeared to scratch lead</a:t>
            </a:r>
          </a:p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layer used a slightly sharpened shim, which didn’t appear to scratch as much</a:t>
            </a:r>
          </a:p>
        </p:txBody>
      </p:sp>
    </p:spTree>
    <p:extLst>
      <p:ext uri="{BB962C8B-B14F-4D97-AF65-F5344CB8AC3E}">
        <p14:creationId xmlns:p14="http://schemas.microsoft.com/office/powerpoint/2010/main" val="11076927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70EDAE0-5A63-42FD-41DD-94B04F2F31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641" y="1572855"/>
            <a:ext cx="2514600" cy="25146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3AF4396-6356-FE5C-A3E6-02FCC70D49F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384" b="28384"/>
          <a:stretch/>
        </p:blipFill>
        <p:spPr>
          <a:xfrm>
            <a:off x="3313347" y="1595086"/>
            <a:ext cx="2514600" cy="25146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74B0A0A-4F5B-7701-570B-DF702FB549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1900" y="1592450"/>
            <a:ext cx="2514600" cy="25146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FCFDF56-53FF-E805-E046-C55B0EBA35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6641" y="4124423"/>
            <a:ext cx="2514600" cy="25146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C6572D5-8819-78E6-82C8-E6157F827F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12063" y="4130448"/>
            <a:ext cx="2514600" cy="25146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25082FC-983E-CBCB-AF48-0D63908D245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4617" r="10457"/>
          <a:stretch/>
        </p:blipFill>
        <p:spPr>
          <a:xfrm rot="5400000">
            <a:off x="6313157" y="4132402"/>
            <a:ext cx="2514600" cy="251711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5ED77A-55C6-1A58-8816-C4E0FFBE9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197744"/>
            <a:ext cx="7920000" cy="720000"/>
          </a:xfrm>
        </p:spPr>
        <p:txBody>
          <a:bodyPr/>
          <a:lstStyle/>
          <a:p>
            <a:r>
              <a:rPr lang="en-US" dirty="0"/>
              <a:t>Recovery Update, 3/13/24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45FFFE-85BB-287B-1EB9-E2159BF47A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1219200"/>
            <a:ext cx="7920000" cy="36000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Resoldered a new CLIQ lead and the two </a:t>
            </a:r>
            <a:r>
              <a:rPr lang="en-US" dirty="0" err="1"/>
              <a:t>NbTi</a:t>
            </a:r>
            <a:r>
              <a:rPr lang="en-US" dirty="0"/>
              <a:t> layers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3DEC77-F33C-4B73-1CED-F68483435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32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7252BB-2971-2A39-5E00-D80DF62A83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Overtemp in NbTi splice joint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79795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6F9A00C-2D18-73C0-7400-7AE7410259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36641" y="1572855"/>
            <a:ext cx="2514600" cy="2514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D41914B-4EA2-7A7E-7A3C-8070FD0707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312063" y="1595112"/>
            <a:ext cx="2514600" cy="25146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C00426A-E5E3-8710-560F-F5A14D8209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336641" y="4124423"/>
            <a:ext cx="2514600" cy="25146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A900444-5DA1-51D7-5CE6-F3A29A9340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3312063" y="4133660"/>
            <a:ext cx="2514600" cy="25146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5ED77A-55C6-1A58-8816-C4E0FFBE9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197744"/>
            <a:ext cx="7920000" cy="720000"/>
          </a:xfrm>
        </p:spPr>
        <p:txBody>
          <a:bodyPr/>
          <a:lstStyle/>
          <a:p>
            <a:r>
              <a:rPr lang="en-US" dirty="0"/>
              <a:t>Recovery Update, 3/13/24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45FFFE-85BB-287B-1EB9-E2159BF47A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1219200"/>
            <a:ext cx="7920000" cy="3600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Before &amp; after measurements of the test joint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3DEC77-F33C-4B73-1CED-F68483435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33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7252BB-2971-2A39-5E00-D80DF62A83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Overtemp in NbTi splice joint</a:t>
            </a:r>
            <a:endParaRPr lang="en-GB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17705B3-D6F4-58E8-ABC8-180F9EE3919B}"/>
              </a:ext>
            </a:extLst>
          </p:cNvPr>
          <p:cNvSpPr txBox="1"/>
          <p:nvPr/>
        </p:nvSpPr>
        <p:spPr>
          <a:xfrm>
            <a:off x="5981462" y="2299431"/>
            <a:ext cx="3065338" cy="3004918"/>
          </a:xfrm>
          <a:prstGeom prst="rect">
            <a:avLst/>
          </a:prstGeom>
          <a:noFill/>
        </p:spPr>
        <p:txBody>
          <a:bodyPr wrap="square" rtlCol="0">
            <a:normAutofit fontScale="92500"/>
          </a:bodyPr>
          <a:lstStyle/>
          <a:p>
            <a:r>
              <a:rPr lang="en-US" dirty="0"/>
              <a:t>Compared to before and after weight measurements it shows only about 2.9g of solder was added to this joint</a:t>
            </a:r>
          </a:p>
          <a:p>
            <a:endParaRPr lang="en-US" dirty="0"/>
          </a:p>
          <a:p>
            <a:r>
              <a:rPr lang="en-US" i="1" dirty="0"/>
              <a:t>However, the prior test of only the new CLIQ lead showed approximately 2.6g of weight gain. </a:t>
            </a:r>
            <a:r>
              <a:rPr lang="en-US" i="1" u="sng" dirty="0"/>
              <a:t>e.g. very little additional solder was added to the two </a:t>
            </a:r>
            <a:r>
              <a:rPr lang="en-US" i="1" u="sng" dirty="0" err="1"/>
              <a:t>NbTi</a:t>
            </a:r>
            <a:r>
              <a:rPr lang="en-US" i="1" u="sng" dirty="0"/>
              <a:t> lead joint interfaces</a:t>
            </a:r>
          </a:p>
        </p:txBody>
      </p:sp>
    </p:spTree>
    <p:extLst>
      <p:ext uri="{BB962C8B-B14F-4D97-AF65-F5344CB8AC3E}">
        <p14:creationId xmlns:p14="http://schemas.microsoft.com/office/powerpoint/2010/main" val="23156161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ED77A-55C6-1A58-8816-C4E0FFBE9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197744"/>
            <a:ext cx="7920000" cy="720000"/>
          </a:xfrm>
        </p:spPr>
        <p:txBody>
          <a:bodyPr/>
          <a:lstStyle/>
          <a:p>
            <a:r>
              <a:rPr lang="en-US" dirty="0"/>
              <a:t>Recovery Update, 3/13/24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45FFFE-85BB-287B-1EB9-E2159BF47A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1219200"/>
            <a:ext cx="7920000" cy="4751294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Summary of these recent tests</a:t>
            </a:r>
          </a:p>
          <a:p>
            <a:pPr lvl="1"/>
            <a:r>
              <a:rPr lang="en-US" u="sng" dirty="0"/>
              <a:t>No significant additional solder can be added to the overheated joint</a:t>
            </a:r>
            <a:r>
              <a:rPr lang="en-US" dirty="0"/>
              <a:t>, as measured by weight</a:t>
            </a:r>
          </a:p>
          <a:p>
            <a:pPr lvl="2"/>
            <a:r>
              <a:rPr lang="en-US" dirty="0"/>
              <a:t>Both flux and solder end up flowing and dripping out</a:t>
            </a:r>
          </a:p>
          <a:p>
            <a:pPr lvl="1"/>
            <a:r>
              <a:rPr lang="en-US" dirty="0"/>
              <a:t>Separation of the old CLIQ lead is possible, and soldering in a new one is possible</a:t>
            </a:r>
          </a:p>
          <a:p>
            <a:pPr lvl="2"/>
            <a:r>
              <a:rPr lang="en-US" dirty="0"/>
              <a:t>However the joint appears to not be as solid as with a non-overheated surface (can be mechanically separated somewhat easily)</a:t>
            </a:r>
          </a:p>
          <a:p>
            <a:pPr lvl="1"/>
            <a:r>
              <a:rPr lang="en-US" dirty="0"/>
              <a:t>Separation of the </a:t>
            </a:r>
            <a:r>
              <a:rPr lang="en-US" dirty="0" err="1"/>
              <a:t>NbTi</a:t>
            </a:r>
            <a:r>
              <a:rPr lang="en-US" dirty="0"/>
              <a:t> lead is possible as well</a:t>
            </a:r>
          </a:p>
          <a:p>
            <a:pPr lvl="2"/>
            <a:r>
              <a:rPr lang="en-US" dirty="0"/>
              <a:t>However very little solder remains after a re-soldering operation</a:t>
            </a:r>
          </a:p>
          <a:p>
            <a:pPr lvl="1"/>
            <a:endParaRPr lang="en-US" dirty="0"/>
          </a:p>
          <a:p>
            <a:r>
              <a:rPr lang="en-US" b="1" dirty="0"/>
              <a:t>Conclusion: </a:t>
            </a:r>
            <a:r>
              <a:rPr lang="en-US" i="1" dirty="0"/>
              <a:t>It is best to leave the existing overheated </a:t>
            </a:r>
            <a:r>
              <a:rPr lang="en-US" i="1" dirty="0" err="1"/>
              <a:t>NbTi</a:t>
            </a:r>
            <a:r>
              <a:rPr lang="en-US" i="1" dirty="0"/>
              <a:t> splices in place w/o separation, but solder in a new CLIQ lead 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3DEC77-F33C-4B73-1CED-F68483435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34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7252BB-2971-2A39-5E00-D80DF62A83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Overtemp in NbTi splice joint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77875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ED77A-55C6-1A58-8816-C4E0FFBE9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197744"/>
            <a:ext cx="7920000" cy="720000"/>
          </a:xfrm>
        </p:spPr>
        <p:txBody>
          <a:bodyPr/>
          <a:lstStyle/>
          <a:p>
            <a:r>
              <a:rPr lang="en-US" dirty="0"/>
              <a:t>Recovery Update, 3/15/24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45FFFE-85BB-287B-1EB9-E2159BF47A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1219200"/>
            <a:ext cx="7920000" cy="4751294"/>
          </a:xfrm>
        </p:spPr>
        <p:txBody>
          <a:bodyPr>
            <a:normAutofit/>
          </a:bodyPr>
          <a:lstStyle/>
          <a:p>
            <a:r>
              <a:rPr lang="en-US" dirty="0"/>
              <a:t>The final plan to finish: </a:t>
            </a:r>
          </a:p>
          <a:p>
            <a:pPr lvl="1"/>
            <a:r>
              <a:rPr lang="en-US" i="1" dirty="0"/>
              <a:t>The overheated </a:t>
            </a:r>
            <a:r>
              <a:rPr lang="en-US" i="1" dirty="0" err="1"/>
              <a:t>NbTi</a:t>
            </a:r>
            <a:r>
              <a:rPr lang="en-US" i="1" dirty="0"/>
              <a:t> splices will be kept as-is w/o separation</a:t>
            </a:r>
          </a:p>
          <a:p>
            <a:pPr lvl="1"/>
            <a:r>
              <a:rPr lang="en-US" i="1" dirty="0"/>
              <a:t>A new CLIQ lead will soldered in</a:t>
            </a:r>
          </a:p>
          <a:p>
            <a:pPr lvl="2"/>
            <a:r>
              <a:rPr lang="en-US" dirty="0"/>
              <a:t>Old CLIQ lead will be mechanically removed</a:t>
            </a:r>
          </a:p>
          <a:p>
            <a:pPr lvl="2"/>
            <a:r>
              <a:rPr lang="en-US" dirty="0"/>
              <a:t>Mechanical surface prep and standard joint cleaning</a:t>
            </a:r>
          </a:p>
          <a:p>
            <a:pPr lvl="2"/>
            <a:r>
              <a:rPr lang="en-US" dirty="0"/>
              <a:t>New CLIQ lead will be soldered in</a:t>
            </a:r>
          </a:p>
          <a:p>
            <a:pPr lvl="2"/>
            <a:r>
              <a:rPr lang="en-US" dirty="0"/>
              <a:t>Green putty will be used as a smart shim to package splice before cover is installed</a:t>
            </a:r>
          </a:p>
          <a:p>
            <a:pPr lvl="1"/>
            <a:r>
              <a:rPr lang="en-US" dirty="0"/>
              <a:t>Standard finishing operations will be performed</a:t>
            </a:r>
          </a:p>
          <a:p>
            <a:pPr lvl="2"/>
            <a:r>
              <a:rPr lang="en-US" dirty="0"/>
              <a:t>Abbreviated EQC: </a:t>
            </a:r>
            <a:r>
              <a:rPr lang="en-US" dirty="0" err="1"/>
              <a:t>Hipot</a:t>
            </a:r>
            <a:r>
              <a:rPr lang="en-US" dirty="0"/>
              <a:t> Coil-Structure, </a:t>
            </a:r>
            <a:r>
              <a:rPr lang="en-US" dirty="0" err="1"/>
              <a:t>SeqR</a:t>
            </a:r>
            <a:endParaRPr lang="en-US"/>
          </a:p>
          <a:p>
            <a:pPr lvl="2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3DEC77-F33C-4B73-1CED-F68483435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35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7252BB-2971-2A39-5E00-D80DF62A83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Overtemp in NbTi splice joint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8220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FC01F-90E3-D941-84E2-032EB6191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(3)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4A1882-72C2-9249-80E7-AAE8CB9E6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0BF697-A9E1-B845-B464-0D39A30804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Overtemp in NbTi splice joint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1C87D5B-BD2A-EC46-BE3F-AEE6434974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091" y="768600"/>
            <a:ext cx="3200400" cy="3200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C0756C2-3BF1-2A46-A8E0-20A95EB926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6400" y="768600"/>
            <a:ext cx="3200400" cy="3200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9EA541B-C0B9-764A-ACAD-0DA1CD279F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5943600" y="2137854"/>
            <a:ext cx="3657600" cy="27432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A05E88D-603E-D64F-81D7-C8A7564546A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9697" t="976" r="31005" b="22794"/>
          <a:stretch/>
        </p:blipFill>
        <p:spPr>
          <a:xfrm rot="5400000">
            <a:off x="2594100" y="3408414"/>
            <a:ext cx="2695036" cy="3920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8095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FC01F-90E3-D941-84E2-032EB6191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Preliminary Examination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CC99CE-18B7-DB49-A4B1-BF7F7B1A2B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Because no temperature monitoring was present the actual excursion was unknown</a:t>
            </a:r>
          </a:p>
          <a:p>
            <a:pPr lvl="1"/>
            <a:r>
              <a:rPr lang="en-US" dirty="0"/>
              <a:t>Flux burns off ~380 C, so temperature must have exceeded this value</a:t>
            </a:r>
          </a:p>
          <a:p>
            <a:r>
              <a:rPr lang="en-US" dirty="0"/>
              <a:t>Some sample G11 ”burn tests” were performed</a:t>
            </a:r>
          </a:p>
          <a:p>
            <a:pPr lvl="1"/>
            <a:r>
              <a:rPr lang="en-US" dirty="0"/>
              <a:t>One G11 pole key (bulk)</a:t>
            </a:r>
          </a:p>
          <a:p>
            <a:pPr lvl="2"/>
            <a:r>
              <a:rPr lang="en-US" dirty="0"/>
              <a:t>solder melts @ 190C </a:t>
            </a:r>
            <a:r>
              <a:rPr lang="en-US" dirty="0" err="1"/>
              <a:t>approx</a:t>
            </a:r>
            <a:r>
              <a:rPr lang="en-US" dirty="0"/>
              <a:t> 1 min 30 sec</a:t>
            </a:r>
          </a:p>
          <a:p>
            <a:pPr lvl="2"/>
            <a:r>
              <a:rPr lang="en-US" dirty="0"/>
              <a:t>Flux is gone  @ 3 min 45 sec 380C</a:t>
            </a:r>
          </a:p>
          <a:p>
            <a:pPr lvl="2"/>
            <a:r>
              <a:rPr lang="en-US" dirty="0"/>
              <a:t>Discoloration  @</a:t>
            </a:r>
            <a:r>
              <a:rPr lang="en-US" dirty="0" err="1"/>
              <a:t>approx</a:t>
            </a:r>
            <a:r>
              <a:rPr lang="en-US" dirty="0"/>
              <a:t> 380C-410C</a:t>
            </a:r>
          </a:p>
          <a:p>
            <a:pPr lvl="2"/>
            <a:r>
              <a:rPr lang="en-US" dirty="0"/>
              <a:t>Burnt G11 smell @ 410-415C</a:t>
            </a:r>
          </a:p>
          <a:p>
            <a:pPr lvl="2"/>
            <a:r>
              <a:rPr lang="en-US" dirty="0"/>
              <a:t>Visibly G11 burnt @ 480C</a:t>
            </a:r>
          </a:p>
          <a:p>
            <a:pPr lvl="2"/>
            <a:r>
              <a:rPr lang="en-US" dirty="0"/>
              <a:t>520c @6 min 30 sec </a:t>
            </a:r>
          </a:p>
          <a:p>
            <a:pPr lvl="1"/>
            <a:r>
              <a:rPr lang="en-US" dirty="0"/>
              <a:t>One thinner piece (~1/8” plate)</a:t>
            </a:r>
          </a:p>
          <a:p>
            <a:pPr lvl="2"/>
            <a:r>
              <a:rPr lang="en-US" dirty="0"/>
              <a:t>solder melts @ 190 1min 30sec</a:t>
            </a:r>
          </a:p>
          <a:p>
            <a:pPr lvl="2"/>
            <a:r>
              <a:rPr lang="en-US" dirty="0"/>
              <a:t>Flux is gone @ 3 min 45 sec 380C </a:t>
            </a:r>
          </a:p>
          <a:p>
            <a:pPr lvl="2"/>
            <a:r>
              <a:rPr lang="en-US" dirty="0"/>
              <a:t>~400 C visibly discoloring @ 4 min, and delaminating</a:t>
            </a:r>
          </a:p>
          <a:p>
            <a:pPr lvl="1"/>
            <a:r>
              <a:rPr lang="en-US" dirty="0"/>
              <a:t>Same clean up method Acetone and a wire brush after cool down</a:t>
            </a:r>
          </a:p>
          <a:p>
            <a:endParaRPr lang="en-US" dirty="0"/>
          </a:p>
          <a:p>
            <a:r>
              <a:rPr lang="en-US" dirty="0"/>
              <a:t>Preliminary conclusion from these tests is the the joint may be reached anywhere from 400C - 500C</a:t>
            </a:r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4A1882-72C2-9249-80E7-AAE8CB9E6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0BF697-A9E1-B845-B464-0D39A30804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Overtemp in NbTi splice joint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49789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FC01F-90E3-D941-84E2-032EB6191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Preliminary Examination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4A1882-72C2-9249-80E7-AAE8CB9E6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0BF697-A9E1-B845-B464-0D39A30804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Overtemp in NbTi splice joint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F9CD504-73BE-4C45-A492-0DFCD8D3C9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3600" y="3598736"/>
            <a:ext cx="2743200" cy="2743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DEB8C47-24DB-2E45-9344-4D65268DBD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033" y="746600"/>
            <a:ext cx="2743200" cy="27432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4418074-7A82-B54F-BABC-3828588410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9084" y="754857"/>
            <a:ext cx="2743200" cy="27432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CE7D07C-C8CC-294F-823F-534D9F27A8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9755" y="3555604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7769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FC01F-90E3-D941-84E2-032EB6191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Examination Possible?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CC99CE-18B7-DB49-A4B1-BF7F7B1A2B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900000"/>
            <a:ext cx="7920000" cy="1732365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Can the CLIQ lead be used to determine temperature excursion in the joint?</a:t>
            </a:r>
          </a:p>
          <a:p>
            <a:pPr lvl="1"/>
            <a:r>
              <a:rPr lang="en-US" dirty="0"/>
              <a:t>Micrograph possible to compare with non-heated CLIQ lead?</a:t>
            </a:r>
          </a:p>
          <a:p>
            <a:r>
              <a:rPr lang="en-US"/>
              <a:t>This might be a </a:t>
            </a:r>
            <a:r>
              <a:rPr lang="en-US" dirty="0"/>
              <a:t>NDE way to determine temperature excursion 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4A1882-72C2-9249-80E7-AAE8CB9E6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0BF697-A9E1-B845-B464-0D39A30804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Overtemp in NbTi splice joint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A2146EB-7D26-FA42-B534-200607CDB1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040" r="33202"/>
          <a:stretch/>
        </p:blipFill>
        <p:spPr>
          <a:xfrm rot="5400000">
            <a:off x="4009691" y="1845653"/>
            <a:ext cx="3713019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0524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D08B0-68E4-C647-A4AD-E689CF9C8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7E63EA-45AF-514A-943D-653F9C322E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Splice joint was measured; currently showing 60 µohm resistance </a:t>
            </a:r>
            <a:r>
              <a:rPr lang="en-US"/>
              <a:t>across the joint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0C0B51-F346-1A49-BF49-D022F2DFF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9B30BE-3E2D-C54A-A987-1007EE0363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Overtemp in NbTi splice joint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15320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152B1-C358-9442-A6A5-9AE349190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Sectioning the </a:t>
            </a:r>
            <a:r>
              <a:rPr lang="en-US" dirty="0" err="1"/>
              <a:t>NbTi</a:t>
            </a:r>
            <a:r>
              <a:rPr lang="en-US" dirty="0"/>
              <a:t> splice joint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1F0B5E-AC3A-EB41-B651-3F5023736C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999" y="1219200"/>
            <a:ext cx="4719143" cy="1496640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Each ~6 mm section will be cut in half</a:t>
            </a:r>
          </a:p>
          <a:p>
            <a:pPr lvl="1"/>
            <a:r>
              <a:rPr lang="en-US" dirty="0"/>
              <a:t>This allows metallography and magnetization measurements to be performed on the same sample section</a:t>
            </a:r>
          </a:p>
          <a:p>
            <a:r>
              <a:rPr lang="en-US" dirty="0"/>
              <a:t>Two samples</a:t>
            </a:r>
          </a:p>
          <a:p>
            <a:pPr lvl="1"/>
            <a:r>
              <a:rPr lang="en-US" dirty="0"/>
              <a:t>MQXFA17 overheated joint</a:t>
            </a:r>
          </a:p>
          <a:p>
            <a:pPr lvl="1"/>
            <a:r>
              <a:rPr lang="en-US"/>
              <a:t>Mockup sample </a:t>
            </a:r>
            <a:r>
              <a:rPr lang="en-US" dirty="0"/>
              <a:t>joint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E56D9F-F46E-8346-B634-5FBA67164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6800" y="6356350"/>
            <a:ext cx="360000" cy="360000"/>
          </a:xfrm>
        </p:spPr>
        <p:txBody>
          <a:bodyPr/>
          <a:lstStyle/>
          <a:p>
            <a:fld id="{BFDCA1C4-9514-7B4F-976F-D92F7E296653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20ACFF-6AAF-E54C-B2E3-A7A8AAC3DC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Overtemp in NbTi splice joint</a:t>
            </a:r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2CE77DE-EC33-AB4A-BCA9-0E84FF269705}"/>
              </a:ext>
            </a:extLst>
          </p:cNvPr>
          <p:cNvSpPr/>
          <p:nvPr/>
        </p:nvSpPr>
        <p:spPr>
          <a:xfrm>
            <a:off x="3267544" y="3187179"/>
            <a:ext cx="3978111" cy="254523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E56655-E1BA-A34B-865F-AB3893D53429}"/>
              </a:ext>
            </a:extLst>
          </p:cNvPr>
          <p:cNvSpPr/>
          <p:nvPr/>
        </p:nvSpPr>
        <p:spPr>
          <a:xfrm>
            <a:off x="3710603" y="3187179"/>
            <a:ext cx="3091992" cy="20738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B89FD21F-B268-F14C-A34F-000AF637B969}"/>
              </a:ext>
            </a:extLst>
          </p:cNvPr>
          <p:cNvSpPr/>
          <p:nvPr/>
        </p:nvSpPr>
        <p:spPr>
          <a:xfrm>
            <a:off x="3809584" y="4742602"/>
            <a:ext cx="2894029" cy="43363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983523A7-5B44-B240-9E01-F26A89610CFA}"/>
              </a:ext>
            </a:extLst>
          </p:cNvPr>
          <p:cNvSpPr/>
          <p:nvPr/>
        </p:nvSpPr>
        <p:spPr>
          <a:xfrm>
            <a:off x="3809584" y="4308969"/>
            <a:ext cx="2894029" cy="43363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494A64A6-9929-0644-87B0-0EBE2B776577}"/>
              </a:ext>
            </a:extLst>
          </p:cNvPr>
          <p:cNvSpPr/>
          <p:nvPr/>
        </p:nvSpPr>
        <p:spPr>
          <a:xfrm>
            <a:off x="3809583" y="3884763"/>
            <a:ext cx="2894029" cy="43363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5FD4C735-21E7-904C-BBD5-0BF1F4562F6A}"/>
              </a:ext>
            </a:extLst>
          </p:cNvPr>
          <p:cNvSpPr/>
          <p:nvPr/>
        </p:nvSpPr>
        <p:spPr>
          <a:xfrm>
            <a:off x="3809583" y="3432277"/>
            <a:ext cx="2894029" cy="43363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3FEA0728-7327-4147-BD05-E155C530F294}"/>
              </a:ext>
            </a:extLst>
          </p:cNvPr>
          <p:cNvSpPr/>
          <p:nvPr/>
        </p:nvSpPr>
        <p:spPr>
          <a:xfrm>
            <a:off x="4483599" y="3187179"/>
            <a:ext cx="1545996" cy="22153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3879992-CFEF-674F-B9EB-47F5DCF348D4}"/>
              </a:ext>
            </a:extLst>
          </p:cNvPr>
          <p:cNvSpPr/>
          <p:nvPr/>
        </p:nvSpPr>
        <p:spPr>
          <a:xfrm>
            <a:off x="3872693" y="3430305"/>
            <a:ext cx="254659" cy="254659"/>
          </a:xfrm>
          <a:prstGeom prst="ellipse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D6234FE-DA95-3340-9A90-2C232F4F8B81}"/>
              </a:ext>
            </a:extLst>
          </p:cNvPr>
          <p:cNvSpPr/>
          <p:nvPr/>
        </p:nvSpPr>
        <p:spPr>
          <a:xfrm>
            <a:off x="4040745" y="3618128"/>
            <a:ext cx="254659" cy="254659"/>
          </a:xfrm>
          <a:prstGeom prst="ellipse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9F9F81E-41E2-0F47-A336-6A84B35E2ED1}"/>
              </a:ext>
            </a:extLst>
          </p:cNvPr>
          <p:cNvSpPr/>
          <p:nvPr/>
        </p:nvSpPr>
        <p:spPr>
          <a:xfrm>
            <a:off x="4221552" y="3435246"/>
            <a:ext cx="254659" cy="254659"/>
          </a:xfrm>
          <a:prstGeom prst="ellipse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58C0A8F-912F-9F4D-B460-625AFAFBC723}"/>
              </a:ext>
            </a:extLst>
          </p:cNvPr>
          <p:cNvSpPr/>
          <p:nvPr/>
        </p:nvSpPr>
        <p:spPr>
          <a:xfrm>
            <a:off x="4389604" y="3624116"/>
            <a:ext cx="254659" cy="254659"/>
          </a:xfrm>
          <a:prstGeom prst="ellipse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A37C97E-D672-6541-83B2-EFDB55B29BED}"/>
              </a:ext>
            </a:extLst>
          </p:cNvPr>
          <p:cNvSpPr/>
          <p:nvPr/>
        </p:nvSpPr>
        <p:spPr>
          <a:xfrm>
            <a:off x="4536451" y="3440187"/>
            <a:ext cx="254659" cy="254659"/>
          </a:xfrm>
          <a:prstGeom prst="ellipse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0E7AC0C-9213-CB4A-84D3-F3BE421ACC73}"/>
              </a:ext>
            </a:extLst>
          </p:cNvPr>
          <p:cNvSpPr/>
          <p:nvPr/>
        </p:nvSpPr>
        <p:spPr>
          <a:xfrm>
            <a:off x="4708169" y="3631420"/>
            <a:ext cx="254659" cy="254659"/>
          </a:xfrm>
          <a:prstGeom prst="ellipse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68BF344-2CF2-EE47-8890-9E20809E00EE}"/>
              </a:ext>
            </a:extLst>
          </p:cNvPr>
          <p:cNvSpPr/>
          <p:nvPr/>
        </p:nvSpPr>
        <p:spPr>
          <a:xfrm>
            <a:off x="4884990" y="3442527"/>
            <a:ext cx="254659" cy="254659"/>
          </a:xfrm>
          <a:prstGeom prst="ellipse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4B3266C-0E7E-784F-8D9A-44CE14590388}"/>
              </a:ext>
            </a:extLst>
          </p:cNvPr>
          <p:cNvSpPr/>
          <p:nvPr/>
        </p:nvSpPr>
        <p:spPr>
          <a:xfrm>
            <a:off x="5054569" y="3620745"/>
            <a:ext cx="254659" cy="254659"/>
          </a:xfrm>
          <a:prstGeom prst="ellipse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D3063D7E-84C2-D64A-817E-4733B2A6435B}"/>
              </a:ext>
            </a:extLst>
          </p:cNvPr>
          <p:cNvSpPr/>
          <p:nvPr/>
        </p:nvSpPr>
        <p:spPr>
          <a:xfrm>
            <a:off x="5231390" y="3441382"/>
            <a:ext cx="254659" cy="254659"/>
          </a:xfrm>
          <a:prstGeom prst="ellipse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189A3DA-83F8-3C41-93E2-6E8CBED4380E}"/>
              </a:ext>
            </a:extLst>
          </p:cNvPr>
          <p:cNvSpPr/>
          <p:nvPr/>
        </p:nvSpPr>
        <p:spPr>
          <a:xfrm>
            <a:off x="5404007" y="3638462"/>
            <a:ext cx="254659" cy="254659"/>
          </a:xfrm>
          <a:prstGeom prst="ellipse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A92F35EB-049A-B845-AFAB-5435D58F2ED2}"/>
              </a:ext>
            </a:extLst>
          </p:cNvPr>
          <p:cNvSpPr/>
          <p:nvPr/>
        </p:nvSpPr>
        <p:spPr>
          <a:xfrm>
            <a:off x="5550854" y="3454533"/>
            <a:ext cx="254659" cy="254659"/>
          </a:xfrm>
          <a:prstGeom prst="ellipse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DC1549D1-915F-7642-8CF1-B833686B85A2}"/>
              </a:ext>
            </a:extLst>
          </p:cNvPr>
          <p:cNvSpPr/>
          <p:nvPr/>
        </p:nvSpPr>
        <p:spPr>
          <a:xfrm>
            <a:off x="5722572" y="3645766"/>
            <a:ext cx="254659" cy="254659"/>
          </a:xfrm>
          <a:prstGeom prst="ellipse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F23152E3-5A8B-9048-BE16-20B7B54B7399}"/>
              </a:ext>
            </a:extLst>
          </p:cNvPr>
          <p:cNvSpPr/>
          <p:nvPr/>
        </p:nvSpPr>
        <p:spPr>
          <a:xfrm>
            <a:off x="5899393" y="3456873"/>
            <a:ext cx="254659" cy="254659"/>
          </a:xfrm>
          <a:prstGeom prst="ellipse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90F9EBB2-8FCD-6642-BAF5-1CF2A24F649C}"/>
              </a:ext>
            </a:extLst>
          </p:cNvPr>
          <p:cNvSpPr/>
          <p:nvPr/>
        </p:nvSpPr>
        <p:spPr>
          <a:xfrm>
            <a:off x="6068972" y="3635091"/>
            <a:ext cx="254659" cy="254659"/>
          </a:xfrm>
          <a:prstGeom prst="ellipse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5BAAB335-3B95-9747-8A11-ACF6E380E95D}"/>
              </a:ext>
            </a:extLst>
          </p:cNvPr>
          <p:cNvSpPr/>
          <p:nvPr/>
        </p:nvSpPr>
        <p:spPr>
          <a:xfrm>
            <a:off x="6245793" y="3455728"/>
            <a:ext cx="254659" cy="254659"/>
          </a:xfrm>
          <a:prstGeom prst="ellipse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DD21C1A4-925B-C546-BE3A-FAF589458DFF}"/>
              </a:ext>
            </a:extLst>
          </p:cNvPr>
          <p:cNvSpPr/>
          <p:nvPr/>
        </p:nvSpPr>
        <p:spPr>
          <a:xfrm>
            <a:off x="6439561" y="3635091"/>
            <a:ext cx="254659" cy="254659"/>
          </a:xfrm>
          <a:prstGeom prst="ellipse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7764414F-61B0-3A42-8B43-92EFD46DCD8A}"/>
              </a:ext>
            </a:extLst>
          </p:cNvPr>
          <p:cNvSpPr/>
          <p:nvPr/>
        </p:nvSpPr>
        <p:spPr>
          <a:xfrm>
            <a:off x="3857865" y="4740121"/>
            <a:ext cx="254659" cy="254659"/>
          </a:xfrm>
          <a:prstGeom prst="ellipse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6CCD1F25-EF6C-C64C-A8F3-D4900B430568}"/>
              </a:ext>
            </a:extLst>
          </p:cNvPr>
          <p:cNvSpPr/>
          <p:nvPr/>
        </p:nvSpPr>
        <p:spPr>
          <a:xfrm>
            <a:off x="4025917" y="4927944"/>
            <a:ext cx="254659" cy="254659"/>
          </a:xfrm>
          <a:prstGeom prst="ellipse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045B6549-698D-8F4B-9162-60E3EB7CE46B}"/>
              </a:ext>
            </a:extLst>
          </p:cNvPr>
          <p:cNvSpPr/>
          <p:nvPr/>
        </p:nvSpPr>
        <p:spPr>
          <a:xfrm>
            <a:off x="4206724" y="4745062"/>
            <a:ext cx="254659" cy="254659"/>
          </a:xfrm>
          <a:prstGeom prst="ellipse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EEC8AD1D-1463-B44F-BB66-3A81827DC478}"/>
              </a:ext>
            </a:extLst>
          </p:cNvPr>
          <p:cNvSpPr/>
          <p:nvPr/>
        </p:nvSpPr>
        <p:spPr>
          <a:xfrm>
            <a:off x="4374776" y="4933932"/>
            <a:ext cx="254659" cy="254659"/>
          </a:xfrm>
          <a:prstGeom prst="ellipse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2A01BB77-7D03-9F40-A5A9-CB06CB74610C}"/>
              </a:ext>
            </a:extLst>
          </p:cNvPr>
          <p:cNvSpPr/>
          <p:nvPr/>
        </p:nvSpPr>
        <p:spPr>
          <a:xfrm>
            <a:off x="4521623" y="4750003"/>
            <a:ext cx="254659" cy="254659"/>
          </a:xfrm>
          <a:prstGeom prst="ellipse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B71BE0DD-3572-9C48-A089-4E905BDF48ED}"/>
              </a:ext>
            </a:extLst>
          </p:cNvPr>
          <p:cNvSpPr/>
          <p:nvPr/>
        </p:nvSpPr>
        <p:spPr>
          <a:xfrm>
            <a:off x="4693341" y="4941236"/>
            <a:ext cx="254659" cy="254659"/>
          </a:xfrm>
          <a:prstGeom prst="ellipse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5A82A86A-2835-4842-870A-A834D7857F44}"/>
              </a:ext>
            </a:extLst>
          </p:cNvPr>
          <p:cNvSpPr/>
          <p:nvPr/>
        </p:nvSpPr>
        <p:spPr>
          <a:xfrm>
            <a:off x="4870162" y="4752343"/>
            <a:ext cx="254659" cy="254659"/>
          </a:xfrm>
          <a:prstGeom prst="ellipse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9B527423-6EBB-1D44-80EE-3E1D6D76CE43}"/>
              </a:ext>
            </a:extLst>
          </p:cNvPr>
          <p:cNvSpPr/>
          <p:nvPr/>
        </p:nvSpPr>
        <p:spPr>
          <a:xfrm>
            <a:off x="5039741" y="4930561"/>
            <a:ext cx="254659" cy="254659"/>
          </a:xfrm>
          <a:prstGeom prst="ellipse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33AD0A7F-5C59-C44E-99F9-4A8A744F38FF}"/>
              </a:ext>
            </a:extLst>
          </p:cNvPr>
          <p:cNvSpPr/>
          <p:nvPr/>
        </p:nvSpPr>
        <p:spPr>
          <a:xfrm>
            <a:off x="5216562" y="4751198"/>
            <a:ext cx="254659" cy="254659"/>
          </a:xfrm>
          <a:prstGeom prst="ellipse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DD452CF9-5AE5-8645-AA28-54B3A4FF4A36}"/>
              </a:ext>
            </a:extLst>
          </p:cNvPr>
          <p:cNvSpPr/>
          <p:nvPr/>
        </p:nvSpPr>
        <p:spPr>
          <a:xfrm>
            <a:off x="5389179" y="4948278"/>
            <a:ext cx="254659" cy="254659"/>
          </a:xfrm>
          <a:prstGeom prst="ellipse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84FACC0B-3610-D642-B961-AA3E0FD4CFA0}"/>
              </a:ext>
            </a:extLst>
          </p:cNvPr>
          <p:cNvSpPr/>
          <p:nvPr/>
        </p:nvSpPr>
        <p:spPr>
          <a:xfrm>
            <a:off x="5536026" y="4764349"/>
            <a:ext cx="254659" cy="254659"/>
          </a:xfrm>
          <a:prstGeom prst="ellipse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53941D6F-2CDE-4B4D-9BAE-749455890D3F}"/>
              </a:ext>
            </a:extLst>
          </p:cNvPr>
          <p:cNvSpPr/>
          <p:nvPr/>
        </p:nvSpPr>
        <p:spPr>
          <a:xfrm>
            <a:off x="5707744" y="4955582"/>
            <a:ext cx="254659" cy="254659"/>
          </a:xfrm>
          <a:prstGeom prst="ellipse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01BFD6AA-D265-A14C-A79E-3322700B068B}"/>
              </a:ext>
            </a:extLst>
          </p:cNvPr>
          <p:cNvSpPr/>
          <p:nvPr/>
        </p:nvSpPr>
        <p:spPr>
          <a:xfrm>
            <a:off x="5884565" y="4766689"/>
            <a:ext cx="254659" cy="254659"/>
          </a:xfrm>
          <a:prstGeom prst="ellipse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8FE318AF-6591-A344-9E1B-BC37F1E09DB0}"/>
              </a:ext>
            </a:extLst>
          </p:cNvPr>
          <p:cNvSpPr/>
          <p:nvPr/>
        </p:nvSpPr>
        <p:spPr>
          <a:xfrm>
            <a:off x="6054144" y="4944907"/>
            <a:ext cx="254659" cy="254659"/>
          </a:xfrm>
          <a:prstGeom prst="ellipse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19D969C8-78DC-F34B-B587-B51472E249C0}"/>
              </a:ext>
            </a:extLst>
          </p:cNvPr>
          <p:cNvSpPr/>
          <p:nvPr/>
        </p:nvSpPr>
        <p:spPr>
          <a:xfrm>
            <a:off x="6230965" y="4765544"/>
            <a:ext cx="254659" cy="254659"/>
          </a:xfrm>
          <a:prstGeom prst="ellipse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78F27034-2954-B24F-BEBF-C2AA880161C3}"/>
              </a:ext>
            </a:extLst>
          </p:cNvPr>
          <p:cNvSpPr/>
          <p:nvPr/>
        </p:nvSpPr>
        <p:spPr>
          <a:xfrm>
            <a:off x="6424733" y="4944907"/>
            <a:ext cx="254659" cy="254659"/>
          </a:xfrm>
          <a:prstGeom prst="ellipse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2DF7CB7F-80C5-D34D-86DC-88A955D59D8B}"/>
              </a:ext>
            </a:extLst>
          </p:cNvPr>
          <p:cNvCxnSpPr/>
          <p:nvPr/>
        </p:nvCxnSpPr>
        <p:spPr>
          <a:xfrm flipH="1">
            <a:off x="5790685" y="2014653"/>
            <a:ext cx="888707" cy="117252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2958A314-2DEE-C54F-8E19-614DC5563908}"/>
              </a:ext>
            </a:extLst>
          </p:cNvPr>
          <p:cNvCxnSpPr/>
          <p:nvPr/>
        </p:nvCxnSpPr>
        <p:spPr>
          <a:xfrm flipH="1">
            <a:off x="6578478" y="2216892"/>
            <a:ext cx="888707" cy="117252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177B9DF8-1B29-A54A-A436-D884419C519F}"/>
              </a:ext>
            </a:extLst>
          </p:cNvPr>
          <p:cNvSpPr txBox="1"/>
          <p:nvPr/>
        </p:nvSpPr>
        <p:spPr>
          <a:xfrm>
            <a:off x="6129288" y="1657748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CLIQ lead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B6693EF-CB37-4441-8900-3E7FC01FCDE5}"/>
              </a:ext>
            </a:extLst>
          </p:cNvPr>
          <p:cNvSpPr txBox="1"/>
          <p:nvPr/>
        </p:nvSpPr>
        <p:spPr>
          <a:xfrm>
            <a:off x="7321156" y="1932173"/>
            <a:ext cx="1355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NbTi</a:t>
            </a:r>
            <a:r>
              <a:rPr lang="en-US" dirty="0"/>
              <a:t> Leads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1E257D1C-2C82-DC4F-B1BB-6FA06806AA83}"/>
              </a:ext>
            </a:extLst>
          </p:cNvPr>
          <p:cNvCxnSpPr/>
          <p:nvPr/>
        </p:nvCxnSpPr>
        <p:spPr>
          <a:xfrm>
            <a:off x="5320185" y="2384291"/>
            <a:ext cx="0" cy="3776546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788627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HiLumi">
      <a:dk1>
        <a:sysClr val="windowText" lastClr="000000"/>
      </a:dk1>
      <a:lt1>
        <a:sysClr val="window" lastClr="FFFFFF"/>
      </a:lt1>
      <a:dk2>
        <a:srgbClr val="005F8C"/>
      </a:dk2>
      <a:lt2>
        <a:srgbClr val="0093BE"/>
      </a:lt2>
      <a:accent1>
        <a:srgbClr val="64BCD9"/>
      </a:accent1>
      <a:accent2>
        <a:srgbClr val="700A00"/>
      </a:accent2>
      <a:accent3>
        <a:srgbClr val="CA1100"/>
      </a:accent3>
      <a:accent4>
        <a:srgbClr val="E65346"/>
      </a:accent4>
      <a:accent5>
        <a:srgbClr val="5A5A5A"/>
      </a:accent5>
      <a:accent6>
        <a:srgbClr val="FB963C"/>
      </a:accent6>
      <a:hlink>
        <a:srgbClr val="0093BE"/>
      </a:hlink>
      <a:folHlink>
        <a:srgbClr val="6E6E6E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0 xmlns="8946e33d-fd2f-4ae4-8ee9-d90c129cdf9e">HL-LHC PowerPoint Presentation, incl. LARP logo, 4:3 format</Description0>
    <Note xmlns="8946e33d-fd2f-4ae4-8ee9-d90c129cdf9e">For presentations to be given at Joint HL-LHC/LARP annual meetings (US or European locations).
https://edms.cern.ch/document/1607180/</Note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9ABA85A245EC45AA49FA36F10E0232" ma:contentTypeVersion="2" ma:contentTypeDescription="Create a new document." ma:contentTypeScope="" ma:versionID="adcd0aad5aed504a8f0da929d2112ad6">
  <xsd:schema xmlns:xsd="http://www.w3.org/2001/XMLSchema" xmlns:xs="http://www.w3.org/2001/XMLSchema" xmlns:p="http://schemas.microsoft.com/office/2006/metadata/properties" xmlns:ns2="8946e33d-fd2f-4ae4-8ee9-d90c129cdf9e" targetNamespace="http://schemas.microsoft.com/office/2006/metadata/properties" ma:root="true" ma:fieldsID="8f86ca1f070cacaf1fa8f62c9f76043c" ns2:_="">
    <xsd:import namespace="8946e33d-fd2f-4ae4-8ee9-d90c129cdf9e"/>
    <xsd:element name="properties">
      <xsd:complexType>
        <xsd:sequence>
          <xsd:element name="documentManagement">
            <xsd:complexType>
              <xsd:all>
                <xsd:element ref="ns2:Description0" minOccurs="0"/>
                <xsd:element ref="ns2:No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46e33d-fd2f-4ae4-8ee9-d90c129cdf9e" elementFormDefault="qualified">
    <xsd:import namespace="http://schemas.microsoft.com/office/2006/documentManagement/types"/>
    <xsd:import namespace="http://schemas.microsoft.com/office/infopath/2007/PartnerControls"/>
    <xsd:element name="Description0" ma:index="8" nillable="true" ma:displayName="Description" ma:internalName="Description0">
      <xsd:simpleType>
        <xsd:restriction base="dms:Text">
          <xsd:maxLength value="255"/>
        </xsd:restriction>
      </xsd:simpleType>
    </xsd:element>
    <xsd:element name="Note" ma:index="9" nillable="true" ma:displayName="Note" ma:internalName="Not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F8EF391-2BAD-45F4-B22E-736040720C99}">
  <ds:schemaRefs>
    <ds:schemaRef ds:uri="http://schemas.openxmlformats.org/package/2006/metadata/core-properties"/>
    <ds:schemaRef ds:uri="http://purl.org/dc/elements/1.1/"/>
    <ds:schemaRef ds:uri="http://purl.org/dc/dcmitype/"/>
    <ds:schemaRef ds:uri="http://purl.org/dc/terms/"/>
    <ds:schemaRef ds:uri="http://schemas.microsoft.com/office/2006/documentManagement/types"/>
    <ds:schemaRef ds:uri="http://schemas.microsoft.com/office/2006/metadata/properties"/>
    <ds:schemaRef ds:uri="8946e33d-fd2f-4ae4-8ee9-d90c129cdf9e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A7292EC-A4CC-4379-ABA5-C61E3A4C43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946e33d-fd2f-4ae4-8ee9-d90c129cdf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CC4280F-E911-4FF7-B1B5-10F770B636C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72692</TotalTime>
  <Words>1840</Words>
  <Application>Microsoft Macintosh PowerPoint</Application>
  <PresentationFormat>On-screen Show (4:3)</PresentationFormat>
  <Paragraphs>257</Paragraphs>
  <Slides>35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Arial</vt:lpstr>
      <vt:lpstr>Calibri</vt:lpstr>
      <vt:lpstr>Century Gothic</vt:lpstr>
      <vt:lpstr>Wingdings</vt:lpstr>
      <vt:lpstr>Thème Office</vt:lpstr>
      <vt:lpstr>MQXFA17 Overtemp excursion on NbTi splice And Proposed Recovery Options Updated 3/15/24</vt:lpstr>
      <vt:lpstr>Background</vt:lpstr>
      <vt:lpstr>Background (2)</vt:lpstr>
      <vt:lpstr>Background (3)</vt:lpstr>
      <vt:lpstr>Preliminary Examination</vt:lpstr>
      <vt:lpstr>Preliminary Examination</vt:lpstr>
      <vt:lpstr>Additional Examination Possible?</vt:lpstr>
      <vt:lpstr>Update</vt:lpstr>
      <vt:lpstr>Sectioning the NbTi splice joint</vt:lpstr>
      <vt:lpstr>Proposed Replacement of NbTi Leads</vt:lpstr>
      <vt:lpstr>Proposed Replacement of NbTi Leads</vt:lpstr>
      <vt:lpstr>Proposed Replacement of NbTi Leads</vt:lpstr>
      <vt:lpstr>Option 2 Replacement of NbTi Leads</vt:lpstr>
      <vt:lpstr>Option 2 Replacement of NbTi Leads</vt:lpstr>
      <vt:lpstr>Option 2 Replacement of NbTi Leads</vt:lpstr>
      <vt:lpstr>Option 2 Replacement of NbTi Leads</vt:lpstr>
      <vt:lpstr>Option 2 Replacement of NbTi Leads</vt:lpstr>
      <vt:lpstr>Recovery Update, 3/7/24</vt:lpstr>
      <vt:lpstr>Recovery Update, Tested Samples</vt:lpstr>
      <vt:lpstr>Recovery Update, Tested Samples</vt:lpstr>
      <vt:lpstr>Recovery Update, Tested Samples</vt:lpstr>
      <vt:lpstr>Recovery Update, Tested Samples</vt:lpstr>
      <vt:lpstr>Recovery Update, Tested Samples</vt:lpstr>
      <vt:lpstr>Recovery Update, Tested Samples</vt:lpstr>
      <vt:lpstr>Recovery Update, 3/12/24</vt:lpstr>
      <vt:lpstr>Recovery Update, 3/12/24</vt:lpstr>
      <vt:lpstr>Recovery Update, 3/12/24</vt:lpstr>
      <vt:lpstr>Recovery Update, 3/12/24</vt:lpstr>
      <vt:lpstr>Recovery Update, 3/12/24</vt:lpstr>
      <vt:lpstr>Recovery Update, 3/13/24</vt:lpstr>
      <vt:lpstr>Recovery Update, 3/13/24</vt:lpstr>
      <vt:lpstr>Recovery Update, 3/13/24</vt:lpstr>
      <vt:lpstr>Recovery Update, 3/13/24</vt:lpstr>
      <vt:lpstr>Recovery Update, 3/13/24</vt:lpstr>
      <vt:lpstr>Recovery Update, 3/15/24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MQXFA03 Preload Progress</dc:title>
  <dc:creator>Heng Pan</dc:creator>
  <cp:lastModifiedBy>Dan Cheng</cp:lastModifiedBy>
  <cp:revision>898</cp:revision>
  <cp:lastPrinted>2024-03-08T20:13:09Z</cp:lastPrinted>
  <dcterms:created xsi:type="dcterms:W3CDTF">2020-02-10T17:47:20Z</dcterms:created>
  <dcterms:modified xsi:type="dcterms:W3CDTF">2024-03-18T18:35:38Z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0x010100689ABA85A245EC45AA49FA36F10E0232</vt:lpwstr>
  </property>
</Properties>
</file>