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75" r:id="rId2"/>
    <p:sldId id="276" r:id="rId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MacLean" initials="DM" lastIdx="1" clrIdx="0">
    <p:extLst>
      <p:ext uri="{19B8F6BF-5375-455C-9EA6-DF929625EA0E}">
        <p15:presenceInfo xmlns:p15="http://schemas.microsoft.com/office/powerpoint/2012/main" userId="51c8b332a98d6c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004C97"/>
    <a:srgbClr val="505050"/>
    <a:srgbClr val="97D7EB"/>
    <a:srgbClr val="98D7EA"/>
    <a:srgbClr val="98D7EB"/>
    <a:srgbClr val="50504E"/>
    <a:srgbClr val="4E4E4E"/>
    <a:srgbClr val="404040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58" autoAdjust="0"/>
    <p:restoredTop sz="96132"/>
  </p:normalViewPr>
  <p:slideViewPr>
    <p:cSldViewPr snapToGrid="0" snapToObjects="1" showGuides="1">
      <p:cViewPr varScale="1">
        <p:scale>
          <a:sx n="149" d="100"/>
          <a:sy n="149" d="100"/>
        </p:scale>
        <p:origin x="784" y="176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3970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sz="1000" dirty="0"/>
              <a:t>J. Santucci  |  FAST/IOTA |  AST </a:t>
            </a:r>
            <a:r>
              <a:rPr lang="en-US" sz="1000" dirty="0" err="1"/>
              <a:t>Dpt</a:t>
            </a:r>
            <a:r>
              <a:rPr lang="en-US" sz="1000" dirty="0"/>
              <a:t> Meeting</a:t>
            </a:r>
            <a:endParaRPr lang="en-US" sz="1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z="1000" smtClean="0"/>
              <a:pPr>
                <a:defRPr/>
              </a:pPr>
              <a:t>1</a:t>
            </a:fld>
            <a:endParaRPr lang="en-US" sz="1000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43B8595-F81D-46C3-8D15-E63152A779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9827" y="4873970"/>
            <a:ext cx="841452" cy="186346"/>
          </a:xfrm>
        </p:spPr>
        <p:txBody>
          <a:bodyPr/>
          <a:lstStyle/>
          <a:p>
            <a:pPr>
              <a:defRPr/>
            </a:pPr>
            <a:r>
              <a:rPr lang="en-US" sz="1000" dirty="0"/>
              <a:t>3/22/24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759E53-6333-4FA5-A8A1-36021FFE96F9}"/>
              </a:ext>
            </a:extLst>
          </p:cNvPr>
          <p:cNvSpPr txBox="1"/>
          <p:nvPr/>
        </p:nvSpPr>
        <p:spPr>
          <a:xfrm>
            <a:off x="222250" y="83184"/>
            <a:ext cx="8606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+mj-lt"/>
              </a:rPr>
              <a:t>FAST / IOTA Shutdown 2023-2024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D8BEBD-EFCB-8016-C228-6FBA79213D7A}"/>
              </a:ext>
            </a:extLst>
          </p:cNvPr>
          <p:cNvSpPr txBox="1">
            <a:spLocks/>
          </p:cNvSpPr>
          <p:nvPr/>
        </p:nvSpPr>
        <p:spPr>
          <a:xfrm>
            <a:off x="408014" y="637107"/>
            <a:ext cx="8513736" cy="416425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</a:rPr>
              <a:t>Enclosure STATUS: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u="sng" dirty="0">
                <a:solidFill>
                  <a:schemeClr val="accent6"/>
                </a:solidFill>
              </a:rPr>
              <a:t>ODH-0</a:t>
            </a:r>
            <a:r>
              <a:rPr lang="en-US" sz="2000" dirty="0">
                <a:solidFill>
                  <a:schemeClr val="accent6"/>
                </a:solidFill>
              </a:rPr>
              <a:t> &amp; </a:t>
            </a:r>
            <a:r>
              <a:rPr lang="en-US" sz="2000" u="sng" dirty="0">
                <a:solidFill>
                  <a:schemeClr val="accent6"/>
                </a:solidFill>
              </a:rPr>
              <a:t>Supervised</a:t>
            </a:r>
            <a:r>
              <a:rPr lang="en-US" sz="2000" dirty="0">
                <a:solidFill>
                  <a:schemeClr val="accent6"/>
                </a:solidFill>
              </a:rPr>
              <a:t> Access</a:t>
            </a:r>
          </a:p>
          <a:p>
            <a:r>
              <a:rPr lang="en-US" sz="2000" dirty="0">
                <a:solidFill>
                  <a:srgbClr val="0070C0"/>
                </a:solidFill>
              </a:rPr>
              <a:t>General:</a:t>
            </a:r>
            <a:r>
              <a:rPr lang="en-US" sz="2000" dirty="0">
                <a:solidFill>
                  <a:schemeClr val="accent6"/>
                </a:solidFill>
              </a:rPr>
              <a:t>	-ACNET alarms after power outage 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ES&amp;H</a:t>
            </a:r>
            <a:r>
              <a:rPr lang="en-US" sz="2000" dirty="0">
                <a:solidFill>
                  <a:schemeClr val="accent6"/>
                </a:solidFill>
              </a:rPr>
              <a:t>:	-South gate of cave. OSC Mode continues in LL</a:t>
            </a:r>
          </a:p>
          <a:p>
            <a:r>
              <a:rPr lang="en-US" sz="2000" dirty="0">
                <a:solidFill>
                  <a:srgbClr val="0070C0"/>
                </a:solidFill>
              </a:rPr>
              <a:t>IPI</a:t>
            </a:r>
            <a:r>
              <a:rPr lang="en-US" sz="2000" dirty="0">
                <a:solidFill>
                  <a:schemeClr val="accent6"/>
                </a:solidFill>
              </a:rPr>
              <a:t>:  		-480/120VAC Electric Req “to be entered Monday”™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       	-Alignment Crew back on Monday.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		-6” coax completion on hold (Alignment)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		</a:t>
            </a:r>
            <a:r>
              <a:rPr lang="en-US" sz="2000">
                <a:solidFill>
                  <a:schemeClr val="accent6"/>
                </a:solidFill>
              </a:rPr>
              <a:t>-Solenoid, Modulator, </a:t>
            </a:r>
            <a:r>
              <a:rPr lang="en-US" sz="2000" dirty="0">
                <a:solidFill>
                  <a:schemeClr val="accent6"/>
                </a:solidFill>
              </a:rPr>
              <a:t>and CS cables routed</a:t>
            </a:r>
          </a:p>
          <a:p>
            <a:r>
              <a:rPr lang="en-US" sz="2000" dirty="0" err="1">
                <a:solidFill>
                  <a:srgbClr val="0070C0"/>
                </a:solidFill>
              </a:rPr>
              <a:t>Cryo</a:t>
            </a:r>
            <a:r>
              <a:rPr lang="en-US" sz="2000" dirty="0">
                <a:solidFill>
                  <a:schemeClr val="accent6"/>
                </a:solidFill>
              </a:rPr>
              <a:t>: 	-Working on </a:t>
            </a:r>
            <a:r>
              <a:rPr lang="en-US" sz="2000" dirty="0" err="1">
                <a:solidFill>
                  <a:schemeClr val="accent6"/>
                </a:solidFill>
              </a:rPr>
              <a:t>cryo</a:t>
            </a:r>
            <a:r>
              <a:rPr lang="en-US" sz="2000" dirty="0">
                <a:solidFill>
                  <a:schemeClr val="accent6"/>
                </a:solidFill>
              </a:rPr>
              <a:t> system: repairs, testing, LN</a:t>
            </a:r>
            <a:r>
              <a:rPr lang="en-US" sz="2000" baseline="30000" dirty="0">
                <a:solidFill>
                  <a:schemeClr val="accent6"/>
                </a:solidFill>
              </a:rPr>
              <a:t>2</a:t>
            </a:r>
            <a:r>
              <a:rPr lang="en-US" sz="2000" dirty="0">
                <a:solidFill>
                  <a:schemeClr val="accent6"/>
                </a:solidFill>
              </a:rPr>
              <a:t> #45, @5K Q3</a:t>
            </a:r>
          </a:p>
          <a:p>
            <a:r>
              <a:rPr lang="en-US" sz="2000" dirty="0">
                <a:solidFill>
                  <a:srgbClr val="0070C0"/>
                </a:solidFill>
              </a:rPr>
              <a:t>Water</a:t>
            </a:r>
            <a:r>
              <a:rPr lang="en-US" sz="2000" dirty="0">
                <a:solidFill>
                  <a:schemeClr val="accent6"/>
                </a:solidFill>
              </a:rPr>
              <a:t>:	-GN</a:t>
            </a:r>
            <a:r>
              <a:rPr lang="en-US" sz="2000" baseline="30000" dirty="0">
                <a:solidFill>
                  <a:schemeClr val="accent6"/>
                </a:solidFill>
              </a:rPr>
              <a:t>2</a:t>
            </a:r>
            <a:r>
              <a:rPr lang="en-US" sz="2000" dirty="0">
                <a:solidFill>
                  <a:schemeClr val="accent6"/>
                </a:solidFill>
              </a:rPr>
              <a:t> Back-up system active. Chiller “waiting on contractor”™</a:t>
            </a:r>
          </a:p>
          <a:p>
            <a:r>
              <a:rPr lang="en-US" sz="2000" dirty="0">
                <a:solidFill>
                  <a:schemeClr val="accent6"/>
                </a:solidFill>
              </a:rPr>
              <a:t>FAST/IOTA Collaboration Meeting March 12-14 a success</a:t>
            </a:r>
          </a:p>
          <a:p>
            <a:pPr marL="0" indent="0" algn="ctr">
              <a:buNone/>
            </a:pPr>
            <a:r>
              <a:rPr lang="en-US" sz="2000" b="1" i="1" dirty="0">
                <a:solidFill>
                  <a:schemeClr val="accent6"/>
                </a:solidFill>
              </a:rPr>
              <a:t>— Contact FAST </a:t>
            </a:r>
            <a:r>
              <a:rPr lang="en-US" sz="2000" b="1" i="1" dirty="0" err="1">
                <a:solidFill>
                  <a:schemeClr val="accent6"/>
                </a:solidFill>
              </a:rPr>
              <a:t>RunCo</a:t>
            </a:r>
            <a:r>
              <a:rPr lang="en-US" sz="2000" b="1" i="1" dirty="0">
                <a:solidFill>
                  <a:schemeClr val="accent6"/>
                </a:solidFill>
              </a:rPr>
              <a:t> with any work or access requests —</a:t>
            </a:r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4EA80D-8480-012C-0AFA-045C97D87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ISD/CFM Report on NML Status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B9F85-6011-F588-0CB1-97EAC0270FB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z="900" dirty="0"/>
              <a:t>3/22/24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BAF4C-4B97-AD38-EE9A-095812F3A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DRM | FAST/IOTA Departmental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279D2-06AE-70D5-369E-72C1576B0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CEA569-E043-C08C-3347-89DA7812B8C4}"/>
              </a:ext>
            </a:extLst>
          </p:cNvPr>
          <p:cNvSpPr txBox="1"/>
          <p:nvPr/>
        </p:nvSpPr>
        <p:spPr>
          <a:xfrm>
            <a:off x="162944" y="616449"/>
            <a:ext cx="89810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 err="1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HiBay</a:t>
            </a:r>
            <a:r>
              <a:rPr lang="en-US" b="1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LEDs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progress (again). </a:t>
            </a:r>
            <a:r>
              <a:rPr lang="en-US" b="0" i="0" u="sng" strike="noStrike" dirty="0">
                <a:solidFill>
                  <a:srgbClr val="242424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Hard Hats 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under South Crane!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LED upgrade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(Exterior and Non-</a:t>
            </a:r>
            <a:r>
              <a:rPr lang="en-US" b="0" i="0" u="none" strike="noStrike" dirty="0" err="1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HiBay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Interior) RFQ to contractors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Tunnel Lights </a:t>
            </a:r>
            <a:r>
              <a:rPr lang="en-US" sz="2400" dirty="0">
                <a:solidFill>
                  <a:schemeClr val="accent6"/>
                </a:solidFill>
              </a:rPr>
              <a:t>bulbs changed™ (again)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ICW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flushing this Spring.</a:t>
            </a:r>
            <a:endParaRPr lang="en-US" b="0" i="0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Emergency </a:t>
            </a:r>
            <a:r>
              <a:rPr lang="en-US" b="1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Generator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heater</a:t>
            </a:r>
            <a:r>
              <a:rPr lang="en-US" b="0" i="0" u="none" strike="noStrike" dirty="0">
                <a:solidFill>
                  <a:schemeClr val="accent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repaired™ (again) 03/12.</a:t>
            </a: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Beeping has stopped™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Door handles </a:t>
            </a:r>
            <a:r>
              <a:rPr lang="en-US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upgrade to ADA compliant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424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 Electric</a:t>
            </a:r>
            <a:r>
              <a:rPr lang="en-US" dirty="0">
                <a:solidFill>
                  <a:srgbClr val="2424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PM done Wednesday, 03/20, successfully.</a:t>
            </a:r>
            <a:endParaRPr lang="en-US" b="1" i="0" u="none" strike="noStrike" dirty="0">
              <a:solidFill>
                <a:srgbClr val="2424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ESB HVAC </a:t>
            </a:r>
            <a:r>
              <a:rPr lang="en-US" b="0" i="0" u="none" strike="noStrike" dirty="0">
                <a:solidFill>
                  <a:schemeClr val="accent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install – still waiting on contract submittal 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dirty="0">
                <a:solidFill>
                  <a:schemeClr val="accent6"/>
                </a:solidFill>
              </a:rPr>
              <a:t>Procurement™ </a:t>
            </a:r>
            <a:r>
              <a:rPr lang="en-US" b="0" i="0" u="none" strike="noStrike" dirty="0">
                <a:solidFill>
                  <a:schemeClr val="accent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(Summer?)</a:t>
            </a:r>
            <a:endParaRPr lang="en-US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32416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maclean_meeting-presentation-template-1_AD-FAST.potx" id="{569847A4-D0C0-440F-9B7D-0321AB7A1A41}" vid="{9A2CC57E-A8BF-4A0D-BABE-3B464CEE88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7933</TotalTime>
  <Words>253</Words>
  <Application>Microsoft Macintosh PowerPoint</Application>
  <PresentationFormat>On-screen Show (16:9)</PresentationFormat>
  <Paragraphs>29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</vt:lpstr>
      <vt:lpstr>Fermilab_PPT_090915</vt:lpstr>
      <vt:lpstr>PowerPoint Presentation</vt:lpstr>
      <vt:lpstr>ISD/CFM Report on NML Status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 Stone</dc:creator>
  <cp:lastModifiedBy>James K Santucci</cp:lastModifiedBy>
  <cp:revision>613</cp:revision>
  <cp:lastPrinted>2014-01-20T19:40:21Z</cp:lastPrinted>
  <dcterms:created xsi:type="dcterms:W3CDTF">2021-05-21T20:37:35Z</dcterms:created>
  <dcterms:modified xsi:type="dcterms:W3CDTF">2024-03-22T00:27:20Z</dcterms:modified>
</cp:coreProperties>
</file>