
<file path=[Content_Types].xml><?xml version="1.0" encoding="utf-8"?>
<Types xmlns="http://schemas.openxmlformats.org/package/2006/content-types">
  <Override PartName="/ppt/embeddings/oleObject16.bin" ContentType="application/vnd.openxmlformats-officedocument.oleObject"/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embeddings/oleObject4.bin" ContentType="application/vnd.openxmlformats-officedocument.oleObject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embeddings/oleObject28.bin" ContentType="application/vnd.openxmlformats-officedocument.oleObject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embeddings/oleObject24.bin" ContentType="application/vnd.openxmlformats-officedocument.oleObject"/>
  <Override PartName="/ppt/embeddings/oleObject12.bin" ContentType="application/vnd.openxmlformats-officedocument.oleObject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embeddings/oleObject20.bin" ContentType="application/vnd.openxmlformats-officedocument.oleObject"/>
  <Override PartName="/docProps/app.xml" ContentType="application/vnd.openxmlformats-officedocument.extended-properties+xml"/>
  <Override PartName="/ppt/embeddings/oleObject9.bin" ContentType="application/vnd.openxmlformats-officedocument.oleObject"/>
  <Override PartName="/ppt/embeddings/oleObject17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embeddings/oleObject5.bin" ContentType="application/vnd.openxmlformats-officedocument.oleObject"/>
  <Override PartName="/ppt/embeddings/oleObject13.bin" ContentType="application/vnd.openxmlformats-officedocument.oleObject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embeddings/oleObject25.bin" ContentType="application/vnd.openxmlformats-officedocument.oleObject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embeddings/oleObject21.bin" ContentType="application/vnd.openxmlformats-officedocument.oleObject"/>
  <Default Extension="pdf" ContentType="application/pdf"/>
  <Override PartName="/ppt/embeddings/oleObject18.bin" ContentType="application/vnd.openxmlformats-officedocument.oleObject"/>
  <Override PartName="/ppt/embeddings/oleObject6.bin" ContentType="application/vnd.openxmlformats-officedocument.oleObject"/>
  <Override PartName="/ppt/embeddings/oleObject14.bin" ContentType="application/vnd.openxmlformats-officedocument.oleObject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embeddings/oleObject26.bin" ContentType="application/vnd.openxmlformats-officedocument.oleObject"/>
  <Override PartName="/ppt/embeddings/oleObject22.bin" ContentType="application/vnd.openxmlformats-officedocument.oleObject"/>
  <Override PartName="/ppt/slideLayouts/slideLayout3.xml" ContentType="application/vnd.openxmlformats-officedocument.presentationml.slideLayout+xml"/>
  <Override PartName="/ppt/embeddings/oleObject10.bin" ContentType="application/vnd.openxmlformats-officedocument.oleObject"/>
  <Override PartName="/ppt/embeddings/oleObject19.bin" ContentType="application/vnd.openxmlformats-officedocument.oleObject"/>
  <Override PartName="/ppt/embeddings/oleObject7.bin" ContentType="application/vnd.openxmlformats-officedocument.oleObject"/>
  <Override PartName="/ppt/embeddings/oleObject15.bin" ContentType="application/vnd.openxmlformats-officedocument.oleObject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embeddings/oleObject3.bin" ContentType="application/vnd.openxmlformats-officedocument.oleObject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embeddings/oleObject27.bin" ContentType="application/vnd.openxmlformats-officedocument.oleObject"/>
  <Override PartName="/ppt/embeddings/oleObject23.bin" ContentType="application/vnd.openxmlformats-officedocument.oleObject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embeddings/oleObject11.bin" ContentType="application/vnd.openxmlformats-officedocument.oleObject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ppt/embeddings/oleObject8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notesMasterIdLst>
    <p:notesMasterId r:id="rId20"/>
  </p:notesMasterIdLst>
  <p:sldIdLst>
    <p:sldId id="256" r:id="rId2"/>
    <p:sldId id="261" r:id="rId3"/>
    <p:sldId id="263" r:id="rId4"/>
    <p:sldId id="262" r:id="rId5"/>
    <p:sldId id="264" r:id="rId6"/>
    <p:sldId id="265" r:id="rId7"/>
    <p:sldId id="259" r:id="rId8"/>
    <p:sldId id="267" r:id="rId9"/>
    <p:sldId id="268" r:id="rId10"/>
    <p:sldId id="269" r:id="rId11"/>
    <p:sldId id="266" r:id="rId12"/>
    <p:sldId id="257" r:id="rId13"/>
    <p:sldId id="258" r:id="rId14"/>
    <p:sldId id="260" r:id="rId15"/>
    <p:sldId id="272" r:id="rId16"/>
    <p:sldId id="273" r:id="rId17"/>
    <p:sldId id="271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napVertSplitter="1" vertBarState="minimized" horzBarState="maximized">
    <p:restoredLeft sz="15620"/>
    <p:restoredTop sz="99613" autoAdjust="0"/>
  </p:normalViewPr>
  <p:slideViewPr>
    <p:cSldViewPr snapToGrid="0" snapToObjects="1">
      <p:cViewPr>
        <p:scale>
          <a:sx n="100" d="100"/>
          <a:sy n="100" d="100"/>
        </p:scale>
        <p:origin x="-1440" y="-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ict"/><Relationship Id="rId4" Type="http://schemas.openxmlformats.org/officeDocument/2006/relationships/image" Target="../media/image4.pict"/><Relationship Id="rId1" Type="http://schemas.openxmlformats.org/officeDocument/2006/relationships/image" Target="../media/image1.pict"/><Relationship Id="rId2" Type="http://schemas.openxmlformats.org/officeDocument/2006/relationships/image" Target="../media/image2.pict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ict"/><Relationship Id="rId2" Type="http://schemas.openxmlformats.org/officeDocument/2006/relationships/image" Target="../media/image53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ict"/><Relationship Id="rId2" Type="http://schemas.openxmlformats.org/officeDocument/2006/relationships/image" Target="../media/image16.pict"/><Relationship Id="rId3" Type="http://schemas.openxmlformats.org/officeDocument/2006/relationships/image" Target="../media/image4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ict"/><Relationship Id="rId2" Type="http://schemas.openxmlformats.org/officeDocument/2006/relationships/image" Target="../media/image19.pict"/><Relationship Id="rId3" Type="http://schemas.openxmlformats.org/officeDocument/2006/relationships/image" Target="../media/image20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ict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ict"/><Relationship Id="rId4" Type="http://schemas.openxmlformats.org/officeDocument/2006/relationships/image" Target="../media/image34.pict"/><Relationship Id="rId5" Type="http://schemas.openxmlformats.org/officeDocument/2006/relationships/image" Target="../media/image35.pict"/><Relationship Id="rId1" Type="http://schemas.openxmlformats.org/officeDocument/2006/relationships/image" Target="../media/image31.pict"/><Relationship Id="rId2" Type="http://schemas.openxmlformats.org/officeDocument/2006/relationships/image" Target="../media/image32.pict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ict"/><Relationship Id="rId4" Type="http://schemas.openxmlformats.org/officeDocument/2006/relationships/image" Target="../media/image31.pict"/><Relationship Id="rId1" Type="http://schemas.openxmlformats.org/officeDocument/2006/relationships/image" Target="../media/image38.pict"/><Relationship Id="rId2" Type="http://schemas.openxmlformats.org/officeDocument/2006/relationships/image" Target="../media/image39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ict"/><Relationship Id="rId2" Type="http://schemas.openxmlformats.org/officeDocument/2006/relationships/image" Target="../media/image49.pict"/><Relationship Id="rId3" Type="http://schemas.openxmlformats.org/officeDocument/2006/relationships/image" Target="../media/image50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1186C-A364-DC42-8CC2-6D6F53CA7364}" type="datetimeFigureOut">
              <a:t>3/20/13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F2366-C602-CB4B-B8AF-154A091EF3AF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F2366-C602-CB4B-B8AF-154A091EF3AF}" type="slidenum"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16E-0283-4B44-8260-86C0214EEC65}" type="datetimeFigureOut">
              <a:rPr lang="en-US" smtClean="0"/>
              <a:pPr/>
              <a:t>3/20/13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0FBFE-E030-134F-8C5A-153B87BE1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16E-0283-4B44-8260-86C0214EEC65}" type="datetimeFigureOut">
              <a:rPr lang="en-US" smtClean="0"/>
              <a:pPr/>
              <a:t>3/20/13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0FBFE-E030-134F-8C5A-153B87BE1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16E-0283-4B44-8260-86C0214EEC65}" type="datetimeFigureOut">
              <a:rPr lang="en-US" smtClean="0"/>
              <a:pPr/>
              <a:t>3/20/13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0FBFE-E030-134F-8C5A-153B87BE1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16E-0283-4B44-8260-86C0214EEC65}" type="datetimeFigureOut">
              <a:rPr lang="en-US" smtClean="0"/>
              <a:pPr/>
              <a:t>3/20/13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0FBFE-E030-134F-8C5A-153B87BE1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16E-0283-4B44-8260-86C0214EEC65}" type="datetimeFigureOut">
              <a:rPr lang="en-US" smtClean="0"/>
              <a:pPr/>
              <a:t>3/20/13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0FBFE-E030-134F-8C5A-153B87BE1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16E-0283-4B44-8260-86C0214EEC65}" type="datetimeFigureOut">
              <a:rPr lang="en-US" smtClean="0"/>
              <a:pPr/>
              <a:t>3/20/13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0FBFE-E030-134F-8C5A-153B87BE1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16E-0283-4B44-8260-86C0214EEC65}" type="datetimeFigureOut">
              <a:rPr lang="en-US" smtClean="0"/>
              <a:pPr/>
              <a:t>3/20/13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0FBFE-E030-134F-8C5A-153B87BE1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16E-0283-4B44-8260-86C0214EEC65}" type="datetimeFigureOut">
              <a:rPr lang="en-US" smtClean="0"/>
              <a:pPr/>
              <a:t>3/20/13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0FBFE-E030-134F-8C5A-153B87BE1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16E-0283-4B44-8260-86C0214EEC65}" type="datetimeFigureOut">
              <a:rPr lang="en-US" smtClean="0"/>
              <a:pPr/>
              <a:t>3/20/13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0FBFE-E030-134F-8C5A-153B87BE1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16E-0283-4B44-8260-86C0214EEC65}" type="datetimeFigureOut">
              <a:rPr lang="en-US" smtClean="0"/>
              <a:pPr/>
              <a:t>3/20/13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0FBFE-E030-134F-8C5A-153B87BE1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16E-0283-4B44-8260-86C0214EEC65}" type="datetimeFigureOut">
              <a:rPr lang="en-US" smtClean="0"/>
              <a:pPr/>
              <a:t>3/20/13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0FBFE-E030-134F-8C5A-153B87BE1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fld id="{C2D6016E-0283-4B44-8260-86C0214EEC65}" type="datetimeFigureOut">
              <a:rPr lang="en-US" smtClean="0"/>
              <a:pPr/>
              <a:t>3/20/13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fld id="{7020FBFE-E030-134F-8C5A-153B87BE1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 New Roman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df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oleObject" Target="../embeddings/oleObject13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6.jpeg"/><Relationship Id="rId5" Type="http://schemas.openxmlformats.org/officeDocument/2006/relationships/oleObject" Target="../embeddings/oleObject14.bin"/><Relationship Id="rId6" Type="http://schemas.openxmlformats.org/officeDocument/2006/relationships/oleObject" Target="../embeddings/oleObject15.bin"/><Relationship Id="rId7" Type="http://schemas.openxmlformats.org/officeDocument/2006/relationships/oleObject" Target="../embeddings/oleObject16.bin"/><Relationship Id="rId8" Type="http://schemas.openxmlformats.org/officeDocument/2006/relationships/image" Target="../media/image37.jpeg"/><Relationship Id="rId9" Type="http://schemas.openxmlformats.org/officeDocument/2006/relationships/oleObject" Target="../embeddings/oleObject17.bin"/><Relationship Id="rId10" Type="http://schemas.openxmlformats.org/officeDocument/2006/relationships/oleObject" Target="../embeddings/oleObject18.bin"/><Relationship Id="rId11" Type="http://schemas.openxmlformats.org/officeDocument/2006/relationships/oleObject" Target="../embeddings/oleObject19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0.bin"/><Relationship Id="rId12" Type="http://schemas.openxmlformats.org/officeDocument/2006/relationships/oleObject" Target="../embeddings/oleObject21.bin"/><Relationship Id="rId13" Type="http://schemas.openxmlformats.org/officeDocument/2006/relationships/oleObject" Target="../embeddings/oleObject22.bin"/><Relationship Id="rId14" Type="http://schemas.openxmlformats.org/officeDocument/2006/relationships/oleObject" Target="../embeddings/oleObject23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8" Type="http://schemas.openxmlformats.org/officeDocument/2006/relationships/image" Target="../media/image45.jpeg"/><Relationship Id="rId9" Type="http://schemas.openxmlformats.org/officeDocument/2006/relationships/image" Target="../media/image46.jpeg"/><Relationship Id="rId10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oleObject" Target="../embeddings/oleObject25.bin"/><Relationship Id="rId5" Type="http://schemas.openxmlformats.org/officeDocument/2006/relationships/image" Target="../media/image51.jpeg"/><Relationship Id="rId6" Type="http://schemas.openxmlformats.org/officeDocument/2006/relationships/oleObject" Target="../embeddings/oleObject26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oleObject" Target="../embeddings/oleObject27.bin"/><Relationship Id="rId5" Type="http://schemas.openxmlformats.org/officeDocument/2006/relationships/oleObject" Target="../embeddings/oleObject28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df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oleObject2.bin"/><Relationship Id="rId7" Type="http://schemas.openxmlformats.org/officeDocument/2006/relationships/image" Target="../media/image7.jpeg"/><Relationship Id="rId8" Type="http://schemas.openxmlformats.org/officeDocument/2006/relationships/oleObject" Target="../embeddings/oleObject3.bin"/><Relationship Id="rId9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oleObject" Target="../embeddings/oleObject5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6" Type="http://schemas.openxmlformats.org/officeDocument/2006/relationships/image" Target="../media/image14.png"/><Relationship Id="rId7" Type="http://schemas.openxmlformats.org/officeDocument/2006/relationships/oleObject" Target="../embeddings/oleObject8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df"/><Relationship Id="rId4" Type="http://schemas.openxmlformats.org/officeDocument/2006/relationships/image" Target="../media/image22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14.png"/><Relationship Id="rId7" Type="http://schemas.openxmlformats.org/officeDocument/2006/relationships/oleObject" Target="../embeddings/oleObject10.bin"/><Relationship Id="rId8" Type="http://schemas.openxmlformats.org/officeDocument/2006/relationships/oleObject" Target="../embeddings/oleObject11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24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From Warm to Cold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Carl  Bromberg</a:t>
            </a:r>
          </a:p>
          <a:p>
            <a:r>
              <a:rPr lang="en-US"/>
              <a:t>Michigan State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4138"/>
            <a:ext cx="8686800" cy="1143000"/>
          </a:xfrm>
        </p:spPr>
        <p:txBody>
          <a:bodyPr>
            <a:normAutofit/>
          </a:bodyPr>
          <a:lstStyle/>
          <a:p>
            <a:r>
              <a:rPr lang="en-US"/>
              <a:t>Second cold-Bo run (2011)</a:t>
            </a:r>
          </a:p>
        </p:txBody>
      </p:sp>
      <p:pic>
        <p:nvPicPr>
          <p:cNvPr id="5" name="Picture 4" descr="cold-Bo tr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159000"/>
            <a:ext cx="6451600" cy="469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015" y="5224462"/>
            <a:ext cx="339768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/>
              <a:t>Induction</a:t>
            </a:r>
            <a:r>
              <a:rPr lang="en-US" sz="2000"/>
              <a:t>-plane, cosmic muon </a:t>
            </a:r>
          </a:p>
          <a:p>
            <a:r>
              <a:rPr lang="en-US" sz="2000"/>
              <a:t>(50cts pp, 1.6cts rms noise)</a:t>
            </a:r>
          </a:p>
        </p:txBody>
      </p:sp>
      <p:sp>
        <p:nvSpPr>
          <p:cNvPr id="7" name="Rectangle 6"/>
          <p:cNvSpPr/>
          <p:nvPr/>
        </p:nvSpPr>
        <p:spPr>
          <a:xfrm>
            <a:off x="1168400" y="1141393"/>
            <a:ext cx="675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Noise was so low in run 1, we had to increase the gain to see it.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01222" y="3556000"/>
            <a:ext cx="11131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/>
              <a:t>S/N &gt; 30</a:t>
            </a:r>
            <a:endParaRPr lang="en-US" sz="2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Liquid Argon Purity Demonstrator</a:t>
            </a:r>
            <a:br>
              <a:rPr lang="en-US"/>
            </a:br>
            <a:r>
              <a:rPr lang="en-US"/>
              <a:t>long-Bo TPC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151" y="2075670"/>
            <a:ext cx="5117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2m-drift LArTPC w/MSU cold preamps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865" y="5359276"/>
            <a:ext cx="3237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Note: LAPD testing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uBoone HV-feedthrough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 flipH="1">
            <a:off x="232391" y="1803005"/>
            <a:ext cx="4099560" cy="2727960"/>
          </a:xfrm>
          <a:prstGeom prst="rect">
            <a:avLst/>
          </a:prstGeom>
        </p:spPr>
      </p:pic>
      <p:pic>
        <p:nvPicPr>
          <p:cNvPr id="9" name="Picture 8" descr="ASIC_Mounted.jpg"/>
          <p:cNvPicPr>
            <a:picLocks noChangeAspect="1"/>
          </p:cNvPicPr>
          <p:nvPr/>
        </p:nvPicPr>
        <p:blipFill>
          <a:blip r:embed="rId5"/>
          <a:srcRect l="21327"/>
          <a:stretch>
            <a:fillRect/>
          </a:stretch>
        </p:blipFill>
        <p:spPr>
          <a:xfrm>
            <a:off x="6036950" y="3848816"/>
            <a:ext cx="2813593" cy="2682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7248" y="1725458"/>
            <a:ext cx="2941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2m LArTPC w/MSU cold preamps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11358" y="4211776"/>
            <a:ext cx="94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BNL ASIC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 rot="1434366">
            <a:off x="4778663" y="3969634"/>
            <a:ext cx="822960" cy="822960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4896734" y="2121836"/>
            <a:ext cx="4110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Modified</a:t>
            </a:r>
            <a:r>
              <a:rPr lang="en-US" sz="2400" dirty="0"/>
              <a:t> an MSU 16-channel card to carry a BNL ASIC. Installed on the </a:t>
            </a:r>
            <a:r>
              <a:rPr lang="en-US" sz="2400" dirty="0"/>
              <a:t>central induction plane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6951949" y="4405023"/>
            <a:ext cx="959410" cy="700925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2391" y="3973795"/>
            <a:ext cx="22104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Note: LAPD testing</a:t>
            </a:r>
          </a:p>
          <a:p>
            <a:r>
              <a:rPr lang="en-US" sz="1600" dirty="0">
                <a:solidFill>
                  <a:schemeClr val="bg1"/>
                </a:solidFill>
              </a:rPr>
              <a:t>uBoone HV-feedthrough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7628605" y="4896569"/>
            <a:ext cx="402392" cy="139585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63758" y="4670877"/>
            <a:ext cx="8303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Mezz.</a:t>
            </a:r>
            <a:r>
              <a:rPr lang="en-US" sz="1600" dirty="0">
                <a:solidFill>
                  <a:schemeClr val="bg1"/>
                </a:solidFill>
              </a:rPr>
              <a:t/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from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uBoone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board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3865" y="4609384"/>
            <a:ext cx="462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Symmetric arrangement of preamps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3865" y="5590108"/>
            <a:ext cx="4831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issues:</a:t>
            </a:r>
          </a:p>
          <a:p>
            <a:pPr marL="457200" indent="-457200">
              <a:buAutoNum type="arabicParenR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induction plane floating </a:t>
            </a:r>
          </a:p>
          <a:p>
            <a:pPr marL="457200" indent="-457200">
              <a:buAutoNum type="arabicParenR"/>
            </a:pPr>
            <a:r>
              <a:rPr lang="en-US" dirty="0"/>
              <a:t>HV anomaly – have to run at 60% HV</a:t>
            </a:r>
            <a:endParaRPr lang="en-US" dirty="0"/>
          </a:p>
          <a:p>
            <a:pPr marL="457200" indent="-457200">
              <a:buAutoNum type="arabicParenR"/>
            </a:pPr>
            <a:r>
              <a:rPr lang="en-US" dirty="0"/>
              <a:t>HV sparks likely affected one ASIC channel</a:t>
            </a: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6215919" y="6535300"/>
          <a:ext cx="1974850" cy="266700"/>
        </p:xfrm>
        <a:graphic>
          <a:graphicData uri="http://schemas.openxmlformats.org/presentationml/2006/ole">
            <p:oleObj spid="_x0000_s26626" name="Equation" r:id="rId6" imgW="1320800" imgH="177800" progId="Equation.DSMT4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674" y="1003300"/>
            <a:ext cx="5829300" cy="525462"/>
          </a:xfrm>
        </p:spPr>
        <p:txBody>
          <a:bodyPr>
            <a:normAutofit/>
          </a:bodyPr>
          <a:lstStyle/>
          <a:p>
            <a:r>
              <a:rPr lang="en-US" sz="2400"/>
              <a:t>BNL ASIC response to 3.5 fC input</a:t>
            </a:r>
          </a:p>
        </p:txBody>
      </p:sp>
      <p:pic>
        <p:nvPicPr>
          <p:cNvPr id="4" name="Picture 3" descr="Run412.jpg"/>
          <p:cNvPicPr>
            <a:picLocks noChangeAspect="1"/>
          </p:cNvPicPr>
          <p:nvPr/>
        </p:nvPicPr>
        <p:blipFill>
          <a:blip r:embed="rId4"/>
          <a:srcRect l="62939" t="48826" r="16097" b="13949"/>
          <a:stretch>
            <a:fillRect/>
          </a:stretch>
        </p:blipFill>
        <p:spPr>
          <a:xfrm>
            <a:off x="827013" y="1908793"/>
            <a:ext cx="3762011" cy="4859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1500" y="3378200"/>
            <a:ext cx="1204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/>
              <a:t>Gain</a:t>
            </a:r>
          </a:p>
          <a:p>
            <a:r>
              <a:rPr lang="en-US" sz="2000"/>
              <a:t>25 mV/fC</a:t>
            </a: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2821500" y="2703512"/>
          <a:ext cx="1298575" cy="458788"/>
        </p:xfrm>
        <a:graphic>
          <a:graphicData uri="http://schemas.openxmlformats.org/presentationml/2006/ole">
            <p:oleObj spid="_x0000_s15362" name="Equation" r:id="rId5" imgW="647700" imgH="228600" progId="Equation.DSMT4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7163" y="5060757"/>
            <a:ext cx="344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989" y="4191000"/>
            <a:ext cx="344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613" y="3327400"/>
            <a:ext cx="546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8450" y="2412484"/>
            <a:ext cx="546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50" y="2120388"/>
            <a:ext cx="1212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/>
              <a:t>Channel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84224" y="3959086"/>
            <a:ext cx="12679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/>
              <a:t>20 ADC </a:t>
            </a:r>
          </a:p>
          <a:p>
            <a:r>
              <a:rPr lang="en-US" sz="2000"/>
              <a:t>cnts/ch</a:t>
            </a:r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350838" y="1601788"/>
          <a:ext cx="4073525" cy="407987"/>
        </p:xfrm>
        <a:graphic>
          <a:graphicData uri="http://schemas.openxmlformats.org/presentationml/2006/ole">
            <p:oleObj spid="_x0000_s15363" name="Equation" r:id="rId6" imgW="2032000" imgH="203200" progId="Equation.DSMT4">
              <p:embed/>
            </p:oleObj>
          </a:graphicData>
        </a:graphic>
      </p:graphicFrame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5340771" y="1601788"/>
          <a:ext cx="3436937" cy="407987"/>
        </p:xfrm>
        <a:graphic>
          <a:graphicData uri="http://schemas.openxmlformats.org/presentationml/2006/ole">
            <p:oleObj spid="_x0000_s15364" name="Equation" r:id="rId7" imgW="1714500" imgH="203200" progId="Equation.DSMT4">
              <p:embed/>
            </p:oleObj>
          </a:graphicData>
        </a:graphic>
      </p:graphicFrame>
      <p:pic>
        <p:nvPicPr>
          <p:cNvPr id="16" name="Picture 15" descr="Run429.jpg"/>
          <p:cNvPicPr>
            <a:picLocks noChangeAspect="1"/>
          </p:cNvPicPr>
          <p:nvPr/>
        </p:nvPicPr>
        <p:blipFill>
          <a:blip r:embed="rId8"/>
          <a:srcRect l="62926" t="50058" r="16114" b="16515"/>
          <a:stretch>
            <a:fillRect/>
          </a:stretch>
        </p:blipFill>
        <p:spPr>
          <a:xfrm>
            <a:off x="5340771" y="1982211"/>
            <a:ext cx="3788976" cy="4786529"/>
          </a:xfrm>
          <a:prstGeom prst="rect">
            <a:avLst/>
          </a:prstGeom>
        </p:spPr>
      </p:pic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1995488" y="6475413"/>
          <a:ext cx="1527175" cy="407987"/>
        </p:xfrm>
        <a:graphic>
          <a:graphicData uri="http://schemas.openxmlformats.org/presentationml/2006/ole">
            <p:oleObj spid="_x0000_s15365" name="Equation" r:id="rId9" imgW="762000" imgH="203200" progId="Equation.DSMT4">
              <p:embed/>
            </p:oleObj>
          </a:graphicData>
        </a:graphic>
      </p:graphicFrame>
      <p:graphicFrame>
        <p:nvGraphicFramePr>
          <p:cNvPr id="15366" name="Object 6"/>
          <p:cNvGraphicFramePr>
            <a:graphicFrameLocks noChangeAspect="1"/>
          </p:cNvGraphicFramePr>
          <p:nvPr/>
        </p:nvGraphicFramePr>
        <p:xfrm>
          <a:off x="6465888" y="6487753"/>
          <a:ext cx="1527175" cy="407987"/>
        </p:xfrm>
        <a:graphic>
          <a:graphicData uri="http://schemas.openxmlformats.org/presentationml/2006/ole">
            <p:oleObj spid="_x0000_s15366" name="Equation" r:id="rId10" imgW="762000" imgH="203200" progId="Equation.DSMT4">
              <p:embed/>
            </p:oleObj>
          </a:graphicData>
        </a:graphic>
      </p:graphicFrame>
      <p:graphicFrame>
        <p:nvGraphicFramePr>
          <p:cNvPr id="15367" name="Object 7"/>
          <p:cNvGraphicFramePr>
            <a:graphicFrameLocks noChangeAspect="1"/>
          </p:cNvGraphicFramePr>
          <p:nvPr/>
        </p:nvGraphicFramePr>
        <p:xfrm>
          <a:off x="6681788" y="2770715"/>
          <a:ext cx="1325562" cy="458788"/>
        </p:xfrm>
        <a:graphic>
          <a:graphicData uri="http://schemas.openxmlformats.org/presentationml/2006/ole">
            <p:oleObj spid="_x0000_s15367" name="Equation" r:id="rId11" imgW="660400" imgH="228600" progId="Equation.DSMT4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788663" y="3454403"/>
            <a:ext cx="1204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/>
              <a:t>Gain</a:t>
            </a:r>
          </a:p>
          <a:p>
            <a:r>
              <a:rPr lang="en-US" sz="2000"/>
              <a:t>25 mV/fC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93613" y="190500"/>
            <a:ext cx="8596387" cy="525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Cold bench testing of BNL ASIC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implementation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0062"/>
          </a:xfrm>
        </p:spPr>
        <p:txBody>
          <a:bodyPr>
            <a:normAutofit fontScale="90000"/>
          </a:bodyPr>
          <a:lstStyle/>
          <a:p>
            <a:r>
              <a:rPr lang="en-US"/>
              <a:t>BNL ASIC - vary gain and filter</a:t>
            </a:r>
          </a:p>
        </p:txBody>
      </p:sp>
      <p:pic>
        <p:nvPicPr>
          <p:cNvPr id="6" name="Picture 5" descr="Run397.jpg"/>
          <p:cNvPicPr>
            <a:picLocks noChangeAspect="1"/>
          </p:cNvPicPr>
          <p:nvPr/>
        </p:nvPicPr>
        <p:blipFill>
          <a:blip r:embed="rId3"/>
          <a:srcRect l="63458" t="51656" r="16192" b="13964"/>
          <a:stretch>
            <a:fillRect/>
          </a:stretch>
        </p:blipFill>
        <p:spPr>
          <a:xfrm>
            <a:off x="277874" y="1477565"/>
            <a:ext cx="2191097" cy="2693109"/>
          </a:xfrm>
          <a:prstGeom prst="rect">
            <a:avLst/>
          </a:prstGeom>
        </p:spPr>
      </p:pic>
      <p:pic>
        <p:nvPicPr>
          <p:cNvPr id="7" name="Picture 6" descr="Run398.jpg"/>
          <p:cNvPicPr>
            <a:picLocks noChangeAspect="1"/>
          </p:cNvPicPr>
          <p:nvPr/>
        </p:nvPicPr>
        <p:blipFill>
          <a:blip r:embed="rId4"/>
          <a:srcRect l="63409" t="51631" r="16097" b="13985"/>
          <a:stretch>
            <a:fillRect/>
          </a:stretch>
        </p:blipFill>
        <p:spPr>
          <a:xfrm>
            <a:off x="2370229" y="1446330"/>
            <a:ext cx="2206601" cy="2693423"/>
          </a:xfrm>
          <a:prstGeom prst="rect">
            <a:avLst/>
          </a:prstGeom>
        </p:spPr>
      </p:pic>
      <p:pic>
        <p:nvPicPr>
          <p:cNvPr id="8" name="Picture 7" descr="Run399.jpg"/>
          <p:cNvPicPr>
            <a:picLocks noChangeAspect="1"/>
          </p:cNvPicPr>
          <p:nvPr/>
        </p:nvPicPr>
        <p:blipFill>
          <a:blip r:embed="rId5"/>
          <a:srcRect l="63409" t="51419" r="16097" b="14346"/>
          <a:stretch>
            <a:fillRect/>
          </a:stretch>
        </p:blipFill>
        <p:spPr>
          <a:xfrm>
            <a:off x="4483017" y="1443038"/>
            <a:ext cx="2206601" cy="2681751"/>
          </a:xfrm>
          <a:prstGeom prst="rect">
            <a:avLst/>
          </a:prstGeom>
        </p:spPr>
      </p:pic>
      <p:pic>
        <p:nvPicPr>
          <p:cNvPr id="9" name="Picture 8" descr="Run400.jpg"/>
          <p:cNvPicPr>
            <a:picLocks noChangeAspect="1"/>
          </p:cNvPicPr>
          <p:nvPr/>
        </p:nvPicPr>
        <p:blipFill>
          <a:blip r:embed="rId6"/>
          <a:srcRect l="62133" t="51656" r="16192" b="13864"/>
          <a:stretch>
            <a:fillRect/>
          </a:stretch>
        </p:blipFill>
        <p:spPr>
          <a:xfrm>
            <a:off x="6556240" y="1450815"/>
            <a:ext cx="2333760" cy="2700943"/>
          </a:xfrm>
          <a:prstGeom prst="rect">
            <a:avLst/>
          </a:prstGeom>
        </p:spPr>
      </p:pic>
      <p:pic>
        <p:nvPicPr>
          <p:cNvPr id="10" name="Picture 9" descr="Run409.jpg"/>
          <p:cNvPicPr>
            <a:picLocks noChangeAspect="1"/>
          </p:cNvPicPr>
          <p:nvPr/>
        </p:nvPicPr>
        <p:blipFill>
          <a:blip r:embed="rId7"/>
          <a:srcRect l="63414" t="48826" r="16097" b="13949"/>
          <a:stretch>
            <a:fillRect/>
          </a:stretch>
        </p:blipFill>
        <p:spPr>
          <a:xfrm>
            <a:off x="281124" y="3864656"/>
            <a:ext cx="2206063" cy="2915968"/>
          </a:xfrm>
          <a:prstGeom prst="rect">
            <a:avLst/>
          </a:prstGeom>
        </p:spPr>
      </p:pic>
      <p:pic>
        <p:nvPicPr>
          <p:cNvPr id="11" name="Picture 10" descr="Run410.jpg"/>
          <p:cNvPicPr>
            <a:picLocks noChangeAspect="1"/>
          </p:cNvPicPr>
          <p:nvPr/>
        </p:nvPicPr>
        <p:blipFill>
          <a:blip r:embed="rId8"/>
          <a:srcRect l="62983" t="48851" r="16192" b="13880"/>
          <a:stretch>
            <a:fillRect/>
          </a:stretch>
        </p:blipFill>
        <p:spPr>
          <a:xfrm>
            <a:off x="2330852" y="3861269"/>
            <a:ext cx="2242240" cy="2919415"/>
          </a:xfrm>
          <a:prstGeom prst="rect">
            <a:avLst/>
          </a:prstGeom>
        </p:spPr>
      </p:pic>
      <p:pic>
        <p:nvPicPr>
          <p:cNvPr id="12" name="Picture 11" descr="Run411.jpg"/>
          <p:cNvPicPr>
            <a:picLocks noChangeAspect="1"/>
          </p:cNvPicPr>
          <p:nvPr/>
        </p:nvPicPr>
        <p:blipFill>
          <a:blip r:embed="rId9"/>
          <a:srcRect l="62939" t="48826" r="16097" b="13949"/>
          <a:stretch>
            <a:fillRect/>
          </a:stretch>
        </p:blipFill>
        <p:spPr>
          <a:xfrm>
            <a:off x="4430190" y="3885481"/>
            <a:ext cx="2257207" cy="2915968"/>
          </a:xfrm>
          <a:prstGeom prst="rect">
            <a:avLst/>
          </a:prstGeom>
        </p:spPr>
      </p:pic>
      <p:pic>
        <p:nvPicPr>
          <p:cNvPr id="13" name="Picture 12" descr="Run412.jpg"/>
          <p:cNvPicPr>
            <a:picLocks noChangeAspect="1"/>
          </p:cNvPicPr>
          <p:nvPr/>
        </p:nvPicPr>
        <p:blipFill>
          <a:blip r:embed="rId10"/>
          <a:srcRect l="62939" t="48826" r="16097" b="13949"/>
          <a:stretch>
            <a:fillRect/>
          </a:stretch>
        </p:blipFill>
        <p:spPr>
          <a:xfrm>
            <a:off x="6641292" y="3885481"/>
            <a:ext cx="2257207" cy="29159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400" y="5664200"/>
            <a:ext cx="34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" y="5130800"/>
            <a:ext cx="34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88900" y="4607389"/>
            <a:ext cx="54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90426" y="4074908"/>
            <a:ext cx="54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76" y="3028757"/>
            <a:ext cx="34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976" y="2495357"/>
            <a:ext cx="34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81024" y="1971946"/>
            <a:ext cx="54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82550" y="1439465"/>
            <a:ext cx="54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66000" y="1960278"/>
            <a:ext cx="13335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/>
              <a:t>Gain</a:t>
            </a:r>
          </a:p>
          <a:p>
            <a:r>
              <a:rPr lang="en-US" sz="2000"/>
              <a:t>4.7 mV/fC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742950" y="1208088"/>
          <a:ext cx="1298575" cy="458787"/>
        </p:xfrm>
        <a:graphic>
          <a:graphicData uri="http://schemas.openxmlformats.org/presentationml/2006/ole">
            <p:oleObj spid="_x0000_s16386" name="Equation" r:id="rId11" imgW="647700" imgH="228600" progId="Equation.DSMT4">
              <p:embed/>
            </p:oleObj>
          </a:graphicData>
        </a:graphic>
      </p:graphicFrame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2774950" y="1221421"/>
          <a:ext cx="1298575" cy="458787"/>
        </p:xfrm>
        <a:graphic>
          <a:graphicData uri="http://schemas.openxmlformats.org/presentationml/2006/ole">
            <p:oleObj spid="_x0000_s16387" name="Equation" r:id="rId12" imgW="647700" imgH="228600" progId="Equation.DSMT4">
              <p:embed/>
            </p:oleObj>
          </a:graphicData>
        </a:graphic>
      </p:graphicFrame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4794250" y="1208088"/>
          <a:ext cx="1323975" cy="458787"/>
        </p:xfrm>
        <a:graphic>
          <a:graphicData uri="http://schemas.openxmlformats.org/presentationml/2006/ole">
            <p:oleObj spid="_x0000_s16388" name="Equation" r:id="rId13" imgW="660400" imgH="228600" progId="Equation.DSMT4">
              <p:embed/>
            </p:oleObj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6816725" y="1244600"/>
          <a:ext cx="1298575" cy="458788"/>
        </p:xfrm>
        <a:graphic>
          <a:graphicData uri="http://schemas.openxmlformats.org/presentationml/2006/ole">
            <p:oleObj spid="_x0000_s16389" name="Equation" r:id="rId14" imgW="647700" imgH="228600" progId="Equation.DSMT4">
              <p:embed/>
            </p:oleObj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7482400" y="4500123"/>
            <a:ext cx="1204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/>
              <a:t>Gain</a:t>
            </a:r>
          </a:p>
          <a:p>
            <a:r>
              <a:rPr lang="en-US" sz="2000"/>
              <a:t>25 mV/fC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AP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2"/>
            <a:ext cx="9144000" cy="680997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918200" y="24012"/>
            <a:ext cx="2514600" cy="111898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872071" y="6521446"/>
          <a:ext cx="2162175" cy="304800"/>
        </p:xfrm>
        <a:graphic>
          <a:graphicData uri="http://schemas.openxmlformats.org/presentationml/2006/ole">
            <p:oleObj spid="_x0000_s35842" name="Equation" r:id="rId3" imgW="1447800" imgH="203200" progId="Equation.DSMT4">
              <p:embed/>
            </p:oleObj>
          </a:graphicData>
        </a:graphic>
      </p:graphicFrame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2275421" y="1233488"/>
          <a:ext cx="758825" cy="933450"/>
        </p:xfrm>
        <a:graphic>
          <a:graphicData uri="http://schemas.openxmlformats.org/presentationml/2006/ole">
            <p:oleObj spid="_x0000_s35843" name="Equation" r:id="rId4" imgW="508000" imgH="622300" progId="Equation.DSMT4">
              <p:embed/>
            </p:oleObj>
          </a:graphicData>
        </a:graphic>
      </p:graphicFrame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681692" y="0"/>
            <a:ext cx="6400800" cy="500062"/>
          </a:xfrm>
        </p:spPr>
        <p:txBody>
          <a:bodyPr>
            <a:normAutofit fontScale="90000"/>
          </a:bodyPr>
          <a:lstStyle/>
          <a:p>
            <a:r>
              <a:rPr lang="en-US"/>
              <a:t>Multiple muons</a:t>
            </a:r>
          </a:p>
        </p:txBody>
      </p:sp>
      <p:pic>
        <p:nvPicPr>
          <p:cNvPr id="22" name="Picture 21" descr="tj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985" y="609600"/>
            <a:ext cx="387882" cy="6299200"/>
          </a:xfrm>
          <a:prstGeom prst="rect">
            <a:avLst/>
          </a:prstGeom>
        </p:spPr>
      </p:pic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6494989" y="1557338"/>
          <a:ext cx="815975" cy="609600"/>
        </p:xfrm>
        <a:graphic>
          <a:graphicData uri="http://schemas.openxmlformats.org/presentationml/2006/ole">
            <p:oleObj spid="_x0000_s35845" name="Equation" r:id="rId6" imgW="546100" imgH="406400" progId="Equation.DSMT4">
              <p:embed/>
            </p:oleObj>
          </a:graphicData>
        </a:graphic>
      </p:graphicFrame>
      <p:pic>
        <p:nvPicPr>
          <p:cNvPr id="24" name="Picture 23" descr="tj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342" y="609600"/>
            <a:ext cx="1913465" cy="6299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j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736" y="222246"/>
            <a:ext cx="457197" cy="6299200"/>
          </a:xfrm>
          <a:prstGeom prst="rect">
            <a:avLst/>
          </a:prstGeom>
        </p:spPr>
      </p:pic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6923087" y="2105025"/>
          <a:ext cx="682625" cy="247650"/>
        </p:xfrm>
        <a:graphic>
          <a:graphicData uri="http://schemas.openxmlformats.org/presentationml/2006/ole">
            <p:oleObj spid="_x0000_s36866" name="Equation" r:id="rId4" imgW="457200" imgH="165100" progId="Equation.DSMT4">
              <p:embed/>
            </p:oleObj>
          </a:graphicData>
        </a:graphic>
      </p:graphicFrame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5638800" y="1857375"/>
          <a:ext cx="644525" cy="266700"/>
        </p:xfrm>
        <a:graphic>
          <a:graphicData uri="http://schemas.openxmlformats.org/presentationml/2006/ole">
            <p:oleObj spid="_x0000_s36867" name="Equation" r:id="rId5" imgW="431800" imgH="177800" progId="Equation.DSMT4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5400"/>
            <a:ext cx="8610597" cy="1143000"/>
          </a:xfrm>
        </p:spPr>
        <p:txBody>
          <a:bodyPr>
            <a:normAutofit/>
          </a:bodyPr>
          <a:lstStyle/>
          <a:p>
            <a:r>
              <a:rPr lang="en-US" sz="3200"/>
              <a:t>LAPD trigger counters (TSU counters from CDF)</a:t>
            </a:r>
            <a:br>
              <a:rPr lang="en-US" sz="3200"/>
            </a:br>
            <a:r>
              <a:rPr lang="en-US" sz="1800"/>
              <a:t>(also BSU and CSU counters) </a:t>
            </a:r>
            <a:endParaRPr lang="en-US" sz="3200"/>
          </a:p>
        </p:txBody>
      </p:sp>
      <p:pic>
        <p:nvPicPr>
          <p:cNvPr id="4" name="Picture 3" descr="LAPD_Counters.jpg"/>
          <p:cNvPicPr>
            <a:picLocks noChangeAspect="1"/>
          </p:cNvPicPr>
          <p:nvPr/>
        </p:nvPicPr>
        <p:blipFill>
          <a:blip r:embed="rId2"/>
          <a:srcRect l="35350" r="25309" b="18519"/>
          <a:stretch>
            <a:fillRect/>
          </a:stretch>
        </p:blipFill>
        <p:spPr>
          <a:xfrm>
            <a:off x="457200" y="1168400"/>
            <a:ext cx="2023533" cy="5588000"/>
          </a:xfrm>
          <a:prstGeom prst="rect">
            <a:avLst/>
          </a:prstGeom>
        </p:spPr>
      </p:pic>
      <p:pic>
        <p:nvPicPr>
          <p:cNvPr id="5" name="Picture 4" descr="TSU_desig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36739" t="20988" r="13573" b="15309"/>
              <a:stretch>
                <a:fillRect/>
              </a:stretch>
            </p:blipFill>
          </mc:Choice>
          <mc:Fallback>
            <p:blipFill>
              <a:blip r:embed="rId4"/>
              <a:srcRect l="36739" t="20988" r="13573" b="15309"/>
              <a:stretch>
                <a:fillRect/>
              </a:stretch>
            </p:blipFill>
          </mc:Fallback>
        </mc:AlternateContent>
        <p:spPr>
          <a:xfrm>
            <a:off x="2810934" y="1500027"/>
            <a:ext cx="1930975" cy="3203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333" y="2321299"/>
            <a:ext cx="3149600" cy="149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3297" y="5531642"/>
            <a:ext cx="3315970" cy="1102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89200" y="1625600"/>
            <a:ext cx="2824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CCU controls HV and signal collection from 48 counters</a:t>
            </a:r>
          </a:p>
        </p:txBody>
      </p:sp>
      <p:sp>
        <p:nvSpPr>
          <p:cNvPr id="10" name="Left Arrow 9"/>
          <p:cNvSpPr/>
          <p:nvPr/>
        </p:nvSpPr>
        <p:spPr>
          <a:xfrm>
            <a:off x="2233077" y="6186225"/>
            <a:ext cx="879848" cy="447777"/>
          </a:xfrm>
          <a:prstGeom prst="leftArrow">
            <a:avLst>
              <a:gd name="adj1" fmla="val 50000"/>
              <a:gd name="adj2" fmla="val 54149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681468" y="1120796"/>
            <a:ext cx="255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Scintillator size in inches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86398" y="4910712"/>
            <a:ext cx="2181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Hamamatsu PMT + </a:t>
            </a:r>
            <a:br>
              <a:rPr lang="en-US" dirty="0"/>
            </a:br>
            <a:r>
              <a:rPr lang="en-US" dirty="0"/>
              <a:t>CW HV f</a:t>
            </a:r>
            <a:r>
              <a:rPr lang="en-US" dirty="0"/>
              <a:t>rom 12V. </a:t>
            </a:r>
            <a:r>
              <a:rPr lang="en-US" dirty="0"/>
              <a:t>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5240867" y="5384799"/>
            <a:ext cx="1583266" cy="80142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40201" y="5706533"/>
            <a:ext cx="145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WLS fibers</a:t>
            </a: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rot="10800000" flipV="1">
            <a:off x="6324601" y="5891199"/>
            <a:ext cx="615601" cy="18466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H="1">
            <a:off x="2966896" y="5562843"/>
            <a:ext cx="512802" cy="15671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03661" y="4753002"/>
            <a:ext cx="1721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Robust </a:t>
            </a:r>
          </a:p>
          <a:p>
            <a:r>
              <a:rPr lang="en-US" dirty="0"/>
              <a:t>a</a:t>
            </a:r>
            <a:r>
              <a:rPr lang="en-US" dirty="0"/>
              <a:t>luminum shell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1769536" y="5384798"/>
            <a:ext cx="911933" cy="127001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25794" y="4356714"/>
            <a:ext cx="2314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PAD - controls PMT HV, amplifies signals. </a:t>
            </a:r>
            <a:r>
              <a:rPr lang="en-US" dirty="0"/>
              <a:t>ECL discriminator – w/ adj. threshold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72530" y="5251270"/>
            <a:ext cx="809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LAPD</a:t>
            </a:r>
          </a:p>
          <a:p>
            <a:r>
              <a:rPr lang="en-US" b="1" dirty="0"/>
              <a:t>tank</a:t>
            </a:r>
            <a:endParaRPr lang="en-US" b="1" dirty="0"/>
          </a:p>
        </p:txBody>
      </p:sp>
      <p:cxnSp>
        <p:nvCxnSpPr>
          <p:cNvPr id="29" name="Straight Arrow Connector 28"/>
          <p:cNvCxnSpPr/>
          <p:nvPr/>
        </p:nvCxnSpPr>
        <p:spPr>
          <a:xfrm rot="10800000" flipV="1">
            <a:off x="4224861" y="5511799"/>
            <a:ext cx="580241" cy="56406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78938" y="3819899"/>
            <a:ext cx="327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Cat5 cable to each counter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969" y="836083"/>
            <a:ext cx="2476500" cy="21526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6629"/>
          </a:xfrm>
        </p:spPr>
        <p:txBody>
          <a:bodyPr>
            <a:normAutofit fontScale="90000"/>
          </a:bodyPr>
          <a:lstStyle/>
          <a:p>
            <a:r>
              <a:rPr lang="en-US" sz="3200"/>
              <a:t>What can be done with long-Bo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595" y="821267"/>
            <a:ext cx="8686801" cy="4525963"/>
          </a:xfrm>
        </p:spPr>
        <p:txBody>
          <a:bodyPr>
            <a:normAutofit/>
          </a:bodyPr>
          <a:lstStyle/>
          <a:p>
            <a:r>
              <a:rPr lang="en-US" sz="2400"/>
              <a:t>Precision electron lifetime</a:t>
            </a:r>
          </a:p>
          <a:p>
            <a:pPr lvl="1"/>
            <a:r>
              <a:rPr lang="en-US" sz="2000"/>
              <a:t>muon energy spectrum is the same for groups of trigger</a:t>
            </a:r>
          </a:p>
          <a:p>
            <a:pPr lvl="1"/>
            <a:r>
              <a:rPr lang="en-US" sz="2000"/>
              <a:t>area of FT’d signals proportional to charge – dispersion OK</a:t>
            </a:r>
          </a:p>
          <a:p>
            <a:pPr lvl="1"/>
            <a:r>
              <a:rPr lang="en-US" sz="2000"/>
              <a:t>remove delta rays – use only hits on track.</a:t>
            </a:r>
          </a:p>
          <a:p>
            <a:pPr lvl="1"/>
            <a:r>
              <a:rPr lang="en-US" sz="2000"/>
              <a:t>use total track charge vs. drift distance to get lifetime</a:t>
            </a:r>
          </a:p>
          <a:p>
            <a:r>
              <a:rPr lang="en-US" sz="2400"/>
              <a:t>Positive ion effects</a:t>
            </a:r>
          </a:p>
          <a:p>
            <a:pPr lvl="1"/>
            <a:r>
              <a:rPr lang="en-US" sz="2000"/>
              <a:t>make rapid (0.5s) changes in HV (low to nominal) and look for track distortions</a:t>
            </a:r>
          </a:p>
          <a:p>
            <a:pPr lvl="1"/>
            <a:r>
              <a:rPr lang="en-US" sz="2000"/>
              <a:t>discontinuities in ion density</a:t>
            </a:r>
          </a:p>
          <a:p>
            <a:r>
              <a:rPr lang="en-US" sz="2400"/>
              <a:t>Investigate effects of ASIC filter parameters on various tracks</a:t>
            </a:r>
          </a:p>
          <a:p>
            <a:r>
              <a:rPr lang="en-US" sz="2400"/>
              <a:t>Others?</a:t>
            </a:r>
          </a:p>
          <a:p>
            <a:endParaRPr lang="en-US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2005 – Get tracks - copy ICARUS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2952750"/>
            <a:ext cx="3107055" cy="2329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794442" y="2977515"/>
            <a:ext cx="3072765" cy="2305050"/>
          </a:xfrm>
          <a:prstGeom prst="rect">
            <a:avLst/>
          </a:prstGeom>
        </p:spPr>
      </p:pic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14325" y="1895475"/>
          <a:ext cx="3208338" cy="866775"/>
        </p:xfrm>
        <a:graphic>
          <a:graphicData uri="http://schemas.openxmlformats.org/presentationml/2006/ole">
            <p:oleObj spid="_x0000_s21506" name="Equation" r:id="rId5" imgW="1600200" imgH="431800" progId="Equation.DSMT4">
              <p:embed/>
            </p:oleObj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4545013" y="1944688"/>
          <a:ext cx="1527175" cy="817562"/>
        </p:xfrm>
        <a:graphic>
          <a:graphicData uri="http://schemas.openxmlformats.org/presentationml/2006/ole">
            <p:oleObj spid="_x0000_s21507" name="Equation" r:id="rId6" imgW="762000" imgH="406400" progId="Equation.DSMT4">
              <p:embed/>
            </p:oleObj>
          </a:graphicData>
        </a:graphic>
      </p:graphicFrame>
      <p:pic>
        <p:nvPicPr>
          <p:cNvPr id="9" name="Picture 8" descr="adf2_panel.jpg"/>
          <p:cNvPicPr>
            <a:picLocks noChangeAspect="1"/>
          </p:cNvPicPr>
          <p:nvPr/>
        </p:nvPicPr>
        <p:blipFill>
          <a:blip r:embed="rId7"/>
          <a:srcRect l="10184" t="7030" b="5737"/>
          <a:stretch>
            <a:fillRect/>
          </a:stretch>
        </p:blipFill>
        <p:spPr>
          <a:xfrm>
            <a:off x="7264400" y="2762250"/>
            <a:ext cx="1422400" cy="2698750"/>
          </a:xfrm>
          <a:prstGeom prst="rect">
            <a:avLst/>
          </a:prstGeom>
        </p:spPr>
      </p:pic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7023100" y="1870075"/>
          <a:ext cx="2011363" cy="868363"/>
        </p:xfrm>
        <a:graphic>
          <a:graphicData uri="http://schemas.openxmlformats.org/presentationml/2006/ole">
            <p:oleObj spid="_x0000_s21509" name="Equation" r:id="rId8" imgW="1003300" imgH="431800" progId="Equation.DSMT4">
              <p:embed/>
            </p:oleObj>
          </a:graphicData>
        </a:graphic>
      </p:graphicFrame>
      <p:graphicFrame>
        <p:nvGraphicFramePr>
          <p:cNvPr id="21510" name="Object 6"/>
          <p:cNvGraphicFramePr>
            <a:graphicFrameLocks noChangeAspect="1"/>
          </p:cNvGraphicFramePr>
          <p:nvPr/>
        </p:nvGraphicFramePr>
        <p:xfrm>
          <a:off x="724958" y="5461000"/>
          <a:ext cx="2047875" cy="266700"/>
        </p:xfrm>
        <a:graphic>
          <a:graphicData uri="http://schemas.openxmlformats.org/presentationml/2006/ole">
            <p:oleObj spid="_x0000_s21510" name="Equation" r:id="rId9" imgW="1371600" imgH="177800" progId="Equation.DSMT4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Cryogenics cannot be rushed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824037"/>
            <a:ext cx="41529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/>
              <a:t>Electronics ready Spring ‘05</a:t>
            </a:r>
          </a:p>
          <a:p>
            <a:endParaRPr lang="en-US" sz="3200" smtClean="0"/>
          </a:p>
          <a:p>
            <a:r>
              <a:rPr lang="en-US" sz="3200" smtClean="0"/>
              <a:t>Approval to fill 8/1/05 (Friday)</a:t>
            </a:r>
          </a:p>
          <a:p>
            <a:r>
              <a:rPr lang="en-US" sz="3200" smtClean="0"/>
              <a:t>Fill 8/4/05 (Monday)</a:t>
            </a:r>
          </a:p>
          <a:p>
            <a:r>
              <a:rPr lang="en-US" sz="3200" smtClean="0"/>
              <a:t>Tracks 8/5/05 (Tuesday)</a:t>
            </a:r>
          </a:p>
          <a:p>
            <a:endParaRPr lang="en-US" sz="3200" smtClean="0"/>
          </a:p>
          <a:p>
            <a:r>
              <a:rPr lang="en-US" sz="3200" smtClean="0"/>
              <a:t>Cryostat is “Bo”</a:t>
            </a:r>
            <a:endParaRPr lang="en-US" sz="3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0" y="1824037"/>
            <a:ext cx="3236595" cy="431482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479800" y="5588000"/>
            <a:ext cx="2247900" cy="41116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638803"/>
          </a:xfrm>
        </p:spPr>
        <p:txBody>
          <a:bodyPr>
            <a:normAutofit fontScale="90000"/>
          </a:bodyPr>
          <a:lstStyle/>
          <a:p>
            <a:r>
              <a:rPr lang="en-US"/>
              <a:t>Tracks ! </a:t>
            </a:r>
          </a:p>
        </p:txBody>
      </p:sp>
      <p:grpSp>
        <p:nvGrpSpPr>
          <p:cNvPr id="147" name="Group 146"/>
          <p:cNvGrpSpPr>
            <a:grpSpLocks noChangeAspect="1"/>
          </p:cNvGrpSpPr>
          <p:nvPr/>
        </p:nvGrpSpPr>
        <p:grpSpPr>
          <a:xfrm>
            <a:off x="209162" y="913441"/>
            <a:ext cx="8668138" cy="5866925"/>
            <a:chOff x="95250" y="596900"/>
            <a:chExt cx="8896350" cy="6021388"/>
          </a:xfrm>
        </p:grpSpPr>
        <p:grpSp>
          <p:nvGrpSpPr>
            <p:cNvPr id="4" name="Group 11"/>
            <p:cNvGrpSpPr>
              <a:grpSpLocks noChangeAspect="1"/>
            </p:cNvGrpSpPr>
            <p:nvPr/>
          </p:nvGrpSpPr>
          <p:grpSpPr bwMode="auto">
            <a:xfrm>
              <a:off x="5562600" y="4711700"/>
              <a:ext cx="1700213" cy="1752600"/>
              <a:chOff x="3744" y="1968"/>
              <a:chExt cx="2143" cy="2208"/>
            </a:xfrm>
          </p:grpSpPr>
          <p:sp>
            <p:nvSpPr>
              <p:cNvPr id="5" name="Oval 12"/>
              <p:cNvSpPr>
                <a:spLocks noChangeAspect="1" noChangeArrowheads="1"/>
              </p:cNvSpPr>
              <p:nvPr/>
            </p:nvSpPr>
            <p:spPr bwMode="auto">
              <a:xfrm>
                <a:off x="3957" y="2208"/>
                <a:ext cx="1776" cy="1776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Line 13"/>
              <p:cNvSpPr>
                <a:spLocks noChangeAspect="1" noChangeShapeType="1"/>
              </p:cNvSpPr>
              <p:nvPr/>
            </p:nvSpPr>
            <p:spPr bwMode="auto">
              <a:xfrm rot="-3570862">
                <a:off x="4632" y="2543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Line 14"/>
              <p:cNvSpPr>
                <a:spLocks noChangeAspect="1" noChangeShapeType="1"/>
              </p:cNvSpPr>
              <p:nvPr/>
            </p:nvSpPr>
            <p:spPr bwMode="auto">
              <a:xfrm rot="-3570862">
                <a:off x="4666" y="2485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Line 15"/>
              <p:cNvSpPr>
                <a:spLocks noChangeAspect="1" noChangeShapeType="1"/>
              </p:cNvSpPr>
              <p:nvPr/>
            </p:nvSpPr>
            <p:spPr bwMode="auto">
              <a:xfrm rot="-3570862">
                <a:off x="4699" y="2429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Line 16"/>
              <p:cNvSpPr>
                <a:spLocks noChangeAspect="1" noChangeShapeType="1"/>
              </p:cNvSpPr>
              <p:nvPr/>
            </p:nvSpPr>
            <p:spPr bwMode="auto">
              <a:xfrm rot="-3570862">
                <a:off x="4733" y="2372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Line 17"/>
              <p:cNvSpPr>
                <a:spLocks noChangeAspect="1" noChangeShapeType="1"/>
              </p:cNvSpPr>
              <p:nvPr/>
            </p:nvSpPr>
            <p:spPr bwMode="auto">
              <a:xfrm rot="-3570862">
                <a:off x="4765" y="2316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Line 18"/>
              <p:cNvSpPr>
                <a:spLocks noChangeAspect="1" noChangeShapeType="1"/>
              </p:cNvSpPr>
              <p:nvPr/>
            </p:nvSpPr>
            <p:spPr bwMode="auto">
              <a:xfrm rot="-3570862">
                <a:off x="4799" y="2259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Line 19"/>
              <p:cNvSpPr>
                <a:spLocks noChangeAspect="1" noChangeShapeType="1"/>
              </p:cNvSpPr>
              <p:nvPr/>
            </p:nvSpPr>
            <p:spPr bwMode="auto">
              <a:xfrm rot="-3570862">
                <a:off x="4833" y="2203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20"/>
              <p:cNvSpPr>
                <a:spLocks noChangeAspect="1" noChangeShapeType="1"/>
              </p:cNvSpPr>
              <p:nvPr/>
            </p:nvSpPr>
            <p:spPr bwMode="auto">
              <a:xfrm rot="-3570862">
                <a:off x="4866" y="2146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Line 21"/>
              <p:cNvSpPr>
                <a:spLocks noChangeAspect="1" noChangeShapeType="1"/>
              </p:cNvSpPr>
              <p:nvPr/>
            </p:nvSpPr>
            <p:spPr bwMode="auto">
              <a:xfrm rot="-3570862">
                <a:off x="4900" y="2088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Line 22"/>
              <p:cNvSpPr>
                <a:spLocks noChangeAspect="1" noChangeShapeType="1"/>
              </p:cNvSpPr>
              <p:nvPr/>
            </p:nvSpPr>
            <p:spPr bwMode="auto">
              <a:xfrm rot="-3570862">
                <a:off x="4932" y="2033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23"/>
              <p:cNvSpPr>
                <a:spLocks noChangeAspect="1" noChangeShapeType="1"/>
              </p:cNvSpPr>
              <p:nvPr/>
            </p:nvSpPr>
            <p:spPr bwMode="auto">
              <a:xfrm rot="-3570862">
                <a:off x="4966" y="1975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Line 24"/>
              <p:cNvSpPr>
                <a:spLocks noChangeAspect="1" noChangeShapeType="1"/>
              </p:cNvSpPr>
              <p:nvPr/>
            </p:nvSpPr>
            <p:spPr bwMode="auto">
              <a:xfrm rot="-3570862">
                <a:off x="4999" y="1919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Line 25"/>
              <p:cNvSpPr>
                <a:spLocks noChangeAspect="1" noChangeShapeType="1"/>
              </p:cNvSpPr>
              <p:nvPr/>
            </p:nvSpPr>
            <p:spPr bwMode="auto">
              <a:xfrm rot="-3570862" flipH="1" flipV="1">
                <a:off x="5023" y="1946"/>
                <a:ext cx="12" cy="158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26"/>
              <p:cNvSpPr>
                <a:spLocks noChangeAspect="1" noChangeShapeType="1"/>
              </p:cNvSpPr>
              <p:nvPr/>
            </p:nvSpPr>
            <p:spPr bwMode="auto">
              <a:xfrm rot="-3570862">
                <a:off x="5099" y="1886"/>
                <a:ext cx="0" cy="150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Line 27"/>
              <p:cNvSpPr>
                <a:spLocks noChangeAspect="1" noChangeShapeType="1"/>
              </p:cNvSpPr>
              <p:nvPr/>
            </p:nvSpPr>
            <p:spPr bwMode="auto">
              <a:xfrm rot="-3570862">
                <a:off x="5133" y="1897"/>
                <a:ext cx="0" cy="136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Line 28"/>
              <p:cNvSpPr>
                <a:spLocks noChangeAspect="1" noChangeShapeType="1"/>
              </p:cNvSpPr>
              <p:nvPr/>
            </p:nvSpPr>
            <p:spPr bwMode="auto">
              <a:xfrm rot="-3570862">
                <a:off x="5166" y="1909"/>
                <a:ext cx="0" cy="123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Line 29"/>
              <p:cNvSpPr>
                <a:spLocks noChangeAspect="1" noChangeShapeType="1"/>
              </p:cNvSpPr>
              <p:nvPr/>
            </p:nvSpPr>
            <p:spPr bwMode="auto">
              <a:xfrm rot="-3570862">
                <a:off x="5200" y="1921"/>
                <a:ext cx="0" cy="109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Line 30"/>
              <p:cNvSpPr>
                <a:spLocks noChangeAspect="1" noChangeShapeType="1"/>
              </p:cNvSpPr>
              <p:nvPr/>
            </p:nvSpPr>
            <p:spPr bwMode="auto">
              <a:xfrm rot="-3570862">
                <a:off x="5233" y="1932"/>
                <a:ext cx="0" cy="95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Line 31"/>
              <p:cNvSpPr>
                <a:spLocks noChangeAspect="1" noChangeShapeType="1"/>
              </p:cNvSpPr>
              <p:nvPr/>
            </p:nvSpPr>
            <p:spPr bwMode="auto">
              <a:xfrm rot="-3570862">
                <a:off x="5266" y="1943"/>
                <a:ext cx="0" cy="82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Line 32"/>
              <p:cNvSpPr>
                <a:spLocks noChangeAspect="1" noChangeShapeType="1"/>
              </p:cNvSpPr>
              <p:nvPr/>
            </p:nvSpPr>
            <p:spPr bwMode="auto">
              <a:xfrm rot="7229138">
                <a:off x="4599" y="2668"/>
                <a:ext cx="0" cy="163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33"/>
              <p:cNvSpPr>
                <a:spLocks noChangeAspect="1" noChangeShapeType="1"/>
              </p:cNvSpPr>
              <p:nvPr/>
            </p:nvSpPr>
            <p:spPr bwMode="auto">
              <a:xfrm rot="7229138">
                <a:off x="4565" y="2793"/>
                <a:ext cx="0" cy="150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Line 34"/>
              <p:cNvSpPr>
                <a:spLocks noChangeAspect="1" noChangeShapeType="1"/>
              </p:cNvSpPr>
              <p:nvPr/>
            </p:nvSpPr>
            <p:spPr bwMode="auto">
              <a:xfrm rot="7229138">
                <a:off x="4531" y="2918"/>
                <a:ext cx="0" cy="136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Line 35"/>
              <p:cNvSpPr>
                <a:spLocks noChangeAspect="1" noChangeShapeType="1"/>
              </p:cNvSpPr>
              <p:nvPr/>
            </p:nvSpPr>
            <p:spPr bwMode="auto">
              <a:xfrm rot="7229138">
                <a:off x="4499" y="3042"/>
                <a:ext cx="0" cy="123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36"/>
              <p:cNvSpPr>
                <a:spLocks noChangeAspect="1" noChangeShapeType="1"/>
              </p:cNvSpPr>
              <p:nvPr/>
            </p:nvSpPr>
            <p:spPr bwMode="auto">
              <a:xfrm rot="7229138">
                <a:off x="4465" y="3167"/>
                <a:ext cx="0" cy="109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Line 37"/>
              <p:cNvSpPr>
                <a:spLocks noChangeAspect="1" noChangeShapeType="1"/>
              </p:cNvSpPr>
              <p:nvPr/>
            </p:nvSpPr>
            <p:spPr bwMode="auto">
              <a:xfrm rot="7229138">
                <a:off x="4431" y="3292"/>
                <a:ext cx="0" cy="95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Line 38"/>
              <p:cNvSpPr>
                <a:spLocks noChangeAspect="1" noChangeShapeType="1"/>
              </p:cNvSpPr>
              <p:nvPr/>
            </p:nvSpPr>
            <p:spPr bwMode="auto">
              <a:xfrm rot="7229138">
                <a:off x="4398" y="3417"/>
                <a:ext cx="0" cy="82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39"/>
              <p:cNvSpPr>
                <a:spLocks noChangeAspect="1" noChangeShapeType="1"/>
              </p:cNvSpPr>
              <p:nvPr/>
            </p:nvSpPr>
            <p:spPr bwMode="auto">
              <a:xfrm rot="-3570862">
                <a:off x="5076" y="1936"/>
                <a:ext cx="0" cy="150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3" name="Group 40"/>
              <p:cNvGrpSpPr>
                <a:grpSpLocks noChangeAspect="1"/>
              </p:cNvGrpSpPr>
              <p:nvPr/>
            </p:nvGrpSpPr>
            <p:grpSpPr bwMode="auto">
              <a:xfrm>
                <a:off x="4684" y="1969"/>
                <a:ext cx="292" cy="2211"/>
                <a:chOff x="768" y="1968"/>
                <a:chExt cx="438" cy="2229"/>
              </a:xfrm>
            </p:grpSpPr>
            <p:sp>
              <p:nvSpPr>
                <p:cNvPr id="34" name="Line 41"/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1968"/>
                  <a:ext cx="4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Line 42"/>
                <p:cNvSpPr>
                  <a:spLocks noChangeAspect="1" noChangeShapeType="1"/>
                </p:cNvSpPr>
                <p:nvPr/>
              </p:nvSpPr>
              <p:spPr bwMode="auto">
                <a:xfrm>
                  <a:off x="816" y="2208"/>
                  <a:ext cx="336" cy="17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Line 43"/>
                <p:cNvSpPr>
                  <a:spLocks noChangeAspect="1" noChangeShapeType="1"/>
                </p:cNvSpPr>
                <p:nvPr/>
              </p:nvSpPr>
              <p:spPr bwMode="auto">
                <a:xfrm>
                  <a:off x="1152" y="3936"/>
                  <a:ext cx="54" cy="26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37" name="Group 44"/>
            <p:cNvGrpSpPr>
              <a:grpSpLocks noChangeAspect="1"/>
            </p:cNvGrpSpPr>
            <p:nvPr/>
          </p:nvGrpSpPr>
          <p:grpSpPr bwMode="auto">
            <a:xfrm>
              <a:off x="5638800" y="2578100"/>
              <a:ext cx="1700213" cy="1776413"/>
              <a:chOff x="1824" y="1920"/>
              <a:chExt cx="2134" cy="2229"/>
            </a:xfrm>
          </p:grpSpPr>
          <p:sp>
            <p:nvSpPr>
              <p:cNvPr id="38" name="Line 45"/>
              <p:cNvSpPr>
                <a:spLocks noChangeAspect="1" noChangeShapeType="1"/>
              </p:cNvSpPr>
              <p:nvPr/>
            </p:nvSpPr>
            <p:spPr bwMode="auto">
              <a:xfrm rot="3623742">
                <a:off x="2712" y="1885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46"/>
              <p:cNvSpPr>
                <a:spLocks noChangeAspect="1" noChangeShapeType="1"/>
              </p:cNvSpPr>
              <p:nvPr/>
            </p:nvSpPr>
            <p:spPr bwMode="auto">
              <a:xfrm rot="3623742">
                <a:off x="2745" y="1943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47"/>
              <p:cNvSpPr>
                <a:spLocks noChangeAspect="1" noChangeShapeType="1"/>
              </p:cNvSpPr>
              <p:nvPr/>
            </p:nvSpPr>
            <p:spPr bwMode="auto">
              <a:xfrm rot="3623742">
                <a:off x="2778" y="2000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48"/>
              <p:cNvSpPr>
                <a:spLocks noChangeAspect="1" noChangeShapeType="1"/>
              </p:cNvSpPr>
              <p:nvPr/>
            </p:nvSpPr>
            <p:spPr bwMode="auto">
              <a:xfrm rot="3623742">
                <a:off x="2810" y="2057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Line 49"/>
              <p:cNvSpPr>
                <a:spLocks noChangeAspect="1" noChangeShapeType="1"/>
              </p:cNvSpPr>
              <p:nvPr/>
            </p:nvSpPr>
            <p:spPr bwMode="auto">
              <a:xfrm rot="3623742">
                <a:off x="2842" y="2114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Line 50"/>
              <p:cNvSpPr>
                <a:spLocks noChangeAspect="1" noChangeShapeType="1"/>
              </p:cNvSpPr>
              <p:nvPr/>
            </p:nvSpPr>
            <p:spPr bwMode="auto">
              <a:xfrm rot="3623742">
                <a:off x="2875" y="2171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Line 51"/>
              <p:cNvSpPr>
                <a:spLocks noChangeAspect="1" noChangeShapeType="1"/>
              </p:cNvSpPr>
              <p:nvPr/>
            </p:nvSpPr>
            <p:spPr bwMode="auto">
              <a:xfrm rot="3623742">
                <a:off x="2908" y="2229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52"/>
              <p:cNvSpPr>
                <a:spLocks noChangeAspect="1" noChangeShapeType="1"/>
              </p:cNvSpPr>
              <p:nvPr/>
            </p:nvSpPr>
            <p:spPr bwMode="auto">
              <a:xfrm rot="3623742">
                <a:off x="2940" y="2286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53"/>
              <p:cNvSpPr>
                <a:spLocks noChangeAspect="1" noChangeShapeType="1"/>
              </p:cNvSpPr>
              <p:nvPr/>
            </p:nvSpPr>
            <p:spPr bwMode="auto">
              <a:xfrm rot="3623742">
                <a:off x="2973" y="2343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54"/>
              <p:cNvSpPr>
                <a:spLocks noChangeAspect="1" noChangeShapeType="1"/>
              </p:cNvSpPr>
              <p:nvPr/>
            </p:nvSpPr>
            <p:spPr bwMode="auto">
              <a:xfrm rot="3623742">
                <a:off x="3005" y="2400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55"/>
              <p:cNvSpPr>
                <a:spLocks noChangeAspect="1" noChangeShapeType="1"/>
              </p:cNvSpPr>
              <p:nvPr/>
            </p:nvSpPr>
            <p:spPr bwMode="auto">
              <a:xfrm rot="3623742">
                <a:off x="3037" y="2457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Line 56"/>
              <p:cNvSpPr>
                <a:spLocks noChangeAspect="1" noChangeShapeType="1"/>
              </p:cNvSpPr>
              <p:nvPr/>
            </p:nvSpPr>
            <p:spPr bwMode="auto">
              <a:xfrm rot="3623742">
                <a:off x="3070" y="2514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Line 57"/>
              <p:cNvSpPr>
                <a:spLocks noChangeAspect="1" noChangeShapeType="1"/>
              </p:cNvSpPr>
              <p:nvPr/>
            </p:nvSpPr>
            <p:spPr bwMode="auto">
              <a:xfrm rot="3623742" flipH="1" flipV="1">
                <a:off x="3107" y="2668"/>
                <a:ext cx="12" cy="158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58"/>
              <p:cNvSpPr>
                <a:spLocks noChangeAspect="1" noChangeShapeType="1"/>
              </p:cNvSpPr>
              <p:nvPr/>
            </p:nvSpPr>
            <p:spPr bwMode="auto">
              <a:xfrm rot="3623742">
                <a:off x="3167" y="2822"/>
                <a:ext cx="0" cy="150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Line 59"/>
              <p:cNvSpPr>
                <a:spLocks noChangeAspect="1" noChangeShapeType="1"/>
              </p:cNvSpPr>
              <p:nvPr/>
            </p:nvSpPr>
            <p:spPr bwMode="auto">
              <a:xfrm rot="3623742">
                <a:off x="3200" y="2948"/>
                <a:ext cx="0" cy="136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Line 60"/>
              <p:cNvSpPr>
                <a:spLocks noChangeAspect="1" noChangeShapeType="1"/>
              </p:cNvSpPr>
              <p:nvPr/>
            </p:nvSpPr>
            <p:spPr bwMode="auto">
              <a:xfrm rot="3623742">
                <a:off x="3233" y="3074"/>
                <a:ext cx="0" cy="123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Line 61"/>
              <p:cNvSpPr>
                <a:spLocks noChangeAspect="1" noChangeShapeType="1"/>
              </p:cNvSpPr>
              <p:nvPr/>
            </p:nvSpPr>
            <p:spPr bwMode="auto">
              <a:xfrm rot="3623742">
                <a:off x="3265" y="3200"/>
                <a:ext cx="0" cy="109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62"/>
              <p:cNvSpPr>
                <a:spLocks noChangeAspect="1" noChangeShapeType="1"/>
              </p:cNvSpPr>
              <p:nvPr/>
            </p:nvSpPr>
            <p:spPr bwMode="auto">
              <a:xfrm rot="3623742">
                <a:off x="3297" y="3324"/>
                <a:ext cx="0" cy="95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Line 63"/>
              <p:cNvSpPr>
                <a:spLocks noChangeAspect="1" noChangeShapeType="1"/>
              </p:cNvSpPr>
              <p:nvPr/>
            </p:nvSpPr>
            <p:spPr bwMode="auto">
              <a:xfrm rot="3623742">
                <a:off x="3330" y="3450"/>
                <a:ext cx="0" cy="82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Line 64"/>
              <p:cNvSpPr>
                <a:spLocks noChangeAspect="1" noChangeShapeType="1"/>
              </p:cNvSpPr>
              <p:nvPr/>
            </p:nvSpPr>
            <p:spPr bwMode="auto">
              <a:xfrm rot="14423742">
                <a:off x="2680" y="1896"/>
                <a:ext cx="0" cy="163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Line 65"/>
              <p:cNvSpPr>
                <a:spLocks noChangeAspect="1" noChangeShapeType="1"/>
              </p:cNvSpPr>
              <p:nvPr/>
            </p:nvSpPr>
            <p:spPr bwMode="auto">
              <a:xfrm rot="14423742">
                <a:off x="2647" y="1906"/>
                <a:ext cx="0" cy="150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66"/>
              <p:cNvSpPr>
                <a:spLocks noChangeAspect="1" noChangeShapeType="1"/>
              </p:cNvSpPr>
              <p:nvPr/>
            </p:nvSpPr>
            <p:spPr bwMode="auto">
              <a:xfrm rot="14423742">
                <a:off x="2615" y="1918"/>
                <a:ext cx="0" cy="136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Line 67"/>
              <p:cNvSpPr>
                <a:spLocks noChangeAspect="1" noChangeShapeType="1"/>
              </p:cNvSpPr>
              <p:nvPr/>
            </p:nvSpPr>
            <p:spPr bwMode="auto">
              <a:xfrm rot="14423742">
                <a:off x="2582" y="1929"/>
                <a:ext cx="0" cy="123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Line 68"/>
              <p:cNvSpPr>
                <a:spLocks noChangeAspect="1" noChangeShapeType="1"/>
              </p:cNvSpPr>
              <p:nvPr/>
            </p:nvSpPr>
            <p:spPr bwMode="auto">
              <a:xfrm rot="14423742">
                <a:off x="2550" y="1940"/>
                <a:ext cx="0" cy="109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Line 69"/>
              <p:cNvSpPr>
                <a:spLocks noChangeAspect="1" noChangeShapeType="1"/>
              </p:cNvSpPr>
              <p:nvPr/>
            </p:nvSpPr>
            <p:spPr bwMode="auto">
              <a:xfrm rot="14423742">
                <a:off x="2518" y="1951"/>
                <a:ext cx="0" cy="95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70"/>
              <p:cNvSpPr>
                <a:spLocks noChangeAspect="1" noChangeShapeType="1"/>
              </p:cNvSpPr>
              <p:nvPr/>
            </p:nvSpPr>
            <p:spPr bwMode="auto">
              <a:xfrm rot="14423742">
                <a:off x="2485" y="1962"/>
                <a:ext cx="0" cy="82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71"/>
              <p:cNvSpPr>
                <a:spLocks noChangeAspect="1" noChangeShapeType="1"/>
              </p:cNvSpPr>
              <p:nvPr/>
            </p:nvSpPr>
            <p:spPr bwMode="auto">
              <a:xfrm rot="3623742">
                <a:off x="3136" y="2777"/>
                <a:ext cx="0" cy="150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Oval 72"/>
              <p:cNvSpPr>
                <a:spLocks noChangeAspect="1" noChangeArrowheads="1"/>
              </p:cNvSpPr>
              <p:nvPr/>
            </p:nvSpPr>
            <p:spPr bwMode="auto">
              <a:xfrm>
                <a:off x="2021" y="2208"/>
                <a:ext cx="1776" cy="1776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66" name="Group 73"/>
              <p:cNvGrpSpPr>
                <a:grpSpLocks noChangeAspect="1"/>
              </p:cNvGrpSpPr>
              <p:nvPr/>
            </p:nvGrpSpPr>
            <p:grpSpPr bwMode="auto">
              <a:xfrm>
                <a:off x="2740" y="1920"/>
                <a:ext cx="338" cy="2229"/>
                <a:chOff x="768" y="1968"/>
                <a:chExt cx="438" cy="2229"/>
              </a:xfrm>
            </p:grpSpPr>
            <p:sp>
              <p:nvSpPr>
                <p:cNvPr id="67" name="Line 74"/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1968"/>
                  <a:ext cx="4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Line 75"/>
                <p:cNvSpPr>
                  <a:spLocks noChangeAspect="1" noChangeShapeType="1"/>
                </p:cNvSpPr>
                <p:nvPr/>
              </p:nvSpPr>
              <p:spPr bwMode="auto">
                <a:xfrm>
                  <a:off x="816" y="2208"/>
                  <a:ext cx="336" cy="17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Line 76"/>
                <p:cNvSpPr>
                  <a:spLocks noChangeAspect="1" noChangeShapeType="1"/>
                </p:cNvSpPr>
                <p:nvPr/>
              </p:nvSpPr>
              <p:spPr bwMode="auto">
                <a:xfrm>
                  <a:off x="1152" y="3936"/>
                  <a:ext cx="54" cy="26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70" name="Group 77"/>
            <p:cNvGrpSpPr>
              <a:grpSpLocks noChangeAspect="1"/>
            </p:cNvGrpSpPr>
            <p:nvPr/>
          </p:nvGrpSpPr>
          <p:grpSpPr bwMode="auto">
            <a:xfrm>
              <a:off x="5791200" y="673100"/>
              <a:ext cx="1408113" cy="1766888"/>
              <a:chOff x="48" y="1968"/>
              <a:chExt cx="1776" cy="2229"/>
            </a:xfrm>
          </p:grpSpPr>
          <p:sp>
            <p:nvSpPr>
              <p:cNvPr id="71" name="Oval 78"/>
              <p:cNvSpPr>
                <a:spLocks noChangeAspect="1" noChangeArrowheads="1"/>
              </p:cNvSpPr>
              <p:nvPr/>
            </p:nvSpPr>
            <p:spPr bwMode="auto">
              <a:xfrm>
                <a:off x="48" y="2210"/>
                <a:ext cx="1776" cy="1776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Line 79"/>
              <p:cNvSpPr>
                <a:spLocks noChangeAspect="1" noChangeShapeType="1"/>
              </p:cNvSpPr>
              <p:nvPr/>
            </p:nvSpPr>
            <p:spPr bwMode="auto">
              <a:xfrm>
                <a:off x="526" y="2212"/>
                <a:ext cx="0" cy="177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Line 80"/>
              <p:cNvSpPr>
                <a:spLocks noChangeAspect="1" noChangeShapeType="1"/>
              </p:cNvSpPr>
              <p:nvPr/>
            </p:nvSpPr>
            <p:spPr bwMode="auto">
              <a:xfrm>
                <a:off x="592" y="2212"/>
                <a:ext cx="0" cy="177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Line 81"/>
              <p:cNvSpPr>
                <a:spLocks noChangeAspect="1" noChangeShapeType="1"/>
              </p:cNvSpPr>
              <p:nvPr/>
            </p:nvSpPr>
            <p:spPr bwMode="auto">
              <a:xfrm>
                <a:off x="658" y="2212"/>
                <a:ext cx="0" cy="177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Line 82"/>
              <p:cNvSpPr>
                <a:spLocks noChangeAspect="1" noChangeShapeType="1"/>
              </p:cNvSpPr>
              <p:nvPr/>
            </p:nvSpPr>
            <p:spPr bwMode="auto">
              <a:xfrm>
                <a:off x="724" y="2212"/>
                <a:ext cx="0" cy="177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Line 83"/>
              <p:cNvSpPr>
                <a:spLocks noChangeAspect="1" noChangeShapeType="1"/>
              </p:cNvSpPr>
              <p:nvPr/>
            </p:nvSpPr>
            <p:spPr bwMode="auto">
              <a:xfrm>
                <a:off x="789" y="2208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Line 84"/>
              <p:cNvSpPr>
                <a:spLocks noChangeAspect="1" noChangeShapeType="1"/>
              </p:cNvSpPr>
              <p:nvPr/>
            </p:nvSpPr>
            <p:spPr bwMode="auto">
              <a:xfrm>
                <a:off x="855" y="2210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Line 85"/>
              <p:cNvSpPr>
                <a:spLocks noChangeAspect="1" noChangeShapeType="1"/>
              </p:cNvSpPr>
              <p:nvPr/>
            </p:nvSpPr>
            <p:spPr bwMode="auto">
              <a:xfrm>
                <a:off x="921" y="2210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Line 86"/>
              <p:cNvSpPr>
                <a:spLocks noChangeAspect="1" noChangeShapeType="1"/>
              </p:cNvSpPr>
              <p:nvPr/>
            </p:nvSpPr>
            <p:spPr bwMode="auto">
              <a:xfrm>
                <a:off x="987" y="2210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Line 87"/>
              <p:cNvSpPr>
                <a:spLocks noChangeAspect="1" noChangeShapeType="1"/>
              </p:cNvSpPr>
              <p:nvPr/>
            </p:nvSpPr>
            <p:spPr bwMode="auto">
              <a:xfrm>
                <a:off x="1053" y="2212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Line 88"/>
              <p:cNvSpPr>
                <a:spLocks noChangeAspect="1" noChangeShapeType="1"/>
              </p:cNvSpPr>
              <p:nvPr/>
            </p:nvSpPr>
            <p:spPr bwMode="auto">
              <a:xfrm>
                <a:off x="1118" y="2212"/>
                <a:ext cx="0" cy="17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Line 89"/>
              <p:cNvSpPr>
                <a:spLocks noChangeAspect="1" noChangeShapeType="1"/>
              </p:cNvSpPr>
              <p:nvPr/>
            </p:nvSpPr>
            <p:spPr bwMode="auto">
              <a:xfrm>
                <a:off x="1184" y="2212"/>
                <a:ext cx="0" cy="177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Line 90"/>
              <p:cNvSpPr>
                <a:spLocks noChangeAspect="1" noChangeShapeType="1"/>
              </p:cNvSpPr>
              <p:nvPr/>
            </p:nvSpPr>
            <p:spPr bwMode="auto">
              <a:xfrm>
                <a:off x="1250" y="2212"/>
                <a:ext cx="0" cy="177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Line 9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317" y="2297"/>
                <a:ext cx="12" cy="1587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Line 92"/>
              <p:cNvSpPr>
                <a:spLocks noChangeAspect="1" noChangeShapeType="1"/>
              </p:cNvSpPr>
              <p:nvPr/>
            </p:nvSpPr>
            <p:spPr bwMode="auto">
              <a:xfrm>
                <a:off x="1447" y="2349"/>
                <a:ext cx="0" cy="150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Line 93"/>
              <p:cNvSpPr>
                <a:spLocks noChangeAspect="1" noChangeShapeType="1"/>
              </p:cNvSpPr>
              <p:nvPr/>
            </p:nvSpPr>
            <p:spPr bwMode="auto">
              <a:xfrm>
                <a:off x="1513" y="2417"/>
                <a:ext cx="0" cy="136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Line 94"/>
              <p:cNvSpPr>
                <a:spLocks noChangeAspect="1" noChangeShapeType="1"/>
              </p:cNvSpPr>
              <p:nvPr/>
            </p:nvSpPr>
            <p:spPr bwMode="auto">
              <a:xfrm>
                <a:off x="1579" y="2485"/>
                <a:ext cx="0" cy="123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Line 95"/>
              <p:cNvSpPr>
                <a:spLocks noChangeAspect="1" noChangeShapeType="1"/>
              </p:cNvSpPr>
              <p:nvPr/>
            </p:nvSpPr>
            <p:spPr bwMode="auto">
              <a:xfrm>
                <a:off x="1645" y="2554"/>
                <a:ext cx="0" cy="109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Line 96"/>
              <p:cNvSpPr>
                <a:spLocks noChangeAspect="1" noChangeShapeType="1"/>
              </p:cNvSpPr>
              <p:nvPr/>
            </p:nvSpPr>
            <p:spPr bwMode="auto">
              <a:xfrm>
                <a:off x="1710" y="2622"/>
                <a:ext cx="0" cy="95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Line 97"/>
              <p:cNvSpPr>
                <a:spLocks noChangeAspect="1" noChangeShapeType="1"/>
              </p:cNvSpPr>
              <p:nvPr/>
            </p:nvSpPr>
            <p:spPr bwMode="auto">
              <a:xfrm>
                <a:off x="1776" y="2690"/>
                <a:ext cx="0" cy="82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Line 98"/>
              <p:cNvSpPr>
                <a:spLocks noChangeAspect="1" noChangeShapeType="1"/>
              </p:cNvSpPr>
              <p:nvPr/>
            </p:nvSpPr>
            <p:spPr bwMode="auto">
              <a:xfrm rot="10800000">
                <a:off x="460" y="2280"/>
                <a:ext cx="0" cy="1639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Line 99"/>
              <p:cNvSpPr>
                <a:spLocks noChangeAspect="1" noChangeShapeType="1"/>
              </p:cNvSpPr>
              <p:nvPr/>
            </p:nvSpPr>
            <p:spPr bwMode="auto">
              <a:xfrm rot="10800000">
                <a:off x="394" y="2348"/>
                <a:ext cx="0" cy="1503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Line 100"/>
              <p:cNvSpPr>
                <a:spLocks noChangeAspect="1" noChangeShapeType="1"/>
              </p:cNvSpPr>
              <p:nvPr/>
            </p:nvSpPr>
            <p:spPr bwMode="auto">
              <a:xfrm>
                <a:off x="1392" y="2354"/>
                <a:ext cx="0" cy="150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Line 101"/>
              <p:cNvSpPr>
                <a:spLocks noChangeAspect="1" noChangeShapeType="1"/>
              </p:cNvSpPr>
              <p:nvPr/>
            </p:nvSpPr>
            <p:spPr bwMode="auto">
              <a:xfrm rot="10800000">
                <a:off x="328" y="2416"/>
                <a:ext cx="0" cy="136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Line 102"/>
              <p:cNvSpPr>
                <a:spLocks noChangeAspect="1" noChangeShapeType="1"/>
              </p:cNvSpPr>
              <p:nvPr/>
            </p:nvSpPr>
            <p:spPr bwMode="auto">
              <a:xfrm rot="10800000">
                <a:off x="263" y="2485"/>
                <a:ext cx="0" cy="123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Line 103"/>
              <p:cNvSpPr>
                <a:spLocks noChangeAspect="1" noChangeShapeType="1"/>
              </p:cNvSpPr>
              <p:nvPr/>
            </p:nvSpPr>
            <p:spPr bwMode="auto">
              <a:xfrm rot="10800000">
                <a:off x="197" y="2553"/>
                <a:ext cx="0" cy="1093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Line 104"/>
              <p:cNvSpPr>
                <a:spLocks noChangeAspect="1" noChangeShapeType="1"/>
              </p:cNvSpPr>
              <p:nvPr/>
            </p:nvSpPr>
            <p:spPr bwMode="auto">
              <a:xfrm rot="10800000">
                <a:off x="131" y="2621"/>
                <a:ext cx="0" cy="95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Line 105"/>
              <p:cNvSpPr>
                <a:spLocks noChangeAspect="1" noChangeShapeType="1"/>
              </p:cNvSpPr>
              <p:nvPr/>
            </p:nvSpPr>
            <p:spPr bwMode="auto">
              <a:xfrm rot="10800000">
                <a:off x="65" y="2689"/>
                <a:ext cx="0" cy="82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9" name="Group 106"/>
              <p:cNvGrpSpPr>
                <a:grpSpLocks noChangeAspect="1"/>
              </p:cNvGrpSpPr>
              <p:nvPr/>
            </p:nvGrpSpPr>
            <p:grpSpPr bwMode="auto">
              <a:xfrm>
                <a:off x="792" y="1968"/>
                <a:ext cx="338" cy="2229"/>
                <a:chOff x="768" y="1968"/>
                <a:chExt cx="438" cy="2229"/>
              </a:xfrm>
            </p:grpSpPr>
            <p:sp>
              <p:nvSpPr>
                <p:cNvPr id="100" name="Line 107"/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1968"/>
                  <a:ext cx="4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" name="Line 108"/>
                <p:cNvSpPr>
                  <a:spLocks noChangeAspect="1" noChangeShapeType="1"/>
                </p:cNvSpPr>
                <p:nvPr/>
              </p:nvSpPr>
              <p:spPr bwMode="auto">
                <a:xfrm>
                  <a:off x="816" y="2208"/>
                  <a:ext cx="336" cy="17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" name="Line 109"/>
                <p:cNvSpPr>
                  <a:spLocks noChangeAspect="1" noChangeShapeType="1"/>
                </p:cNvSpPr>
                <p:nvPr/>
              </p:nvSpPr>
              <p:spPr bwMode="auto">
                <a:xfrm>
                  <a:off x="1152" y="3936"/>
                  <a:ext cx="54" cy="26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03" name="Text Box 128"/>
            <p:cNvSpPr txBox="1">
              <a:spLocks noChangeAspect="1" noChangeArrowheads="1"/>
            </p:cNvSpPr>
            <p:nvPr/>
          </p:nvSpPr>
          <p:spPr bwMode="auto">
            <a:xfrm>
              <a:off x="7304088" y="1235075"/>
              <a:ext cx="1382712" cy="85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 charset="0"/>
                </a:rPr>
                <a:t>Plane 1 </a:t>
              </a:r>
            </a:p>
            <a:p>
              <a:pPr algn="ctr"/>
              <a:r>
                <a:rPr lang="en-US" sz="1600">
                  <a:latin typeface="Times New Roman" charset="0"/>
                </a:rPr>
                <a:t>(Induction, 0°)</a:t>
              </a:r>
            </a:p>
          </p:txBody>
        </p:sp>
        <p:sp>
          <p:nvSpPr>
            <p:cNvPr id="104" name="Text Box 129"/>
            <p:cNvSpPr txBox="1">
              <a:spLocks noChangeAspect="1" noChangeArrowheads="1"/>
            </p:cNvSpPr>
            <p:nvPr/>
          </p:nvSpPr>
          <p:spPr bwMode="auto">
            <a:xfrm>
              <a:off x="7164388" y="3216275"/>
              <a:ext cx="1598612" cy="85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 charset="0"/>
                </a:rPr>
                <a:t>Plane 2 </a:t>
              </a:r>
            </a:p>
            <a:p>
              <a:pPr algn="ctr"/>
              <a:r>
                <a:rPr lang="en-US" sz="1600">
                  <a:latin typeface="Times New Roman" charset="0"/>
                </a:rPr>
                <a:t>(Induction, +60°)</a:t>
              </a:r>
            </a:p>
          </p:txBody>
        </p:sp>
        <p:sp>
          <p:nvSpPr>
            <p:cNvPr id="105" name="Text Box 130"/>
            <p:cNvSpPr txBox="1">
              <a:spLocks noChangeAspect="1" noChangeArrowheads="1"/>
            </p:cNvSpPr>
            <p:nvPr/>
          </p:nvSpPr>
          <p:spPr bwMode="auto">
            <a:xfrm>
              <a:off x="6934200" y="5245100"/>
              <a:ext cx="2057400" cy="600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 charset="0"/>
                </a:rPr>
                <a:t>Plane 3 </a:t>
              </a:r>
            </a:p>
            <a:p>
              <a:pPr algn="ctr"/>
              <a:r>
                <a:rPr lang="en-US" sz="1600">
                  <a:latin typeface="Times New Roman" charset="0"/>
                </a:rPr>
                <a:t>(Collection, –60°)</a:t>
              </a:r>
            </a:p>
          </p:txBody>
        </p:sp>
        <p:sp>
          <p:nvSpPr>
            <p:cNvPr id="106" name="Rectangle 146"/>
            <p:cNvSpPr>
              <a:spLocks noChangeArrowheads="1"/>
            </p:cNvSpPr>
            <p:nvPr/>
          </p:nvSpPr>
          <p:spPr bwMode="auto">
            <a:xfrm>
              <a:off x="381000" y="1424603"/>
              <a:ext cx="1893888" cy="6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Times New Roman" charset="0"/>
                </a:rPr>
                <a:t>Most triggers </a:t>
              </a:r>
            </a:p>
            <a:p>
              <a:r>
                <a:rPr lang="en-US">
                  <a:latin typeface="Times New Roman" charset="0"/>
                </a:rPr>
                <a:t>look like this:</a:t>
              </a:r>
            </a:p>
          </p:txBody>
        </p:sp>
        <p:pic>
          <p:nvPicPr>
            <p:cNvPr id="107" name="Picture 16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51163" y="2654300"/>
              <a:ext cx="2459037" cy="1830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8" name="Picture 16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1800" y="596900"/>
              <a:ext cx="2459038" cy="1830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9" name="Picture 16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71800" y="4787900"/>
              <a:ext cx="2459038" cy="1830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0" name="Group 167"/>
            <p:cNvGrpSpPr>
              <a:grpSpLocks noChangeAspect="1"/>
            </p:cNvGrpSpPr>
            <p:nvPr/>
          </p:nvGrpSpPr>
          <p:grpSpPr bwMode="auto">
            <a:xfrm>
              <a:off x="2540000" y="4864100"/>
              <a:ext cx="569913" cy="1398588"/>
              <a:chOff x="3024" y="573"/>
              <a:chExt cx="448" cy="1097"/>
            </a:xfrm>
          </p:grpSpPr>
          <p:sp>
            <p:nvSpPr>
              <p:cNvPr id="111" name="Line 168"/>
              <p:cNvSpPr>
                <a:spLocks noChangeAspect="1" noChangeShapeType="1"/>
              </p:cNvSpPr>
              <p:nvPr/>
            </p:nvSpPr>
            <p:spPr bwMode="auto">
              <a:xfrm rot="-5400000">
                <a:off x="2741" y="1195"/>
                <a:ext cx="95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Text Box 169"/>
              <p:cNvSpPr txBox="1">
                <a:spLocks noChangeAspect="1" noChangeArrowheads="1"/>
              </p:cNvSpPr>
              <p:nvPr/>
            </p:nvSpPr>
            <p:spPr bwMode="auto">
              <a:xfrm>
                <a:off x="3024" y="573"/>
                <a:ext cx="448" cy="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latin typeface="Times New Roman" charset="0"/>
                  </a:rPr>
                  <a:t>wire #</a:t>
                </a:r>
              </a:p>
            </p:txBody>
          </p:sp>
        </p:grpSp>
        <p:grpSp>
          <p:nvGrpSpPr>
            <p:cNvPr id="113" name="Group 170"/>
            <p:cNvGrpSpPr>
              <a:grpSpLocks noChangeAspect="1"/>
            </p:cNvGrpSpPr>
            <p:nvPr/>
          </p:nvGrpSpPr>
          <p:grpSpPr bwMode="auto">
            <a:xfrm>
              <a:off x="2540000" y="673100"/>
              <a:ext cx="569913" cy="1398588"/>
              <a:chOff x="3024" y="573"/>
              <a:chExt cx="448" cy="1097"/>
            </a:xfrm>
          </p:grpSpPr>
          <p:sp>
            <p:nvSpPr>
              <p:cNvPr id="114" name="Line 171"/>
              <p:cNvSpPr>
                <a:spLocks noChangeAspect="1" noChangeShapeType="1"/>
              </p:cNvSpPr>
              <p:nvPr/>
            </p:nvSpPr>
            <p:spPr bwMode="auto">
              <a:xfrm rot="-5400000">
                <a:off x="2741" y="1195"/>
                <a:ext cx="95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Text Box 172"/>
              <p:cNvSpPr txBox="1">
                <a:spLocks noChangeAspect="1" noChangeArrowheads="1"/>
              </p:cNvSpPr>
              <p:nvPr/>
            </p:nvSpPr>
            <p:spPr bwMode="auto">
              <a:xfrm>
                <a:off x="3024" y="573"/>
                <a:ext cx="448" cy="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latin typeface="Times New Roman" charset="0"/>
                  </a:rPr>
                  <a:t>wire #</a:t>
                </a:r>
              </a:p>
            </p:txBody>
          </p:sp>
        </p:grpSp>
        <p:grpSp>
          <p:nvGrpSpPr>
            <p:cNvPr id="116" name="Group 173"/>
            <p:cNvGrpSpPr>
              <a:grpSpLocks noChangeAspect="1"/>
            </p:cNvGrpSpPr>
            <p:nvPr/>
          </p:nvGrpSpPr>
          <p:grpSpPr bwMode="auto">
            <a:xfrm>
              <a:off x="2540000" y="2806700"/>
              <a:ext cx="569913" cy="1398588"/>
              <a:chOff x="3024" y="573"/>
              <a:chExt cx="448" cy="1097"/>
            </a:xfrm>
          </p:grpSpPr>
          <p:sp>
            <p:nvSpPr>
              <p:cNvPr id="117" name="Line 174"/>
              <p:cNvSpPr>
                <a:spLocks noChangeAspect="1" noChangeShapeType="1"/>
              </p:cNvSpPr>
              <p:nvPr/>
            </p:nvSpPr>
            <p:spPr bwMode="auto">
              <a:xfrm rot="-5400000">
                <a:off x="2741" y="1195"/>
                <a:ext cx="95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Text Box 175"/>
              <p:cNvSpPr txBox="1">
                <a:spLocks noChangeAspect="1" noChangeArrowheads="1"/>
              </p:cNvSpPr>
              <p:nvPr/>
            </p:nvSpPr>
            <p:spPr bwMode="auto">
              <a:xfrm>
                <a:off x="3024" y="573"/>
                <a:ext cx="448" cy="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latin typeface="Times New Roman" charset="0"/>
                  </a:rPr>
                  <a:t>wire #</a:t>
                </a:r>
              </a:p>
            </p:txBody>
          </p:sp>
        </p:grpSp>
        <p:grpSp>
          <p:nvGrpSpPr>
            <p:cNvPr id="119" name="Group 176"/>
            <p:cNvGrpSpPr>
              <a:grpSpLocks/>
            </p:cNvGrpSpPr>
            <p:nvPr/>
          </p:nvGrpSpPr>
          <p:grpSpPr bwMode="auto">
            <a:xfrm>
              <a:off x="3530600" y="4406898"/>
              <a:ext cx="1508125" cy="473075"/>
              <a:chOff x="912" y="787"/>
              <a:chExt cx="950" cy="298"/>
            </a:xfrm>
          </p:grpSpPr>
          <p:sp>
            <p:nvSpPr>
              <p:cNvPr id="120" name="Line 177"/>
              <p:cNvSpPr>
                <a:spLocks noChangeAspect="1" noChangeShapeType="1"/>
              </p:cNvSpPr>
              <p:nvPr/>
            </p:nvSpPr>
            <p:spPr bwMode="auto">
              <a:xfrm>
                <a:off x="912" y="944"/>
                <a:ext cx="95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Text Box 178"/>
              <p:cNvSpPr txBox="1">
                <a:spLocks noChangeAspect="1" noChangeArrowheads="1"/>
              </p:cNvSpPr>
              <p:nvPr/>
            </p:nvSpPr>
            <p:spPr bwMode="auto">
              <a:xfrm>
                <a:off x="1152" y="787"/>
                <a:ext cx="497" cy="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latin typeface="Times New Roman" charset="0"/>
                  </a:rPr>
                  <a:t>Drift time</a:t>
                </a:r>
              </a:p>
            </p:txBody>
          </p:sp>
        </p:grpSp>
        <p:grpSp>
          <p:nvGrpSpPr>
            <p:cNvPr id="122" name="Group 179"/>
            <p:cNvGrpSpPr>
              <a:grpSpLocks/>
            </p:cNvGrpSpPr>
            <p:nvPr/>
          </p:nvGrpSpPr>
          <p:grpSpPr bwMode="auto">
            <a:xfrm>
              <a:off x="3530600" y="2349498"/>
              <a:ext cx="1508125" cy="473075"/>
              <a:chOff x="912" y="787"/>
              <a:chExt cx="950" cy="298"/>
            </a:xfrm>
          </p:grpSpPr>
          <p:sp>
            <p:nvSpPr>
              <p:cNvPr id="123" name="Line 180"/>
              <p:cNvSpPr>
                <a:spLocks noChangeAspect="1" noChangeShapeType="1"/>
              </p:cNvSpPr>
              <p:nvPr/>
            </p:nvSpPr>
            <p:spPr bwMode="auto">
              <a:xfrm>
                <a:off x="912" y="944"/>
                <a:ext cx="95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Text Box 181"/>
              <p:cNvSpPr txBox="1">
                <a:spLocks noChangeAspect="1" noChangeArrowheads="1"/>
              </p:cNvSpPr>
              <p:nvPr/>
            </p:nvSpPr>
            <p:spPr bwMode="auto">
              <a:xfrm>
                <a:off x="1152" y="787"/>
                <a:ext cx="497" cy="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latin typeface="Times New Roman" charset="0"/>
                  </a:rPr>
                  <a:t>Drift time</a:t>
                </a:r>
              </a:p>
            </p:txBody>
          </p:sp>
        </p:grpSp>
        <p:grpSp>
          <p:nvGrpSpPr>
            <p:cNvPr id="125" name="Group 183"/>
            <p:cNvGrpSpPr>
              <a:grpSpLocks/>
            </p:cNvGrpSpPr>
            <p:nvPr/>
          </p:nvGrpSpPr>
          <p:grpSpPr bwMode="auto">
            <a:xfrm>
              <a:off x="95250" y="2349500"/>
              <a:ext cx="2343150" cy="3219450"/>
              <a:chOff x="60" y="1248"/>
              <a:chExt cx="1476" cy="2028"/>
            </a:xfrm>
          </p:grpSpPr>
          <p:sp>
            <p:nvSpPr>
              <p:cNvPr id="126" name="Oval 111" descr="Trellis"/>
              <p:cNvSpPr>
                <a:spLocks noChangeArrowheads="1"/>
              </p:cNvSpPr>
              <p:nvPr/>
            </p:nvSpPr>
            <p:spPr bwMode="auto">
              <a:xfrm>
                <a:off x="432" y="1536"/>
                <a:ext cx="720" cy="240"/>
              </a:xfrm>
              <a:prstGeom prst="ellipse">
                <a:avLst/>
              </a:prstGeom>
              <a:pattFill prst="trellis">
                <a:fgClr>
                  <a:schemeClr val="bg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12"/>
              <p:cNvSpPr>
                <a:spLocks noChangeShapeType="1"/>
              </p:cNvSpPr>
              <p:nvPr/>
            </p:nvSpPr>
            <p:spPr bwMode="auto">
              <a:xfrm>
                <a:off x="432" y="1632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14"/>
              <p:cNvSpPr>
                <a:spLocks noChangeShapeType="1"/>
              </p:cNvSpPr>
              <p:nvPr/>
            </p:nvSpPr>
            <p:spPr bwMode="auto">
              <a:xfrm>
                <a:off x="480" y="2311"/>
                <a:ext cx="595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Arc 115"/>
              <p:cNvSpPr>
                <a:spLocks/>
              </p:cNvSpPr>
              <p:nvPr/>
            </p:nvSpPr>
            <p:spPr bwMode="auto">
              <a:xfrm>
                <a:off x="432" y="2668"/>
                <a:ext cx="720" cy="10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58 w 43200"/>
                  <a:gd name="T1" fmla="*/ 23173 h 23173"/>
                  <a:gd name="T2" fmla="*/ 43200 w 43200"/>
                  <a:gd name="T3" fmla="*/ 21600 h 23173"/>
                  <a:gd name="T4" fmla="*/ 21600 w 43200"/>
                  <a:gd name="T5" fmla="*/ 21600 h 23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3173" fill="none" extrusionOk="0">
                    <a:moveTo>
                      <a:pt x="57" y="23173"/>
                    </a:moveTo>
                    <a:cubicBezTo>
                      <a:pt x="19" y="22649"/>
                      <a:pt x="0" y="2212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199" y="9670"/>
                      <a:pt x="43199" y="21599"/>
                    </a:cubicBezTo>
                  </a:path>
                  <a:path w="43200" h="23173" stroke="0" extrusionOk="0">
                    <a:moveTo>
                      <a:pt x="57" y="23173"/>
                    </a:moveTo>
                    <a:cubicBezTo>
                      <a:pt x="19" y="22649"/>
                      <a:pt x="0" y="2212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199" y="9670"/>
                      <a:pt x="43199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Arc 116"/>
              <p:cNvSpPr>
                <a:spLocks/>
              </p:cNvSpPr>
              <p:nvPr/>
            </p:nvSpPr>
            <p:spPr bwMode="auto">
              <a:xfrm flipV="1">
                <a:off x="432" y="2764"/>
                <a:ext cx="720" cy="10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58 w 43200"/>
                  <a:gd name="T1" fmla="*/ 23173 h 23173"/>
                  <a:gd name="T2" fmla="*/ 43200 w 43200"/>
                  <a:gd name="T3" fmla="*/ 21600 h 23173"/>
                  <a:gd name="T4" fmla="*/ 21600 w 43200"/>
                  <a:gd name="T5" fmla="*/ 21600 h 23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3173" fill="none" extrusionOk="0">
                    <a:moveTo>
                      <a:pt x="57" y="23173"/>
                    </a:moveTo>
                    <a:cubicBezTo>
                      <a:pt x="19" y="22649"/>
                      <a:pt x="0" y="2212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199" y="9670"/>
                      <a:pt x="43199" y="21599"/>
                    </a:cubicBezTo>
                  </a:path>
                  <a:path w="43200" h="23173" stroke="0" extrusionOk="0">
                    <a:moveTo>
                      <a:pt x="57" y="23173"/>
                    </a:moveTo>
                    <a:cubicBezTo>
                      <a:pt x="19" y="22649"/>
                      <a:pt x="0" y="2212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199" y="9670"/>
                      <a:pt x="43199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Oval 117" descr="Trellis"/>
              <p:cNvSpPr>
                <a:spLocks noChangeArrowheads="1"/>
              </p:cNvSpPr>
              <p:nvPr/>
            </p:nvSpPr>
            <p:spPr bwMode="auto">
              <a:xfrm>
                <a:off x="432" y="1502"/>
                <a:ext cx="720" cy="240"/>
              </a:xfrm>
              <a:prstGeom prst="ellipse">
                <a:avLst/>
              </a:prstGeom>
              <a:pattFill prst="trellis">
                <a:fgClr>
                  <a:schemeClr val="bg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Oval 118" descr="Trellis"/>
              <p:cNvSpPr>
                <a:spLocks noChangeArrowheads="1"/>
              </p:cNvSpPr>
              <p:nvPr/>
            </p:nvSpPr>
            <p:spPr bwMode="auto">
              <a:xfrm>
                <a:off x="432" y="1468"/>
                <a:ext cx="720" cy="240"/>
              </a:xfrm>
              <a:prstGeom prst="ellipse">
                <a:avLst/>
              </a:prstGeom>
              <a:pattFill prst="trellis">
                <a:fgClr>
                  <a:schemeClr val="bg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19"/>
              <p:cNvSpPr>
                <a:spLocks noChangeAspect="1" noChangeShapeType="1"/>
              </p:cNvSpPr>
              <p:nvPr/>
            </p:nvSpPr>
            <p:spPr bwMode="auto">
              <a:xfrm rot="-5400000">
                <a:off x="432" y="2181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120"/>
              <p:cNvSpPr>
                <a:spLocks noChangeAspect="1" noChangeShapeType="1"/>
              </p:cNvSpPr>
              <p:nvPr/>
            </p:nvSpPr>
            <p:spPr bwMode="auto">
              <a:xfrm rot="-5400000">
                <a:off x="624" y="2263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121"/>
              <p:cNvSpPr>
                <a:spLocks noChangeAspect="1" noChangeShapeType="1"/>
              </p:cNvSpPr>
              <p:nvPr/>
            </p:nvSpPr>
            <p:spPr bwMode="auto">
              <a:xfrm rot="-5400000">
                <a:off x="816" y="2345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Line 122"/>
              <p:cNvSpPr>
                <a:spLocks noChangeShapeType="1"/>
              </p:cNvSpPr>
              <p:nvPr/>
            </p:nvSpPr>
            <p:spPr bwMode="auto">
              <a:xfrm>
                <a:off x="1104" y="2565"/>
                <a:ext cx="192" cy="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Line 123"/>
              <p:cNvSpPr>
                <a:spLocks noChangeShapeType="1"/>
              </p:cNvSpPr>
              <p:nvPr/>
            </p:nvSpPr>
            <p:spPr bwMode="auto">
              <a:xfrm>
                <a:off x="240" y="2216"/>
                <a:ext cx="192" cy="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Text Box 124"/>
              <p:cNvSpPr txBox="1">
                <a:spLocks noChangeAspect="1" noChangeArrowheads="1"/>
              </p:cNvSpPr>
              <p:nvPr/>
            </p:nvSpPr>
            <p:spPr bwMode="auto">
              <a:xfrm>
                <a:off x="60" y="2007"/>
                <a:ext cx="408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>
                    <a:latin typeface="Times New Roman" charset="0"/>
                  </a:rPr>
                  <a:t>muon</a:t>
                </a:r>
              </a:p>
            </p:txBody>
          </p:sp>
          <p:sp>
            <p:nvSpPr>
              <p:cNvPr id="139" name="Text Box 125"/>
              <p:cNvSpPr txBox="1">
                <a:spLocks noChangeAspect="1" noChangeArrowheads="1"/>
              </p:cNvSpPr>
              <p:nvPr/>
            </p:nvSpPr>
            <p:spPr bwMode="auto">
              <a:xfrm>
                <a:off x="507" y="1794"/>
                <a:ext cx="667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>
                    <a:latin typeface="Times New Roman" charset="0"/>
                  </a:rPr>
                  <a:t>Ionization </a:t>
                </a:r>
              </a:p>
              <a:p>
                <a:pPr algn="ctr"/>
                <a:r>
                  <a:rPr lang="en-US" sz="1600">
                    <a:latin typeface="Times New Roman" charset="0"/>
                  </a:rPr>
                  <a:t>drift</a:t>
                </a:r>
              </a:p>
            </p:txBody>
          </p:sp>
          <p:sp>
            <p:nvSpPr>
              <p:cNvPr id="140" name="Text Box 126"/>
              <p:cNvSpPr txBox="1">
                <a:spLocks noChangeAspect="1" noChangeArrowheads="1"/>
              </p:cNvSpPr>
              <p:nvPr/>
            </p:nvSpPr>
            <p:spPr bwMode="auto">
              <a:xfrm>
                <a:off x="384" y="1248"/>
                <a:ext cx="798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>
                    <a:latin typeface="Times New Roman" charset="0"/>
                  </a:rPr>
                  <a:t>3 wire planes</a:t>
                </a:r>
              </a:p>
            </p:txBody>
          </p:sp>
          <p:sp>
            <p:nvSpPr>
              <p:cNvPr id="141" name="Rectangle 127"/>
              <p:cNvSpPr>
                <a:spLocks noChangeArrowheads="1"/>
              </p:cNvSpPr>
              <p:nvPr/>
            </p:nvSpPr>
            <p:spPr bwMode="auto">
              <a:xfrm>
                <a:off x="576" y="2688"/>
                <a:ext cx="436" cy="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latin typeface="Times New Roman" charset="0"/>
                  </a:rPr>
                  <a:t>Cathode</a:t>
                </a:r>
              </a:p>
            </p:txBody>
          </p:sp>
          <p:sp>
            <p:nvSpPr>
              <p:cNvPr id="142" name="Line 147"/>
              <p:cNvSpPr>
                <a:spLocks noChangeAspect="1" noChangeShapeType="1"/>
              </p:cNvSpPr>
              <p:nvPr/>
            </p:nvSpPr>
            <p:spPr bwMode="auto">
              <a:xfrm rot="-5400000">
                <a:off x="696" y="2232"/>
                <a:ext cx="1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Text Box 148"/>
              <p:cNvSpPr txBox="1">
                <a:spLocks noChangeAspect="1" noChangeArrowheads="1"/>
              </p:cNvSpPr>
              <p:nvPr/>
            </p:nvSpPr>
            <p:spPr bwMode="auto">
              <a:xfrm>
                <a:off x="1104" y="2160"/>
                <a:ext cx="432" cy="37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latin typeface="Times New Roman" charset="0"/>
                  </a:rPr>
                  <a:t>55 cm</a:t>
                </a:r>
              </a:p>
            </p:txBody>
          </p:sp>
          <p:sp>
            <p:nvSpPr>
              <p:cNvPr id="144" name="Line 149"/>
              <p:cNvSpPr>
                <a:spLocks noChangeAspect="1" noChangeShapeType="1"/>
              </p:cNvSpPr>
              <p:nvPr/>
            </p:nvSpPr>
            <p:spPr bwMode="auto">
              <a:xfrm>
                <a:off x="432" y="3021"/>
                <a:ext cx="7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Text Box 150"/>
              <p:cNvSpPr txBox="1">
                <a:spLocks noChangeAspect="1" noChangeArrowheads="1"/>
              </p:cNvSpPr>
              <p:nvPr/>
            </p:nvSpPr>
            <p:spPr bwMode="auto">
              <a:xfrm>
                <a:off x="624" y="2898"/>
                <a:ext cx="432" cy="37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latin typeface="Times New Roman" charset="0"/>
                  </a:rPr>
                  <a:t>25 cm</a:t>
                </a:r>
              </a:p>
            </p:txBody>
          </p:sp>
          <p:sp>
            <p:nvSpPr>
              <p:cNvPr id="146" name="Line 182"/>
              <p:cNvSpPr>
                <a:spLocks noChangeShapeType="1"/>
              </p:cNvSpPr>
              <p:nvPr/>
            </p:nvSpPr>
            <p:spPr bwMode="auto">
              <a:xfrm>
                <a:off x="1152" y="1632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48" name="Rectangle 146"/>
          <p:cNvSpPr>
            <a:spLocks noChangeArrowheads="1"/>
          </p:cNvSpPr>
          <p:nvPr/>
        </p:nvSpPr>
        <p:spPr bwMode="auto">
          <a:xfrm>
            <a:off x="1230035" y="761041"/>
            <a:ext cx="1336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 charset="0"/>
              </a:rPr>
              <a:t>EVENT # 5</a:t>
            </a:r>
            <a:endParaRPr lang="en-US">
              <a:latin typeface="Times New Roman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482600"/>
            <a:ext cx="8229600" cy="804862"/>
          </a:xfrm>
        </p:spPr>
        <p:txBody>
          <a:bodyPr/>
          <a:lstStyle/>
          <a:p>
            <a:r>
              <a:rPr lang="en-US"/>
              <a:t>ArgoNeuT – 2006 - 2010</a:t>
            </a:r>
          </a:p>
        </p:txBody>
      </p:sp>
      <p:pic>
        <p:nvPicPr>
          <p:cNvPr id="4" name="Picture 3" descr="BVDC_on_tp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711321"/>
            <a:ext cx="3429000" cy="25694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4475" y="2018030"/>
            <a:ext cx="68453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/>
              <a:t>Move Bias Voltage off the feedthrough.</a:t>
            </a:r>
          </a:p>
          <a:p>
            <a:r>
              <a:rPr lang="en-US" sz="3200"/>
              <a:t>Mount distribution cards on the TPC. </a:t>
            </a:r>
          </a:p>
          <a:p>
            <a:r>
              <a:rPr lang="en-US" sz="3200"/>
              <a:t>Tested OK in MTS!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75" y="3629025"/>
            <a:ext cx="3539490" cy="2651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50" y="63500"/>
            <a:ext cx="1794510" cy="1954530"/>
          </a:xfrm>
          <a:prstGeom prst="rect">
            <a:avLst/>
          </a:prstGeom>
        </p:spPr>
      </p:pic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5889625" y="3362325"/>
          <a:ext cx="2047875" cy="266700"/>
        </p:xfrm>
        <a:graphic>
          <a:graphicData uri="http://schemas.openxmlformats.org/presentationml/2006/ole">
            <p:oleObj spid="_x0000_s24579" name="Equation" r:id="rId6" imgW="1371600" imgH="177800" progId="Equation.DSMT4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274638"/>
            <a:ext cx="7429500" cy="1143000"/>
          </a:xfrm>
        </p:spPr>
        <p:txBody>
          <a:bodyPr/>
          <a:lstStyle/>
          <a:p>
            <a:r>
              <a:rPr lang="en-US"/>
              <a:t>480 channels in a shoe box</a:t>
            </a:r>
          </a:p>
        </p:txBody>
      </p:sp>
      <p:pic>
        <p:nvPicPr>
          <p:cNvPr id="5" name="Picture 4" descr="ArgoNeu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2514600"/>
            <a:ext cx="4925060" cy="3662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17160" y="2514600"/>
            <a:ext cx="39268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/>
              <a:t>Signals are a few fC!</a:t>
            </a:r>
          </a:p>
          <a:p>
            <a:r>
              <a:rPr lang="en-US" sz="3200"/>
              <a:t>Coherent noise worry.</a:t>
            </a:r>
          </a:p>
          <a:p>
            <a:endParaRPr lang="en-US" sz="3200"/>
          </a:p>
          <a:p>
            <a:r>
              <a:rPr lang="en-US" sz="3200"/>
              <a:t>Double shielding.</a:t>
            </a:r>
          </a:p>
          <a:p>
            <a:r>
              <a:rPr lang="en-US" sz="3200"/>
              <a:t>Feedthru inside box</a:t>
            </a:r>
          </a:p>
          <a:p>
            <a:r>
              <a:rPr lang="en-US" sz="3200"/>
              <a:t>Needs cooling.</a:t>
            </a:r>
          </a:p>
          <a:p>
            <a:r>
              <a:rPr lang="en-US" sz="3200"/>
              <a:t>Disassembly to service</a:t>
            </a:r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190500" y="2335212"/>
          <a:ext cx="2370138" cy="407988"/>
        </p:xfrm>
        <a:graphic>
          <a:graphicData uri="http://schemas.openxmlformats.org/presentationml/2006/ole">
            <p:oleObj spid="_x0000_s25603" name="Equation" r:id="rId4" imgW="1181100" imgH="203200" progId="Equation.DSMT4">
              <p:embed/>
            </p:oleObj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2744788" y="2310606"/>
          <a:ext cx="2573337" cy="407987"/>
        </p:xfrm>
        <a:graphic>
          <a:graphicData uri="http://schemas.openxmlformats.org/presentationml/2006/ole">
            <p:oleObj spid="_x0000_s25604" name="Equation" r:id="rId5" imgW="1282700" imgH="203200" progId="Equation.DSMT4">
              <p:embed/>
            </p:oleObj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250" y="63500"/>
            <a:ext cx="1794510" cy="1954530"/>
          </a:xfrm>
          <a:prstGeom prst="rect">
            <a:avLst/>
          </a:prstGeom>
        </p:spPr>
      </p:pic>
      <p:graphicFrame>
        <p:nvGraphicFramePr>
          <p:cNvPr id="25606" name="Object 6"/>
          <p:cNvGraphicFramePr>
            <a:graphicFrameLocks noChangeAspect="1"/>
          </p:cNvGraphicFramePr>
          <p:nvPr/>
        </p:nvGraphicFramePr>
        <p:xfrm>
          <a:off x="614362" y="5805488"/>
          <a:ext cx="2047875" cy="266700"/>
        </p:xfrm>
        <a:graphic>
          <a:graphicData uri="http://schemas.openxmlformats.org/presentationml/2006/ole">
            <p:oleObj spid="_x0000_s25606" name="Equation" r:id="rId7" imgW="1371600" imgH="177800" progId="Equation.DSMT4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77838"/>
            <a:ext cx="3759200" cy="1143000"/>
          </a:xfrm>
        </p:spPr>
        <p:txBody>
          <a:bodyPr>
            <a:normAutofit/>
          </a:bodyPr>
          <a:lstStyle/>
          <a:p>
            <a:r>
              <a:rPr lang="en-US"/>
              <a:t>Remarkable!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10603" y="2065338"/>
            <a:ext cx="8209699" cy="4048231"/>
          </a:xfrm>
          <a:prstGeom prst="rect">
            <a:avLst/>
          </a:prstGeom>
        </p:spPr>
      </p:pic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481798" y="2055336"/>
          <a:ext cx="5859463" cy="407988"/>
        </p:xfrm>
        <a:graphic>
          <a:graphicData uri="http://schemas.openxmlformats.org/presentationml/2006/ole">
            <p:oleObj spid="_x0000_s17410" name="Equation" r:id="rId5" imgW="2921000" imgH="203200" progId="Equation.DSMT4">
              <p:embed/>
            </p:oleObj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250" y="63500"/>
            <a:ext cx="1794510" cy="1954530"/>
          </a:xfrm>
          <a:prstGeom prst="rect">
            <a:avLst/>
          </a:prstGeom>
        </p:spPr>
      </p:pic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5684838" y="6113569"/>
          <a:ext cx="3038475" cy="304800"/>
        </p:xfrm>
        <a:graphic>
          <a:graphicData uri="http://schemas.openxmlformats.org/presentationml/2006/ole">
            <p:oleObj spid="_x0000_s17412" name="Equation" r:id="rId7" imgW="2032000" imgH="203200" progId="Equation.DSMT4">
              <p:embed/>
            </p:oleObj>
          </a:graphicData>
        </a:graphic>
      </p:graphicFrame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222250" y="2030413"/>
          <a:ext cx="1860550" cy="355600"/>
        </p:xfrm>
        <a:graphic>
          <a:graphicData uri="http://schemas.openxmlformats.org/presentationml/2006/ole">
            <p:oleObj spid="_x0000_s17413" name="Equation" r:id="rId8" imgW="927100" imgH="177800" progId="Equation.DSMT4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-207962"/>
            <a:ext cx="8509000" cy="1143000"/>
          </a:xfrm>
        </p:spPr>
        <p:txBody>
          <a:bodyPr>
            <a:normAutofit fontScale="90000"/>
          </a:bodyPr>
          <a:lstStyle/>
          <a:p>
            <a:r>
              <a:rPr lang="en-US"/>
              <a:t>2010 - time to put preamps in the cold.</a:t>
            </a:r>
          </a:p>
        </p:txBody>
      </p:sp>
      <p:pic>
        <p:nvPicPr>
          <p:cNvPr id="5" name="Picture 4" descr="cmb_with_8_pf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2504778"/>
            <a:ext cx="4328160" cy="3246120"/>
          </a:xfrm>
          <a:prstGeom prst="rect">
            <a:avLst/>
          </a:prstGeom>
        </p:spPr>
      </p:pic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1165225" y="5938838"/>
          <a:ext cx="2047875" cy="266700"/>
        </p:xfrm>
        <a:graphic>
          <a:graphicData uri="http://schemas.openxmlformats.org/presentationml/2006/ole">
            <p:oleObj spid="_x0000_s27650" name="Equation" r:id="rId4" imgW="1371600" imgH="177800" progId="Equation.DSMT4">
              <p:embed/>
            </p:oleObj>
          </a:graphicData>
        </a:graphic>
      </p:graphicFrame>
      <p:sp>
        <p:nvSpPr>
          <p:cNvPr id="13" name="Rectangle 12"/>
          <p:cNvSpPr/>
          <p:nvPr/>
        </p:nvSpPr>
        <p:spPr>
          <a:xfrm>
            <a:off x="368300" y="1738313"/>
            <a:ext cx="39903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CMOS hybrid 2ch. Preamps</a:t>
            </a:r>
          </a:p>
          <a:p>
            <a:r>
              <a:rPr lang="en-US" sz="2400"/>
              <a:t>Mounted on the Bo-TPC</a:t>
            </a:r>
          </a:p>
        </p:txBody>
      </p:sp>
      <p:pic>
        <p:nvPicPr>
          <p:cNvPr id="14" name="Picture 13" descr="wrp_16_top.jpg"/>
          <p:cNvPicPr>
            <a:picLocks noChangeAspect="1"/>
          </p:cNvPicPr>
          <p:nvPr/>
        </p:nvPicPr>
        <p:blipFill>
          <a:blip r:embed="rId5"/>
          <a:srcRect l="25417" r="17917"/>
          <a:stretch>
            <a:fillRect/>
          </a:stretch>
        </p:blipFill>
        <p:spPr>
          <a:xfrm>
            <a:off x="5065457" y="2225378"/>
            <a:ext cx="3270127" cy="43281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12360" y="986950"/>
            <a:ext cx="399034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Warm signal receiver with</a:t>
            </a:r>
          </a:p>
          <a:p>
            <a:r>
              <a:rPr lang="en-US" sz="2400"/>
              <a:t>drivers for long cables and supply preamp power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-207962"/>
            <a:ext cx="8509000" cy="1143000"/>
          </a:xfrm>
        </p:spPr>
        <p:txBody>
          <a:bodyPr>
            <a:normAutofit/>
          </a:bodyPr>
          <a:lstStyle/>
          <a:p>
            <a:r>
              <a:rPr lang="en-US"/>
              <a:t>Bo-TPC 48 wires/plane readout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90" y="719757"/>
            <a:ext cx="4597400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826635" y="935038"/>
            <a:ext cx="35331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Wire planes reworked to provide connections to all 48 wires. </a:t>
            </a:r>
          </a:p>
          <a:p>
            <a:endParaRPr lang="en-US" sz="2400"/>
          </a:p>
          <a:p>
            <a:r>
              <a:rPr lang="en-US" sz="2400"/>
              <a:t>TPC + preamps are a tight fit into the Bo cryostat.</a:t>
            </a:r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Leads from the wires to the preamps are the white spaghetti seen. Not optimal configuration.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933</TotalTime>
  <Words>613</Words>
  <Application>Microsoft Macintosh PowerPoint</Application>
  <PresentationFormat>On-screen Show (4:3)</PresentationFormat>
  <Paragraphs>130</Paragraphs>
  <Slides>18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Default Theme</vt:lpstr>
      <vt:lpstr>MathType 6.0 Equation</vt:lpstr>
      <vt:lpstr>From Warm to Cold</vt:lpstr>
      <vt:lpstr>2005 – Get tracks - copy ICARUS</vt:lpstr>
      <vt:lpstr>Cryogenics cannot be rushed</vt:lpstr>
      <vt:lpstr>Tracks ! </vt:lpstr>
      <vt:lpstr>ArgoNeuT – 2006 - 2010</vt:lpstr>
      <vt:lpstr>480 channels in a shoe box</vt:lpstr>
      <vt:lpstr>Remarkable!</vt:lpstr>
      <vt:lpstr>2010 - time to put preamps in the cold.</vt:lpstr>
      <vt:lpstr>Bo-TPC 48 wires/plane readout</vt:lpstr>
      <vt:lpstr>Second cold-Bo run (2011)</vt:lpstr>
      <vt:lpstr>Liquid Argon Purity Demonstrator long-Bo TPC</vt:lpstr>
      <vt:lpstr>BNL ASIC response to 3.5 fC input</vt:lpstr>
      <vt:lpstr>BNL ASIC - vary gain and filter</vt:lpstr>
      <vt:lpstr>Slide 14</vt:lpstr>
      <vt:lpstr>Multiple muons</vt:lpstr>
      <vt:lpstr>Slide 16</vt:lpstr>
      <vt:lpstr>LAPD trigger counters (TSU counters from CDF) (also BSU and CSU counters) </vt:lpstr>
      <vt:lpstr>What can be done with long-Bo</vt:lpstr>
    </vt:vector>
  </TitlesOfParts>
  <Company>Michigan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Carl Bromberg</dc:creator>
  <cp:lastModifiedBy>Carl Bromberg</cp:lastModifiedBy>
  <cp:revision>6</cp:revision>
  <cp:lastPrinted>2013-03-21T09:19:48Z</cp:lastPrinted>
  <dcterms:created xsi:type="dcterms:W3CDTF">2013-03-20T23:04:50Z</dcterms:created>
  <dcterms:modified xsi:type="dcterms:W3CDTF">2013-03-21T14:38:43Z</dcterms:modified>
</cp:coreProperties>
</file>