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96" r:id="rId4"/>
    <p:sldId id="333" r:id="rId5"/>
    <p:sldId id="340" r:id="rId6"/>
    <p:sldId id="293" r:id="rId7"/>
    <p:sldId id="263" r:id="rId8"/>
    <p:sldId id="284" r:id="rId9"/>
    <p:sldId id="347" r:id="rId10"/>
    <p:sldId id="349" r:id="rId11"/>
    <p:sldId id="348" r:id="rId12"/>
    <p:sldId id="261" r:id="rId13"/>
    <p:sldId id="341" r:id="rId14"/>
    <p:sldId id="346" r:id="rId15"/>
    <p:sldId id="336" r:id="rId16"/>
    <p:sldId id="343" r:id="rId17"/>
    <p:sldId id="344" r:id="rId18"/>
    <p:sldId id="345" r:id="rId19"/>
    <p:sldId id="339" r:id="rId20"/>
    <p:sldId id="297" r:id="rId21"/>
    <p:sldId id="316" r:id="rId22"/>
    <p:sldId id="304" r:id="rId23"/>
    <p:sldId id="302" r:id="rId24"/>
    <p:sldId id="337" r:id="rId25"/>
    <p:sldId id="266" r:id="rId26"/>
    <p:sldId id="314" r:id="rId27"/>
    <p:sldId id="350" r:id="rId28"/>
    <p:sldId id="351" r:id="rId29"/>
    <p:sldId id="352" r:id="rId30"/>
    <p:sldId id="353" r:id="rId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79861" autoAdjust="0"/>
  </p:normalViewPr>
  <p:slideViewPr>
    <p:cSldViewPr>
      <p:cViewPr varScale="1">
        <p:scale>
          <a:sx n="90" d="100"/>
          <a:sy n="90" d="100"/>
        </p:scale>
        <p:origin x="-5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1655-108A-4D41-8736-3AD0F7D3F169}" type="datetimeFigureOut">
              <a:rPr lang="en-US" smtClean="0"/>
              <a:t>3/21/13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16D52-3C85-C94D-BB6A-47945A28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496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DCBDE-F362-4280-AB52-757AC7A1A092}" type="datetimeFigureOut">
              <a:rPr lang="de-CH" smtClean="0"/>
              <a:pPr/>
              <a:t>3/21/13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DBC24-DD30-45CF-8268-EAA4CF1DD59B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001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 – electron current </a:t>
            </a:r>
            <a:r>
              <a:rPr lang="en-US" dirty="0" err="1" smtClean="0"/>
              <a:t>densitiy</a:t>
            </a:r>
            <a:r>
              <a:rPr lang="en-US" dirty="0" smtClean="0"/>
              <a:t>, \mu local field enhancement factor (Lewis 1955)</a:t>
            </a:r>
            <a:r>
              <a:rPr lang="en-US" baseline="0" dirty="0" smtClean="0"/>
              <a:t> and A and B are constants depending on the cathode surface. Or the current I is given by </a:t>
            </a:r>
            <a:r>
              <a:rPr lang="en-US" baseline="0" dirty="0" err="1" smtClean="0"/>
              <a:t>Schottky</a:t>
            </a:r>
            <a:r>
              <a:rPr lang="en-US" baseline="0" dirty="0" smtClean="0"/>
              <a:t> or Richardson equation at temperature T where A is a material constant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E+0 </a:t>
            </a:r>
            <a:r>
              <a:rPr lang="en-US" baseline="0" dirty="0" err="1" smtClean="0"/>
              <a:t>angelegtes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feld</a:t>
            </a:r>
            <a:r>
              <a:rPr lang="en-US" baseline="0" dirty="0" smtClean="0"/>
              <a:t> E_+ </a:t>
            </a:r>
            <a:r>
              <a:rPr lang="en-US" baseline="0" dirty="0" err="1" smtClean="0"/>
              <a:t>feld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durch</a:t>
            </a:r>
            <a:r>
              <a:rPr lang="en-US" baseline="0" dirty="0" smtClean="0"/>
              <a:t> space charge, j_0 current density in absence of space of space charge (</a:t>
            </a:r>
            <a:r>
              <a:rPr lang="en-US" baseline="0" dirty="0" err="1" smtClean="0"/>
              <a:t>E_c</a:t>
            </a:r>
            <a:r>
              <a:rPr lang="en-US" baseline="0" dirty="0" smtClean="0"/>
              <a:t>=E_0)</a:t>
            </a:r>
          </a:p>
          <a:p>
            <a:endParaRPr lang="en-US" baseline="0" dirty="0" smtClean="0"/>
          </a:p>
          <a:p>
            <a:r>
              <a:rPr lang="en-US" baseline="0" dirty="0" smtClean="0"/>
              <a:t>Keep in mind, we are talking about the shortest distance between ground and cathode, not the drift region!!!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DBC24-DD30-45CF-8268-EAA4CF1DD59B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717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Still, if the mobility of the ionic components is given by k_+ and k_-, and the</a:t>
            </a:r>
            <a:r>
              <a:rPr lang="en-US" baseline="0" dirty="0" smtClean="0"/>
              <a:t> ionization coefficient alpha is used, we see that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Alpha depends on the applied field, while having and influence on the field at the cathode. C and D are </a:t>
            </a:r>
            <a:r>
              <a:rPr lang="en-US" baseline="0" dirty="0" err="1" smtClean="0"/>
              <a:t>paramters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DBC24-DD30-45CF-8268-EAA4CF1DD59B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6852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DBC24-DD30-45CF-8268-EAA4CF1DD59B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952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Icarus Collaboration measured: D</a:t>
            </a:r>
            <a:r>
              <a:rPr lang="en-US" baseline="-25000" dirty="0" smtClean="0"/>
              <a:t>L</a:t>
            </a:r>
            <a:r>
              <a:rPr lang="en-US" dirty="0" smtClean="0"/>
              <a:t>=</a:t>
            </a:r>
            <a:r>
              <a:rPr lang="en-US" baseline="-25000" dirty="0" smtClean="0"/>
              <a:t> </a:t>
            </a:r>
            <a:r>
              <a:rPr lang="en-US" dirty="0" smtClean="0"/>
              <a:t>4.8 cm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DBC24-DD30-45CF-8268-EAA4CF1DD59B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859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814E-46D9-3848-AC7B-E1ABC1E7BCE9}" type="datetime1">
              <a:rPr lang="en-US" smtClean="0"/>
              <a:t>3/21/13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E31-4130-0E49-A2D0-ACDA295D4F7F}" type="datetime1">
              <a:rPr lang="en-US" smtClean="0"/>
              <a:t>3/21/13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B63EB-CE5E-734E-9CBD-C3B71F2A9983}" type="datetime1">
              <a:rPr lang="en-US" smtClean="0"/>
              <a:t>3/21/13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3EF1B-EFE7-2642-8CBD-F6FDD2698F4B}" type="datetime1">
              <a:rPr lang="en-US" smtClean="0"/>
              <a:t>3/21/13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9349-A714-A447-AF09-8A8BA968E2DC}" type="datetime1">
              <a:rPr lang="en-US" smtClean="0"/>
              <a:t>3/21/13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62B8-F9E3-9E48-A61D-6B395555E5AD}" type="datetime1">
              <a:rPr lang="en-US" smtClean="0"/>
              <a:t>3/21/13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ACA2-F6F4-7A4D-AC97-B01313EA5BE7}" type="datetime1">
              <a:rPr lang="en-US" smtClean="0"/>
              <a:t>3/21/13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09CA9-3936-0048-B89E-CE0AA1E8786B}" type="datetime1">
              <a:rPr lang="en-US" smtClean="0"/>
              <a:t>3/21/13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D308-E2B4-304A-9205-826194A45F14}" type="datetime1">
              <a:rPr lang="en-US" smtClean="0"/>
              <a:t>3/21/13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EC14-C951-7D40-8598-DCF3F5C3DE00}" type="datetime1">
              <a:rPr lang="en-US" smtClean="0"/>
              <a:t>3/21/13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B99-A74B-5C42-933A-3D40A5F7789E}" type="datetime1">
              <a:rPr lang="en-US" smtClean="0"/>
              <a:t>3/21/13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412181F-EB7C-E249-819B-831CD64B05F7}" type="datetime1">
              <a:rPr lang="en-US" smtClean="0"/>
              <a:t>3/21/13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C75830B-B7FE-4E15-9DF5-568DD77498AB}" type="slidenum">
              <a:rPr lang="de-CH" smtClean="0"/>
              <a:pPr/>
              <a:t>‹#›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g"/><Relationship Id="rId8" Type="http://schemas.openxmlformats.org/officeDocument/2006/relationships/image" Target="../media/image38.jpg"/><Relationship Id="rId9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emf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4" Type="http://schemas.openxmlformats.org/officeDocument/2006/relationships/oleObject" Target="../embeddings/oleObject2.bin"/><Relationship Id="rId5" Type="http://schemas.openxmlformats.org/officeDocument/2006/relationships/image" Target="../media/image67.emf"/><Relationship Id="rId6" Type="http://schemas.openxmlformats.org/officeDocument/2006/relationships/image" Target="../media/image6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5" Type="http://schemas.openxmlformats.org/officeDocument/2006/relationships/image" Target="../media/image72.png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gif"/><Relationship Id="rId5" Type="http://schemas.openxmlformats.org/officeDocument/2006/relationships/image" Target="../media/image22.gif"/><Relationship Id="rId6" Type="http://schemas.openxmlformats.org/officeDocument/2006/relationships/image" Target="../media/image23.jpeg"/><Relationship Id="rId7" Type="http://schemas.openxmlformats.org/officeDocument/2006/relationships/image" Target="../media/image24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8424936" cy="1470025"/>
          </a:xfrm>
        </p:spPr>
        <p:txBody>
          <a:bodyPr>
            <a:noAutofit/>
          </a:bodyPr>
          <a:lstStyle/>
          <a:p>
            <a:r>
              <a:rPr lang="en-US" sz="3200" cap="none" dirty="0" smtClean="0"/>
              <a:t>The Argontube detector – overview + HV in LAr</a:t>
            </a:r>
            <a:endParaRPr lang="en-US" sz="3200" cap="non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648" y="4581128"/>
            <a:ext cx="6400800" cy="913656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AEC, Bern: A. Blatter, L. </a:t>
            </a:r>
            <a:r>
              <a:rPr lang="en-US" sz="1600" dirty="0" err="1" smtClean="0">
                <a:solidFill>
                  <a:schemeClr val="tx1"/>
                </a:solidFill>
              </a:rPr>
              <a:t>Bütikofer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de-CH" sz="1600" dirty="0" smtClean="0">
                <a:solidFill>
                  <a:schemeClr val="tx1"/>
                </a:solidFill>
              </a:rPr>
              <a:t>A. </a:t>
            </a:r>
            <a:r>
              <a:rPr lang="de-CH" sz="1600" dirty="0" err="1" smtClean="0">
                <a:solidFill>
                  <a:schemeClr val="tx1"/>
                </a:solidFill>
              </a:rPr>
              <a:t>Ereditato</a:t>
            </a:r>
            <a:r>
              <a:rPr lang="de-CH" sz="1600" dirty="0">
                <a:solidFill>
                  <a:schemeClr val="tx1"/>
                </a:solidFill>
              </a:rPr>
              <a:t>, </a:t>
            </a:r>
            <a:r>
              <a:rPr lang="de-CH" sz="1600" dirty="0" smtClean="0">
                <a:solidFill>
                  <a:schemeClr val="tx1"/>
                </a:solidFill>
              </a:rPr>
              <a:t>R. </a:t>
            </a:r>
            <a:r>
              <a:rPr lang="de-CH" sz="1600" dirty="0" err="1" smtClean="0">
                <a:solidFill>
                  <a:schemeClr val="tx1"/>
                </a:solidFill>
              </a:rPr>
              <a:t>Haenni</a:t>
            </a:r>
            <a:r>
              <a:rPr lang="de-CH" sz="1600" dirty="0" smtClean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C.C. </a:t>
            </a:r>
            <a:r>
              <a:rPr lang="de-CH" sz="1600" dirty="0">
                <a:solidFill>
                  <a:schemeClr val="tx1"/>
                </a:solidFill>
              </a:rPr>
              <a:t>Hsu, </a:t>
            </a:r>
            <a:r>
              <a:rPr lang="de-CH" sz="1600" dirty="0" smtClean="0">
                <a:solidFill>
                  <a:schemeClr val="tx1"/>
                </a:solidFill>
              </a:rPr>
              <a:t>S. Janos, I. </a:t>
            </a:r>
            <a:r>
              <a:rPr lang="de-CH" sz="1600" dirty="0" err="1" smtClean="0">
                <a:solidFill>
                  <a:schemeClr val="tx1"/>
                </a:solidFill>
              </a:rPr>
              <a:t>Kreslo</a:t>
            </a:r>
            <a:r>
              <a:rPr lang="de-CH" sz="1600" dirty="0" smtClean="0">
                <a:solidFill>
                  <a:schemeClr val="tx1"/>
                </a:solidFill>
              </a:rPr>
              <a:t>, M. L</a:t>
            </a:r>
            <a:r>
              <a:rPr lang="en-US" sz="1600" dirty="0" err="1" smtClean="0">
                <a:solidFill>
                  <a:schemeClr val="tx1"/>
                </a:solidFill>
              </a:rPr>
              <a:t>üthi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de-CH" sz="1600" dirty="0" smtClean="0">
                <a:solidFill>
                  <a:schemeClr val="tx1"/>
                </a:solidFill>
              </a:rPr>
              <a:t>P. Lutz, C. Rudolf von Rohr,</a:t>
            </a:r>
          </a:p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 T. Strauss, M.S. Weber, M. Zeller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11560" y="3573016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Thomas Strauss</a:t>
            </a:r>
          </a:p>
          <a:p>
            <a:pPr algn="ctr"/>
            <a:r>
              <a:rPr lang="en-GB" sz="1400" dirty="0" smtClean="0"/>
              <a:t>Albert Einstein </a:t>
            </a:r>
            <a:r>
              <a:rPr lang="en-GB" sz="1400" dirty="0" err="1" smtClean="0"/>
              <a:t>Center</a:t>
            </a:r>
            <a:r>
              <a:rPr lang="en-GB" sz="1400" dirty="0" smtClean="0"/>
              <a:t> for Fundamental Physics</a:t>
            </a:r>
          </a:p>
          <a:p>
            <a:pPr algn="ctr"/>
            <a:r>
              <a:rPr lang="en-GB" sz="1400" dirty="0" smtClean="0"/>
              <a:t>Laboratory for High Energy Physics</a:t>
            </a:r>
          </a:p>
          <a:p>
            <a:pPr algn="ctr"/>
            <a:r>
              <a:rPr lang="en-GB" sz="1400" dirty="0" smtClean="0"/>
              <a:t>University of Bern</a:t>
            </a:r>
            <a:endParaRPr lang="en-GB" sz="1400" dirty="0"/>
          </a:p>
        </p:txBody>
      </p:sp>
      <p:pic>
        <p:nvPicPr>
          <p:cNvPr id="6" name="Grafik 6" descr="lhep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5038" y="116632"/>
            <a:ext cx="2250938" cy="936104"/>
          </a:xfrm>
          <a:prstGeom prst="rect">
            <a:avLst/>
          </a:prstGeom>
        </p:spPr>
      </p:pic>
      <p:pic>
        <p:nvPicPr>
          <p:cNvPr id="7" name="Grafik 70" descr="Logo_AEC_rgb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2016224" cy="2210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57250"/>
          </a:xfrm>
        </p:spPr>
        <p:txBody>
          <a:bodyPr/>
          <a:lstStyle/>
          <a:p>
            <a:pPr eaLnBrk="1" hangingPunct="1"/>
            <a:r>
              <a:rPr lang="en-GB" dirty="0" smtClean="0"/>
              <a:t>Power supply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500063" y="1000125"/>
            <a:ext cx="7858125" cy="121443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Max Output : 4 kV peak to peak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Frequency: 50 Hz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Measuring system of output voltage and current</a:t>
            </a:r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10</a:t>
            </a:fld>
            <a:endParaRPr lang="de-CH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3278188"/>
            <a:ext cx="4357687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43481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feld 5"/>
          <p:cNvSpPr txBox="1">
            <a:spLocks noChangeArrowheads="1"/>
          </p:cNvSpPr>
          <p:nvPr/>
        </p:nvSpPr>
        <p:spPr bwMode="auto">
          <a:xfrm>
            <a:off x="5143500" y="2857500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alibri" pitchFamily="34" charset="0"/>
              </a:rPr>
              <a:t>GC is charged</a:t>
            </a:r>
          </a:p>
        </p:txBody>
      </p:sp>
      <p:sp>
        <p:nvSpPr>
          <p:cNvPr id="5127" name="Textfeld 6"/>
          <p:cNvSpPr txBox="1">
            <a:spLocks noChangeArrowheads="1"/>
          </p:cNvSpPr>
          <p:nvPr/>
        </p:nvSpPr>
        <p:spPr bwMode="auto">
          <a:xfrm>
            <a:off x="500063" y="2857500"/>
            <a:ext cx="2003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alibri" pitchFamily="34" charset="0"/>
              </a:rPr>
              <a:t>GC is charging up</a:t>
            </a:r>
          </a:p>
        </p:txBody>
      </p:sp>
    </p:spTree>
    <p:extLst>
      <p:ext uri="{BB962C8B-B14F-4D97-AF65-F5344CB8AC3E}">
        <p14:creationId xmlns:p14="http://schemas.microsoft.com/office/powerpoint/2010/main" val="1723823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5" descr="Voltage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64904"/>
            <a:ext cx="5796136" cy="4225945"/>
          </a:xfrm>
          <a:prstGeom prst="rect">
            <a:avLst/>
          </a:prstGeom>
        </p:spPr>
      </p:pic>
      <p:sp>
        <p:nvSpPr>
          <p:cNvPr id="3074" name="Titel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+mn-lt"/>
              </a:rPr>
              <a:t>High voltage system test (Cockcroft-Walton or </a:t>
            </a:r>
            <a:r>
              <a:rPr lang="en-GB" sz="3200" dirty="0" err="1" smtClean="0">
                <a:latin typeface="+mn-lt"/>
              </a:rPr>
              <a:t>Greinacher</a:t>
            </a:r>
            <a:r>
              <a:rPr lang="en-GB" sz="3200" dirty="0" smtClean="0">
                <a:latin typeface="+mn-lt"/>
              </a:rPr>
              <a:t> multiplier</a:t>
            </a:r>
            <a:r>
              <a:rPr lang="en-GB" sz="3200" dirty="0" smtClean="0"/>
              <a:t>) 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11</a:t>
            </a:fld>
            <a:endParaRPr lang="de-CH"/>
          </a:p>
        </p:txBody>
      </p:sp>
      <p:pic>
        <p:nvPicPr>
          <p:cNvPr id="6" name="Inhaltsplatzhalter 3" descr="P10004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412776"/>
            <a:ext cx="2885704" cy="5134854"/>
          </a:xfrm>
          <a:prstGeom prst="rect">
            <a:avLst/>
          </a:prstGeom>
        </p:spPr>
      </p:pic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539552" y="1268760"/>
            <a:ext cx="43204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Prototype: 35 stages </a:t>
            </a:r>
            <a:r>
              <a:rPr lang="en-GB" dirty="0">
                <a:latin typeface="Calibri" pitchFamily="34" charset="0"/>
                <a:cs typeface="Calibri" pitchFamily="34" charset="0"/>
              </a:rPr>
              <a:t>installed</a:t>
            </a:r>
          </a:p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Electric </a:t>
            </a:r>
            <a:r>
              <a:rPr lang="en-GB" dirty="0">
                <a:latin typeface="Calibri" pitchFamily="34" charset="0"/>
                <a:cs typeface="Calibri" pitchFamily="34" charset="0"/>
              </a:rPr>
              <a:t>field mill on the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bottom</a:t>
            </a:r>
            <a:endParaRPr lang="en-GB" dirty="0">
              <a:latin typeface="Calibri" pitchFamily="34" charset="0"/>
              <a:cs typeface="Calibri" pitchFamily="34" charset="0"/>
            </a:endParaRPr>
          </a:p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Filled </a:t>
            </a:r>
            <a:r>
              <a:rPr lang="en-GB" dirty="0">
                <a:latin typeface="Calibri" pitchFamily="34" charset="0"/>
                <a:cs typeface="Calibri" pitchFamily="34" charset="0"/>
              </a:rPr>
              <a:t>with liquid Argon</a:t>
            </a:r>
          </a:p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AC </a:t>
            </a:r>
            <a:r>
              <a:rPr lang="en-GB" dirty="0">
                <a:latin typeface="Calibri" pitchFamily="34" charset="0"/>
                <a:cs typeface="Calibri" pitchFamily="34" charset="0"/>
              </a:rPr>
              <a:t>input voltage 4kV 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Reached voltage 110kV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81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27060"/>
            <a:ext cx="1584176" cy="930132"/>
          </a:xfrm>
          <a:prstGeom prst="rect">
            <a:avLst/>
          </a:prstGeom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980728"/>
            <a:ext cx="3240359" cy="249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12</a:t>
            </a:fld>
            <a:endParaRPr lang="de-CH"/>
          </a:p>
        </p:txBody>
      </p:sp>
      <p:pic>
        <p:nvPicPr>
          <p:cNvPr id="7" name="Grafik 5" descr="IMG_4278.JPG"/>
          <p:cNvPicPr>
            <a:picLocks noChangeAspect="1"/>
          </p:cNvPicPr>
          <p:nvPr/>
        </p:nvPicPr>
        <p:blipFill rotWithShape="1">
          <a:blip r:embed="rId4" cstate="print"/>
          <a:srcRect l="9975" r="8524"/>
          <a:stretch/>
        </p:blipFill>
        <p:spPr>
          <a:xfrm>
            <a:off x="35496" y="3367633"/>
            <a:ext cx="1872208" cy="3445744"/>
          </a:xfrm>
          <a:prstGeom prst="rect">
            <a:avLst/>
          </a:prstGeom>
        </p:spPr>
      </p:pic>
      <p:pic>
        <p:nvPicPr>
          <p:cNvPr id="11" name="Picture 10" descr="P101034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5229200"/>
            <a:ext cx="3835172" cy="1584176"/>
          </a:xfrm>
          <a:prstGeom prst="rect">
            <a:avLst/>
          </a:prstGeom>
        </p:spPr>
      </p:pic>
      <p:pic>
        <p:nvPicPr>
          <p:cNvPr id="12" name="Content Placeholder 3" descr="IMG_828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41939" y="2138681"/>
            <a:ext cx="6391070" cy="2962595"/>
          </a:xfrm>
          <a:prstGeom prst="rect">
            <a:avLst/>
          </a:prstGeom>
        </p:spPr>
      </p:pic>
      <p:pic>
        <p:nvPicPr>
          <p:cNvPr id="13" name="Picture 12" descr="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85141"/>
            <a:ext cx="1954757" cy="1147715"/>
          </a:xfrm>
          <a:prstGeom prst="rect">
            <a:avLst/>
          </a:prstGeom>
        </p:spPr>
      </p:pic>
      <p:pic>
        <p:nvPicPr>
          <p:cNvPr id="14" name="Picture 13" descr="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52736"/>
            <a:ext cx="1583515" cy="929744"/>
          </a:xfrm>
          <a:prstGeom prst="rect">
            <a:avLst/>
          </a:prstGeom>
        </p:spPr>
      </p:pic>
      <p:pic>
        <p:nvPicPr>
          <p:cNvPr id="15" name="Picture 14" descr="7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0430" y="2640371"/>
            <a:ext cx="3156177" cy="18531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3752"/>
            <a:ext cx="8229600" cy="1143000"/>
          </a:xfrm>
        </p:spPr>
        <p:txBody>
          <a:bodyPr/>
          <a:lstStyle/>
          <a:p>
            <a:r>
              <a:rPr lang="en-GB" dirty="0" smtClean="0"/>
              <a:t>Design and construction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144"/>
            <a:ext cx="8229600" cy="990600"/>
          </a:xfrm>
        </p:spPr>
        <p:txBody>
          <a:bodyPr/>
          <a:lstStyle/>
          <a:p>
            <a:r>
              <a:rPr lang="en-US" dirty="0" smtClean="0"/>
              <a:t>Construction, recirculation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13</a:t>
            </a:fld>
            <a:endParaRPr lang="de-CH"/>
          </a:p>
        </p:txBody>
      </p:sp>
      <p:pic>
        <p:nvPicPr>
          <p:cNvPr id="12" name="Picture 11" descr="28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3636">
            <a:off x="3282397" y="3645830"/>
            <a:ext cx="3751565" cy="2813674"/>
          </a:xfrm>
          <a:prstGeom prst="rect">
            <a:avLst/>
          </a:prstGeom>
        </p:spPr>
      </p:pic>
      <p:pic>
        <p:nvPicPr>
          <p:cNvPr id="13" name="Picture 12" descr="P101054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392488"/>
            <a:ext cx="4608512" cy="2564904"/>
          </a:xfrm>
          <a:prstGeom prst="rect">
            <a:avLst/>
          </a:prstGeom>
        </p:spPr>
      </p:pic>
      <p:pic>
        <p:nvPicPr>
          <p:cNvPr id="10" name="Content Placeholder 9" descr="General Assembly.pdf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13" r="-10513"/>
          <a:stretch>
            <a:fillRect/>
          </a:stretch>
        </p:blipFill>
        <p:spPr>
          <a:xfrm>
            <a:off x="5436096" y="3212976"/>
            <a:ext cx="4038600" cy="4718304"/>
          </a:xfrm>
        </p:spPr>
      </p:pic>
      <p:pic>
        <p:nvPicPr>
          <p:cNvPr id="14" name="Picture 13" descr="P101055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0463" y="1893001"/>
            <a:ext cx="4179502" cy="2348880"/>
          </a:xfrm>
          <a:prstGeom prst="rect">
            <a:avLst/>
          </a:prstGeom>
        </p:spPr>
      </p:pic>
      <p:pic>
        <p:nvPicPr>
          <p:cNvPr id="15" name="Picture 14" descr="P101035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12" y="977689"/>
            <a:ext cx="2347172" cy="41764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16016" y="1220559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ensure the required purity, a Argon recirculation system was installed.</a:t>
            </a:r>
          </a:p>
          <a:p>
            <a:r>
              <a:rPr lang="en-US" dirty="0" smtClean="0"/>
              <a:t>First cleaning stage filling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stage with bellow pumps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1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features of Argontube</a:t>
            </a:r>
            <a:endParaRPr lang="en-US" dirty="0"/>
          </a:p>
        </p:txBody>
      </p:sp>
      <p:pic>
        <p:nvPicPr>
          <p:cNvPr id="6" name="Content Placeholder 5" descr="20121119_16441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50" b="-27750"/>
          <a:stretch>
            <a:fillRect/>
          </a:stretch>
        </p:blipFill>
        <p:spPr>
          <a:xfrm rot="5400000">
            <a:off x="457200" y="1673352"/>
            <a:ext cx="4038600" cy="4718304"/>
          </a:xfrm>
        </p:spPr>
      </p:pic>
      <p:pic>
        <p:nvPicPr>
          <p:cNvPr id="7" name="Content Placeholder 6" descr="uBooneFeedthrough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82" b="-21682"/>
          <a:stretch>
            <a:fillRect/>
          </a:stretch>
        </p:blipFill>
        <p:spPr>
          <a:xfrm>
            <a:off x="4644008" y="1988840"/>
            <a:ext cx="4038600" cy="471830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14</a:t>
            </a:fld>
            <a:endParaRPr lang="de-CH"/>
          </a:p>
        </p:txBody>
      </p:sp>
      <p:sp>
        <p:nvSpPr>
          <p:cNvPr id="8" name="TextBox 7"/>
          <p:cNvSpPr txBox="1"/>
          <p:nvPr/>
        </p:nvSpPr>
        <p:spPr>
          <a:xfrm>
            <a:off x="395536" y="623731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Cryo</a:t>
            </a:r>
            <a:r>
              <a:rPr lang="en-US" dirty="0" smtClean="0"/>
              <a:t>-cooler to run 24/7 long term without refilling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44008" y="609329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Cold camera to observe movements and conditions inside the cryostat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9992" y="162880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Trigger on cosmic tracks (2 PMT’s) or on UV laser (see later talk)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44208" y="29249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5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2176"/>
            <a:ext cx="8229600" cy="990600"/>
          </a:xfrm>
        </p:spPr>
        <p:txBody>
          <a:bodyPr/>
          <a:lstStyle/>
          <a:p>
            <a:r>
              <a:rPr lang="en-US" dirty="0" smtClean="0"/>
              <a:t>HV breakdowns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876800"/>
          </a:xfrm>
        </p:spPr>
        <p:txBody>
          <a:bodyPr>
            <a:normAutofit fontScale="85000" lnSpcReduction="20000"/>
          </a:bodyPr>
          <a:lstStyle/>
          <a:p>
            <a:pPr marL="182880" lvl="1"/>
            <a:r>
              <a:rPr lang="en-GB" dirty="0" smtClean="0"/>
              <a:t>Max stable HV achieved 150-170kV</a:t>
            </a:r>
          </a:p>
          <a:p>
            <a:pPr marL="182880" lvl="1"/>
            <a:r>
              <a:rPr lang="en-GB" dirty="0" smtClean="0"/>
              <a:t>Around 170 kV spontaneous discharges of the </a:t>
            </a:r>
            <a:r>
              <a:rPr lang="en-GB" dirty="0" err="1" smtClean="0"/>
              <a:t>Greinacher</a:t>
            </a:r>
            <a:endParaRPr lang="en-GB" dirty="0"/>
          </a:p>
          <a:p>
            <a:pPr marL="457200" lvl="2"/>
            <a:r>
              <a:rPr lang="en-GB" dirty="0" smtClean="0"/>
              <a:t>Run 1: Few discharges, one broken capacitor</a:t>
            </a:r>
          </a:p>
          <a:p>
            <a:pPr marL="457200" lvl="2"/>
            <a:r>
              <a:rPr lang="en-GB" dirty="0" smtClean="0"/>
              <a:t>Run 2: O(100) discharges, one broken capacitor</a:t>
            </a:r>
          </a:p>
          <a:p>
            <a:pPr marL="457200" lvl="2"/>
            <a:r>
              <a:rPr lang="en-GB" dirty="0" smtClean="0"/>
              <a:t>Run 3++: New capacitors, discharges at ~150kV, no destruction of </a:t>
            </a:r>
            <a:r>
              <a:rPr lang="en-GB" dirty="0" err="1" smtClean="0"/>
              <a:t>Greinacher</a:t>
            </a:r>
            <a:endParaRPr lang="en-GB" dirty="0" smtClean="0"/>
          </a:p>
          <a:p>
            <a:pPr marL="182880" lvl="1"/>
            <a:r>
              <a:rPr lang="en-GB" dirty="0" smtClean="0"/>
              <a:t>candidates </a:t>
            </a:r>
            <a:r>
              <a:rPr lang="en-GB" dirty="0"/>
              <a:t>for discharges </a:t>
            </a:r>
            <a:endParaRPr lang="en-GB" dirty="0" smtClean="0"/>
          </a:p>
          <a:p>
            <a:pPr marL="457200" lvl="2"/>
            <a:r>
              <a:rPr lang="en-GB" dirty="0" smtClean="0"/>
              <a:t>Argon bubbles (triple point close)</a:t>
            </a:r>
            <a:r>
              <a:rPr lang="en-GB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GB" dirty="0" smtClean="0">
              <a:solidFill>
                <a:srgbClr val="FF0000"/>
              </a:solidFill>
            </a:endParaRPr>
          </a:p>
          <a:p>
            <a:pPr marL="731520" lvl="3"/>
            <a:r>
              <a:rPr lang="en-GB" dirty="0" smtClean="0"/>
              <a:t>Change pressure</a:t>
            </a:r>
          </a:p>
          <a:p>
            <a:pPr marL="731520" lvl="3"/>
            <a:r>
              <a:rPr lang="en-GB" dirty="0" smtClean="0"/>
              <a:t>Enrich Argon Gas with He</a:t>
            </a:r>
          </a:p>
          <a:p>
            <a:pPr marL="457200" lvl="2"/>
            <a:r>
              <a:rPr lang="en-GB" dirty="0" smtClean="0"/>
              <a:t>Dust </a:t>
            </a:r>
            <a:r>
              <a:rPr lang="en-GB" dirty="0"/>
              <a:t>from </a:t>
            </a:r>
            <a:r>
              <a:rPr lang="en-GB" dirty="0" smtClean="0"/>
              <a:t>filters</a:t>
            </a:r>
          </a:p>
          <a:p>
            <a:pPr marL="731520" lvl="3"/>
            <a:r>
              <a:rPr lang="en-GB" dirty="0" smtClean="0"/>
              <a:t>Copper powder &lt;0.5</a:t>
            </a:r>
            <a:r>
              <a:rPr lang="en-GB" dirty="0" smtClean="0">
                <a:latin typeface="Symbol" charset="2"/>
                <a:cs typeface="Symbol" charset="2"/>
              </a:rPr>
              <a:t>m</a:t>
            </a:r>
            <a:r>
              <a:rPr lang="en-GB" dirty="0" smtClean="0"/>
              <a:t>m </a:t>
            </a:r>
            <a:endParaRPr lang="en-GB" dirty="0" smtClean="0">
              <a:solidFill>
                <a:srgbClr val="FF0000"/>
              </a:solidFill>
            </a:endParaRPr>
          </a:p>
          <a:p>
            <a:pPr marL="457200" lvl="2"/>
            <a:r>
              <a:rPr lang="en-GB" dirty="0" smtClean="0"/>
              <a:t>Electrostatic forces</a:t>
            </a:r>
          </a:p>
          <a:p>
            <a:pPr marL="731520" lvl="3"/>
            <a:r>
              <a:rPr lang="en-GB" dirty="0" smtClean="0"/>
              <a:t>5m leverage in case of small misalignment along drift axis </a:t>
            </a:r>
            <a:endParaRPr lang="en-GB" dirty="0" smtClean="0">
              <a:solidFill>
                <a:srgbClr val="FF0000"/>
              </a:solidFill>
            </a:endParaRPr>
          </a:p>
          <a:p>
            <a:pPr marL="457200" lvl="2"/>
            <a:r>
              <a:rPr lang="en-GB" dirty="0" smtClean="0"/>
              <a:t>Breakdown voltage &lt;&lt; 1MV/cm</a:t>
            </a:r>
          </a:p>
          <a:p>
            <a:pPr marL="731520" lvl="3"/>
            <a:r>
              <a:rPr lang="en-GB" dirty="0" err="1" smtClean="0"/>
              <a:t>Proc</a:t>
            </a:r>
            <a:r>
              <a:rPr lang="en-GB" dirty="0" smtClean="0"/>
              <a:t> </a:t>
            </a:r>
            <a:r>
              <a:rPr lang="en-GB" dirty="0" err="1" smtClean="0"/>
              <a:t>Phys</a:t>
            </a:r>
            <a:r>
              <a:rPr lang="en-GB" dirty="0" smtClean="0"/>
              <a:t> </a:t>
            </a:r>
            <a:r>
              <a:rPr lang="en-GB" dirty="0" err="1" smtClean="0"/>
              <a:t>Soc</a:t>
            </a:r>
            <a:r>
              <a:rPr lang="en-GB" dirty="0" smtClean="0"/>
              <a:t> 78 448 (1961) measured 1.1 MV/cm for gold/gold </a:t>
            </a:r>
            <a:endParaRPr lang="en-GB" dirty="0" smtClean="0">
              <a:solidFill>
                <a:srgbClr val="008000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marL="731520" lvl="3"/>
            <a:endParaRPr lang="en-GB" dirty="0" smtClean="0">
              <a:solidFill>
                <a:srgbClr val="008000"/>
              </a:solidFill>
            </a:endParaRPr>
          </a:p>
          <a:p>
            <a:pPr marL="548640" lvl="3" indent="0">
              <a:buNone/>
            </a:pPr>
            <a:endParaRPr lang="en-US" dirty="0" smtClean="0"/>
          </a:p>
          <a:p>
            <a:pPr marL="731520" lvl="3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15</a:t>
            </a:fld>
            <a:endParaRPr lang="de-CH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l="-11840" r="-11840"/>
          <a:stretch/>
        </p:blipFill>
        <p:spPr>
          <a:xfrm>
            <a:off x="4860032" y="4149080"/>
            <a:ext cx="4009947" cy="2376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406" y="692695"/>
            <a:ext cx="4084562" cy="29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3-03-19 at 3.30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9220" y="2561580"/>
            <a:ext cx="2413000" cy="558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 breakdown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91264" cy="4876800"/>
          </a:xfrm>
        </p:spPr>
        <p:txBody>
          <a:bodyPr/>
          <a:lstStyle/>
          <a:p>
            <a:r>
              <a:rPr lang="en-US" dirty="0" smtClean="0"/>
              <a:t>Work function for electrons leaving the cathode: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16</a:t>
            </a:fld>
            <a:endParaRPr lang="de-CH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771800" y="4581128"/>
            <a:ext cx="0" cy="19442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71800" y="6525344"/>
            <a:ext cx="48245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23928" y="5877272"/>
            <a:ext cx="10801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5076056" y="5013176"/>
            <a:ext cx="2755703" cy="860437"/>
          </a:xfrm>
          <a:custGeom>
            <a:avLst/>
            <a:gdLst>
              <a:gd name="connsiteX0" fmla="*/ 0 w 971233"/>
              <a:gd name="connsiteY0" fmla="*/ 533593 h 533593"/>
              <a:gd name="connsiteX1" fmla="*/ 256149 w 971233"/>
              <a:gd name="connsiteY1" fmla="*/ 96047 h 533593"/>
              <a:gd name="connsiteX2" fmla="*/ 971233 w 971233"/>
              <a:gd name="connsiteY2" fmla="*/ 0 h 53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233" h="533593">
                <a:moveTo>
                  <a:pt x="0" y="533593"/>
                </a:moveTo>
                <a:cubicBezTo>
                  <a:pt x="47138" y="359286"/>
                  <a:pt x="94277" y="184979"/>
                  <a:pt x="256149" y="96047"/>
                </a:cubicBezTo>
                <a:cubicBezTo>
                  <a:pt x="418021" y="7115"/>
                  <a:pt x="971233" y="0"/>
                  <a:pt x="971233" y="0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292080" y="5301208"/>
            <a:ext cx="2755704" cy="785842"/>
          </a:xfrm>
          <a:custGeom>
            <a:avLst/>
            <a:gdLst>
              <a:gd name="connsiteX0" fmla="*/ 0 w 1654298"/>
              <a:gd name="connsiteY0" fmla="*/ 163700 h 387809"/>
              <a:gd name="connsiteX1" fmla="*/ 458934 w 1654298"/>
              <a:gd name="connsiteY1" fmla="*/ 3622 h 387809"/>
              <a:gd name="connsiteX2" fmla="*/ 1056616 w 1654298"/>
              <a:gd name="connsiteY2" fmla="*/ 302434 h 387809"/>
              <a:gd name="connsiteX3" fmla="*/ 1654298 w 1654298"/>
              <a:gd name="connsiteY3" fmla="*/ 387809 h 38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4298" h="387809">
                <a:moveTo>
                  <a:pt x="0" y="163700"/>
                </a:moveTo>
                <a:cubicBezTo>
                  <a:pt x="141415" y="72100"/>
                  <a:pt x="282831" y="-19500"/>
                  <a:pt x="458934" y="3622"/>
                </a:cubicBezTo>
                <a:cubicBezTo>
                  <a:pt x="635037" y="26744"/>
                  <a:pt x="857389" y="238403"/>
                  <a:pt x="1056616" y="302434"/>
                </a:cubicBezTo>
                <a:cubicBezTo>
                  <a:pt x="1255843" y="366465"/>
                  <a:pt x="1506657" y="371801"/>
                  <a:pt x="1654298" y="387809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5220072" y="4437112"/>
            <a:ext cx="0" cy="208823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031432" y="476672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/>
              <a:t>Proc</a:t>
            </a:r>
            <a:r>
              <a:rPr lang="en-GB" sz="1200" dirty="0"/>
              <a:t> </a:t>
            </a:r>
            <a:r>
              <a:rPr lang="en-GB" sz="1200" dirty="0" err="1"/>
              <a:t>Phys</a:t>
            </a:r>
            <a:r>
              <a:rPr lang="en-GB" sz="1200" dirty="0"/>
              <a:t> </a:t>
            </a:r>
            <a:r>
              <a:rPr lang="en-GB" sz="1200" dirty="0" err="1"/>
              <a:t>Soc</a:t>
            </a:r>
            <a:r>
              <a:rPr lang="en-GB" sz="1200" dirty="0"/>
              <a:t> 78 </a:t>
            </a:r>
            <a:r>
              <a:rPr lang="en-GB" sz="1200" dirty="0" smtClean="0"/>
              <a:t>423 </a:t>
            </a:r>
            <a:r>
              <a:rPr lang="en-GB" sz="1200" dirty="0"/>
              <a:t>(</a:t>
            </a:r>
            <a:r>
              <a:rPr lang="en-GB" sz="1200" dirty="0" smtClean="0"/>
              <a:t>1961) Electric breakdown of Liquid Dielectrics and “Ionization, conductivity and breakdown in dielectric liquids” by </a:t>
            </a:r>
            <a:r>
              <a:rPr lang="en-GB" sz="1200" dirty="0" err="1" smtClean="0"/>
              <a:t>Ignacy</a:t>
            </a:r>
            <a:r>
              <a:rPr lang="en-GB" sz="1200" dirty="0" smtClean="0"/>
              <a:t> </a:t>
            </a:r>
            <a:r>
              <a:rPr lang="en-GB" sz="1200" dirty="0" err="1" smtClean="0"/>
              <a:t>Adamczewski</a:t>
            </a:r>
            <a:r>
              <a:rPr lang="en-GB" sz="1200" dirty="0" smtClean="0"/>
              <a:t> 1971 ISBN: 978</a:t>
            </a:r>
            <a:r>
              <a:rPr lang="en-GB" sz="1200" dirty="0"/>
              <a:t>-0850660272</a:t>
            </a:r>
            <a:endParaRPr lang="en-US" sz="12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95536" y="2440632"/>
            <a:ext cx="8291264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Work function for electrons with external field in a </a:t>
            </a:r>
            <a:r>
              <a:rPr lang="en-US" dirty="0" err="1" smtClean="0"/>
              <a:t>dielectic</a:t>
            </a:r>
            <a:r>
              <a:rPr lang="en-US" dirty="0" smtClean="0"/>
              <a:t> liquid: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19872" y="4437112"/>
            <a:ext cx="749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metal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68344" y="6300028"/>
            <a:ext cx="3386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00277" y="5157192"/>
            <a:ext cx="15574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ork </a:t>
            </a:r>
            <a:r>
              <a:rPr lang="en-US" dirty="0" smtClean="0"/>
              <a:t>function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24944"/>
            <a:ext cx="4751512" cy="222926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40968"/>
            <a:ext cx="2475226" cy="21782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915816" y="4941168"/>
            <a:ext cx="4608512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89" y="1916832"/>
            <a:ext cx="2648571" cy="576064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29000"/>
            <a:ext cx="3860329" cy="6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8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 breakdown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</a:t>
            </a:r>
            <a:r>
              <a:rPr lang="en-US" dirty="0" smtClean="0"/>
              <a:t>have </a:t>
            </a:r>
            <a:r>
              <a:rPr lang="en-US" dirty="0" smtClean="0"/>
              <a:t>to take more into account:</a:t>
            </a:r>
          </a:p>
          <a:p>
            <a:r>
              <a:rPr lang="en-US" dirty="0" smtClean="0"/>
              <a:t>Ionization: Townsend coefficient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</a:p>
          <a:p>
            <a:r>
              <a:rPr lang="en-US" dirty="0" smtClean="0"/>
              <a:t>The distance are short, and </a:t>
            </a:r>
            <a:r>
              <a:rPr lang="en-US" dirty="0" smtClean="0">
                <a:latin typeface="Symbol" charset="2"/>
                <a:cs typeface="Symbol" charset="2"/>
              </a:rPr>
              <a:t>a </a:t>
            </a:r>
            <a:r>
              <a:rPr lang="en-US" dirty="0" smtClean="0"/>
              <a:t>&lt; 1 but: </a:t>
            </a:r>
          </a:p>
          <a:p>
            <a:pPr lvl="1"/>
            <a:r>
              <a:rPr lang="en-US" dirty="0" smtClean="0"/>
              <a:t>Distance between wall and cathode 1mm:</a:t>
            </a:r>
          </a:p>
          <a:p>
            <a:pPr lvl="2"/>
            <a:r>
              <a:rPr lang="en-US" dirty="0" smtClean="0"/>
              <a:t>no multiplication</a:t>
            </a:r>
            <a:endParaRPr lang="en-US" dirty="0"/>
          </a:p>
          <a:p>
            <a:pPr lvl="1"/>
            <a:r>
              <a:rPr lang="en-US" dirty="0" smtClean="0"/>
              <a:t>Distance between wall and cathode 1-10 cm: </a:t>
            </a:r>
          </a:p>
          <a:p>
            <a:pPr lvl="2"/>
            <a:r>
              <a:rPr lang="en-US" dirty="0" smtClean="0"/>
              <a:t>multiplication in </a:t>
            </a:r>
            <a:r>
              <a:rPr lang="en-US" dirty="0" smtClean="0"/>
              <a:t>liquid </a:t>
            </a:r>
            <a:r>
              <a:rPr lang="en-US" dirty="0" smtClean="0"/>
              <a:t>become a possibility</a:t>
            </a:r>
            <a:endParaRPr lang="en-US" dirty="0"/>
          </a:p>
          <a:p>
            <a:r>
              <a:rPr lang="en-US" dirty="0" smtClean="0"/>
              <a:t>Dependence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17</a:t>
            </a:fld>
            <a:endParaRPr lang="de-CH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99992" y="4725144"/>
            <a:ext cx="1296144" cy="7920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419872" y="4725144"/>
            <a:ext cx="1080120" cy="7920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47864" y="4648624"/>
            <a:ext cx="252028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356910"/>
            <a:ext cx="2808312" cy="57974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365104"/>
            <a:ext cx="2037556" cy="655144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589240"/>
            <a:ext cx="6372200" cy="655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638132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has known dependence of E</a:t>
            </a:r>
            <a:r>
              <a:rPr lang="en-US" baseline="-25000" dirty="0" smtClean="0"/>
              <a:t>0</a:t>
            </a:r>
            <a:r>
              <a:rPr lang="en-US" dirty="0" smtClean="0"/>
              <a:t>, than we can calculate the breakdown distance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1052736"/>
            <a:ext cx="3202281" cy="223244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7164288" y="2348880"/>
            <a:ext cx="0" cy="21602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41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90600"/>
          </a:xfrm>
        </p:spPr>
        <p:txBody>
          <a:bodyPr/>
          <a:lstStyle/>
          <a:p>
            <a:r>
              <a:rPr lang="en-US" dirty="0" smtClean="0"/>
              <a:t>HV breakdown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256584"/>
          </a:xfrm>
        </p:spPr>
        <p:txBody>
          <a:bodyPr>
            <a:noAutofit/>
          </a:bodyPr>
          <a:lstStyle/>
          <a:p>
            <a:r>
              <a:rPr lang="en-US" sz="2000" dirty="0" smtClean="0"/>
              <a:t>We can thus calculate the cathode emission and the cathode field - emission current relation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For low Fields, two intersections (smaller one is the stable), for large fields, unstable increase of current i.e.:</a:t>
            </a:r>
            <a:endParaRPr lang="en-US" sz="2000" dirty="0"/>
          </a:p>
          <a:p>
            <a:r>
              <a:rPr lang="en-US" sz="2000" dirty="0" smtClean="0"/>
              <a:t>Papers/Measurements are available in the mm range, we are in cm. Formulae not analytical solvable, but we are working on preparing full </a:t>
            </a:r>
            <a:r>
              <a:rPr lang="en-US" sz="2000" dirty="0" err="1" smtClean="0"/>
              <a:t>Comsol</a:t>
            </a:r>
            <a:r>
              <a:rPr lang="en-US" sz="2000" dirty="0" smtClean="0"/>
              <a:t>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18</a:t>
            </a:fld>
            <a:endParaRPr lang="de-CH"/>
          </a:p>
        </p:txBody>
      </p:sp>
      <p:pic>
        <p:nvPicPr>
          <p:cNvPr id="6" name="Picture 5" descr="Screen Shot 2013-03-19 at 4.21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48166"/>
            <a:ext cx="3600400" cy="2872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2200" y="155679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9" name="Lightning Bolt 8"/>
          <p:cNvSpPr/>
          <p:nvPr/>
        </p:nvSpPr>
        <p:spPr>
          <a:xfrm>
            <a:off x="5148064" y="4581128"/>
            <a:ext cx="288032" cy="360040"/>
          </a:xfrm>
          <a:prstGeom prst="lightningBolt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1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136"/>
            <a:ext cx="8229600" cy="990600"/>
          </a:xfrm>
        </p:spPr>
        <p:txBody>
          <a:bodyPr/>
          <a:lstStyle/>
          <a:p>
            <a:r>
              <a:rPr lang="en-US" dirty="0" smtClean="0"/>
              <a:t>Breakdown Voltage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4186808" cy="4876800"/>
          </a:xfrm>
        </p:spPr>
        <p:txBody>
          <a:bodyPr/>
          <a:lstStyle/>
          <a:p>
            <a:pPr marL="182880" lvl="1"/>
            <a:r>
              <a:rPr lang="en-GB" dirty="0" smtClean="0"/>
              <a:t>Breakdown voltage </a:t>
            </a:r>
            <a:r>
              <a:rPr lang="en-US" dirty="0" smtClean="0"/>
              <a:t>measurement</a:t>
            </a:r>
          </a:p>
          <a:p>
            <a:pPr marL="182880" lvl="1"/>
            <a:r>
              <a:rPr lang="en-US" dirty="0" smtClean="0"/>
              <a:t>Micro Argontube with a 30kV HV </a:t>
            </a:r>
            <a:r>
              <a:rPr lang="en-US" dirty="0" err="1" smtClean="0"/>
              <a:t>feedthrough</a:t>
            </a:r>
            <a:r>
              <a:rPr lang="en-US" dirty="0" smtClean="0"/>
              <a:t> </a:t>
            </a:r>
            <a:r>
              <a:rPr lang="en-US" sz="1400" dirty="0"/>
              <a:t>JINST 5:T11002 (2010</a:t>
            </a:r>
            <a:r>
              <a:rPr lang="en-US" sz="1400" dirty="0" smtClean="0"/>
              <a:t>)</a:t>
            </a:r>
            <a:endParaRPr lang="en-US" dirty="0" smtClean="0"/>
          </a:p>
          <a:p>
            <a:pPr marL="182880" lvl="1"/>
            <a:r>
              <a:rPr lang="en-US" dirty="0" smtClean="0"/>
              <a:t>2 spheres (d=4cm), one moveable with 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precision</a:t>
            </a:r>
          </a:p>
          <a:p>
            <a:pPr marL="182880" lvl="1"/>
            <a:r>
              <a:rPr lang="en-US" dirty="0" smtClean="0"/>
              <a:t>Few micron to 1mm range</a:t>
            </a:r>
          </a:p>
          <a:p>
            <a:pPr marL="182880" lvl="1"/>
            <a:endParaRPr lang="en-US" dirty="0"/>
          </a:p>
          <a:p>
            <a:pPr marL="182880" lvl="1"/>
            <a:endParaRPr lang="en-US" dirty="0" smtClean="0"/>
          </a:p>
          <a:p>
            <a:pPr marL="182880" lvl="1"/>
            <a:endParaRPr lang="en-US" dirty="0" smtClean="0"/>
          </a:p>
          <a:p>
            <a:pPr marL="457200"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19</a:t>
            </a:fld>
            <a:endParaRPr lang="de-CH"/>
          </a:p>
        </p:txBody>
      </p:sp>
      <p:pic>
        <p:nvPicPr>
          <p:cNvPr id="6" name="Picture 5" descr="DSC003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0969"/>
            <a:ext cx="2733768" cy="3645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717032"/>
            <a:ext cx="3473367" cy="3026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620688"/>
            <a:ext cx="3995936" cy="2628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78609">
            <a:off x="6271987" y="141073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DSC0035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3" y="3140968"/>
            <a:ext cx="2715293" cy="36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2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Outline</a:t>
            </a:r>
            <a:r>
              <a:rPr lang="de-CH" dirty="0" smtClean="0"/>
              <a:t>	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1412776"/>
            <a:ext cx="7355160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sz="2400" dirty="0" smtClean="0"/>
              <a:t>LAr </a:t>
            </a:r>
            <a:r>
              <a:rPr lang="en-GB" sz="2400" dirty="0"/>
              <a:t>TPC </a:t>
            </a:r>
            <a:r>
              <a:rPr lang="en-GB" sz="2400" dirty="0" smtClean="0"/>
              <a:t>technique</a:t>
            </a:r>
          </a:p>
          <a:p>
            <a:pPr>
              <a:lnSpc>
                <a:spcPct val="200000"/>
              </a:lnSpc>
            </a:pPr>
            <a:r>
              <a:rPr lang="en-GB" sz="2400" dirty="0" smtClean="0"/>
              <a:t>Argontube</a:t>
            </a:r>
            <a:r>
              <a:rPr lang="en-GB" dirty="0" smtClean="0"/>
              <a:t>, a 5m drift LAr TPC</a:t>
            </a:r>
          </a:p>
          <a:p>
            <a:pPr>
              <a:lnSpc>
                <a:spcPct val="200000"/>
              </a:lnSpc>
            </a:pPr>
            <a:r>
              <a:rPr lang="en-GB" sz="2400" dirty="0" smtClean="0"/>
              <a:t>Design challenges for the HV</a:t>
            </a:r>
          </a:p>
          <a:p>
            <a:pPr>
              <a:lnSpc>
                <a:spcPct val="200000"/>
              </a:lnSpc>
            </a:pPr>
            <a:r>
              <a:rPr lang="en-GB" sz="2400" dirty="0" smtClean="0"/>
              <a:t>Conclusions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</a:t>
            </a:fld>
            <a:endParaRPr lang="de-CH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dirty="0" smtClean="0"/>
              <a:t>Data run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20</a:t>
            </a:fld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395536" y="1268760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Vacuum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Pumping with pre-vacuum- and roots-pump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5 days of pumping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Vacuum: 4.8E-5 mbar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395536" y="2492896"/>
            <a:ext cx="504055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Filling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 6 h to fill ARGONTUBE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 2600 l of Argon used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 Filtered Argon was injected </a:t>
            </a:r>
            <a:r>
              <a:rPr lang="en-GB" dirty="0" smtClean="0"/>
              <a:t>(copper filter)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/>
              <a:t>  </a:t>
            </a:r>
            <a:r>
              <a:rPr lang="en-GB" dirty="0" smtClean="0"/>
              <a:t> Before taking data one night of liquid     recirculation through </a:t>
            </a:r>
            <a:r>
              <a:rPr lang="en-GB" dirty="0" smtClean="0"/>
              <a:t>copper filter</a:t>
            </a:r>
            <a:endParaRPr lang="en-GB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67544" y="4293096"/>
            <a:ext cx="7632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Operation (last run)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HV was ramped up to 1.3kV  AC input voltage (170 kV) -&gt; discharges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Stable conditions at 1 kV AC input voltage (Drift field ~125 kV)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Collect cosmic events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Collect UV laser </a:t>
            </a:r>
            <a:r>
              <a:rPr lang="en-US" dirty="0" smtClean="0"/>
              <a:t>induced signals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Weeks of operation (about 10’000 events)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Next run: max purity, new filters (regeneration in progress)</a:t>
            </a:r>
            <a:endParaRPr lang="en-US" dirty="0"/>
          </a:p>
        </p:txBody>
      </p:sp>
      <p:pic>
        <p:nvPicPr>
          <p:cNvPr id="5" name="Picture 4" descr="2012-03-19 12.07.1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14518" b="16043"/>
          <a:stretch/>
        </p:blipFill>
        <p:spPr>
          <a:xfrm>
            <a:off x="5148064" y="1268760"/>
            <a:ext cx="3610909" cy="3241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21</a:t>
            </a:fld>
            <a:endParaRPr lang="de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3271717" cy="6521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16632"/>
            <a:ext cx="3052110" cy="6525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16632"/>
            <a:ext cx="3052498" cy="651840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79512" y="836712"/>
            <a:ext cx="0" cy="475252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504" y="4046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6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Purity measurement with UV-laser and </a:t>
            </a:r>
            <a:r>
              <a:rPr lang="en-US" sz="3200" dirty="0" err="1" smtClean="0"/>
              <a:t>muons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22</a:t>
            </a:fld>
            <a:endParaRPr lang="de-CH" dirty="0"/>
          </a:p>
        </p:txBody>
      </p:sp>
      <p:pic>
        <p:nvPicPr>
          <p:cNvPr id="3" name="Picture 2" descr="Purity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2244"/>
            <a:ext cx="6268619" cy="425113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861574"/>
              </p:ext>
            </p:extLst>
          </p:nvPr>
        </p:nvGraphicFramePr>
        <p:xfrm>
          <a:off x="6732240" y="3429248"/>
          <a:ext cx="1981769" cy="863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Equation" r:id="rId4" imgW="990600" imgH="431800" progId="Equation.3">
                  <p:embed/>
                </p:oleObj>
              </mc:Choice>
              <mc:Fallback>
                <p:oleObj name="Equation" r:id="rId4" imgW="990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>
                        <a:lum bright="100000"/>
                      </a:blip>
                      <a:stretch>
                        <a:fillRect/>
                      </a:stretch>
                    </p:blipFill>
                    <p:spPr>
                      <a:xfrm>
                        <a:off x="6732240" y="3429248"/>
                        <a:ext cx="1981769" cy="863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79712" y="2420888"/>
            <a:ext cx="345638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Purity measured with </a:t>
            </a:r>
            <a:r>
              <a:rPr lang="en-US" sz="1400" dirty="0" err="1" smtClean="0">
                <a:solidFill>
                  <a:schemeClr val="bg1"/>
                </a:solidFill>
              </a:rPr>
              <a:t>muon</a:t>
            </a:r>
            <a:r>
              <a:rPr lang="en-US" sz="1400" dirty="0" smtClean="0">
                <a:solidFill>
                  <a:schemeClr val="bg1"/>
                </a:solidFill>
              </a:rPr>
              <a:t> tracks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Purity measured with UV laser beam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5013176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2500 </a:t>
            </a:r>
            <a:r>
              <a:rPr lang="en-US" sz="1600" dirty="0" err="1" smtClean="0"/>
              <a:t>ms</a:t>
            </a:r>
            <a:r>
              <a:rPr lang="en-US" sz="1600" dirty="0" smtClean="0"/>
              <a:t> of live time corresponds to 0.12 ppb of oxygen equivalent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836712"/>
            <a:ext cx="5184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Electronegative molecules absorb drifting electrons (Oxygen or </a:t>
            </a:r>
            <a:r>
              <a:rPr lang="en-US" dirty="0"/>
              <a:t>W</a:t>
            </a:r>
            <a:r>
              <a:rPr lang="en-US" dirty="0" smtClean="0"/>
              <a:t>ater)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Charge attenuation along the drift is called charge live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Recirculation system to reduce oxygen impurities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168" y="908720"/>
            <a:ext cx="3396473" cy="20882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331640" y="4509120"/>
            <a:ext cx="4320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78609">
            <a:off x="1575868" y="357097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0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/>
          <a:lstStyle/>
          <a:p>
            <a:r>
              <a:rPr lang="en-US" dirty="0" smtClean="0"/>
              <a:t>Diffusion Measurements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23</a:t>
            </a:fld>
            <a:endParaRPr lang="de-CH"/>
          </a:p>
        </p:txBody>
      </p:sp>
      <p:pic>
        <p:nvPicPr>
          <p:cNvPr id="6" name="Picture 5" descr="ev_1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980728"/>
            <a:ext cx="10142845" cy="2088233"/>
          </a:xfrm>
          <a:prstGeom prst="rect">
            <a:avLst/>
          </a:prstGeom>
        </p:spPr>
      </p:pic>
      <p:pic>
        <p:nvPicPr>
          <p:cNvPr id="8" name="Picture 7" descr="wire_sapation_slice1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" y="3140968"/>
            <a:ext cx="3266850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6216" y="3645024"/>
            <a:ext cx="2808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</a:t>
            </a:r>
            <a:r>
              <a:rPr lang="en-US" baseline="-25000" dirty="0" smtClean="0"/>
              <a:t>T</a:t>
            </a:r>
            <a:r>
              <a:rPr lang="en-US" dirty="0" smtClean="0"/>
              <a:t>=5.18±0.58 cm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</a:p>
          <a:p>
            <a:endParaRPr lang="en-US" dirty="0" smtClean="0"/>
          </a:p>
          <a:p>
            <a:r>
              <a:rPr lang="en-US" dirty="0" smtClean="0"/>
              <a:t>or</a:t>
            </a:r>
          </a:p>
          <a:p>
            <a:endParaRPr lang="en-US" dirty="0"/>
          </a:p>
          <a:p>
            <a:r>
              <a:rPr lang="en-US" dirty="0" smtClean="0"/>
              <a:t>D</a:t>
            </a:r>
            <a:r>
              <a:rPr lang="en-US" baseline="-25000" dirty="0" smtClean="0"/>
              <a:t>T</a:t>
            </a:r>
            <a:r>
              <a:rPr lang="en-US" dirty="0" smtClean="0"/>
              <a:t>=10.18</a:t>
            </a:r>
            <a:r>
              <a:rPr lang="en-US" dirty="0"/>
              <a:t>±0.58 cm</a:t>
            </a:r>
            <a:r>
              <a:rPr lang="en-US" baseline="30000" dirty="0"/>
              <a:t>2</a:t>
            </a:r>
            <a:r>
              <a:rPr lang="en-US" dirty="0"/>
              <a:t>/s</a:t>
            </a:r>
          </a:p>
          <a:p>
            <a:endParaRPr lang="en-US" dirty="0" smtClean="0"/>
          </a:p>
          <a:p>
            <a:r>
              <a:rPr lang="en-US" dirty="0" smtClean="0"/>
              <a:t>Behavior for t&gt;5500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 to be studied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284984"/>
            <a:ext cx="3331716" cy="3146253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44" y="3304546"/>
            <a:ext cx="2267744" cy="55650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6084168" y="4437112"/>
            <a:ext cx="432048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076056" y="5013176"/>
            <a:ext cx="1440160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78609">
            <a:off x="3679699" y="400301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1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42416"/>
            <a:ext cx="3263528" cy="2802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Diffusion Measurements and further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24</a:t>
            </a:fld>
            <a:endParaRPr lang="de-CH"/>
          </a:p>
        </p:txBody>
      </p:sp>
      <p:sp>
        <p:nvSpPr>
          <p:cNvPr id="8" name="TextBox 7"/>
          <p:cNvSpPr txBox="1"/>
          <p:nvPr/>
        </p:nvSpPr>
        <p:spPr>
          <a:xfrm>
            <a:off x="611560" y="351204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Cosmis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861048"/>
            <a:ext cx="4176464" cy="2736304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627784" y="5517232"/>
            <a:ext cx="72008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627784" y="6021288"/>
            <a:ext cx="72008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627784" y="6093296"/>
            <a:ext cx="100800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682000" y="5445224"/>
            <a:ext cx="72008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682000" y="5229200"/>
            <a:ext cx="72008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560" y="652708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utura Md BT" charset="0"/>
              </a:rPr>
              <a:t>Red </a:t>
            </a:r>
            <a:r>
              <a:rPr lang="en-US" dirty="0" err="1" smtClean="0">
                <a:latin typeface="Futura Md BT" charset="0"/>
              </a:rPr>
              <a:t>Muons</a:t>
            </a:r>
            <a:r>
              <a:rPr lang="en-US" dirty="0" smtClean="0">
                <a:latin typeface="Futura Md BT" charset="0"/>
              </a:rPr>
              <a:t>, green UV Laser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Futura Md BT" charset="0"/>
            </a:endParaRPr>
          </a:p>
        </p:txBody>
      </p:sp>
      <p:pic>
        <p:nvPicPr>
          <p:cNvPr id="26" name="Picture 25" descr="IMG_019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6474" y="1506294"/>
            <a:ext cx="3052395" cy="2289296"/>
          </a:xfrm>
          <a:prstGeom prst="rect">
            <a:avLst/>
          </a:prstGeom>
        </p:spPr>
      </p:pic>
      <p:pic>
        <p:nvPicPr>
          <p:cNvPr id="27" name="Picture 26" descr="muon2_ev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19472"/>
            <a:ext cx="3703037" cy="252189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64288" y="2300679"/>
            <a:ext cx="18722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 Argontube</a:t>
            </a:r>
          </a:p>
          <a:p>
            <a:endParaRPr lang="en-US" dirty="0"/>
          </a:p>
          <a:p>
            <a:r>
              <a:rPr lang="en-US" dirty="0" smtClean="0"/>
              <a:t>Test of double collection plane readout with wire planes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9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576064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Very long drift successfully demonstrated at AEC Bern</a:t>
            </a:r>
          </a:p>
          <a:p>
            <a:pPr lvl="1"/>
            <a:r>
              <a:rPr lang="en-GB" dirty="0" smtClean="0"/>
              <a:t>Recirculation system for Argon purification </a:t>
            </a:r>
          </a:p>
          <a:p>
            <a:pPr lvl="1"/>
            <a:r>
              <a:rPr lang="en-GB" dirty="0" smtClean="0"/>
              <a:t>Stable HV ~ 125kV with </a:t>
            </a:r>
            <a:r>
              <a:rPr lang="en-GB" dirty="0" err="1" smtClean="0"/>
              <a:t>Greinacher</a:t>
            </a:r>
            <a:r>
              <a:rPr lang="en-GB" dirty="0" smtClean="0"/>
              <a:t> multiplier (Cockcroft Walton)</a:t>
            </a:r>
          </a:p>
          <a:p>
            <a:pPr lvl="2"/>
            <a:r>
              <a:rPr lang="en-GB" sz="2000" dirty="0" smtClean="0"/>
              <a:t>Reason for discharges are understood, more R&amp;D needed to optimize for larger HV and study LAr properties</a:t>
            </a:r>
          </a:p>
          <a:p>
            <a:pPr lvl="1"/>
            <a:r>
              <a:rPr lang="en-GB" dirty="0" smtClean="0"/>
              <a:t>Muon tracks </a:t>
            </a:r>
            <a:r>
              <a:rPr lang="en-GB" dirty="0"/>
              <a:t>of almost </a:t>
            </a:r>
            <a:r>
              <a:rPr lang="en-GB" dirty="0" smtClean="0"/>
              <a:t>5m drift	</a:t>
            </a:r>
            <a:endParaRPr lang="en-GB" dirty="0"/>
          </a:p>
          <a:p>
            <a:pPr lvl="1"/>
            <a:r>
              <a:rPr lang="en-GB" dirty="0"/>
              <a:t>Laser </a:t>
            </a:r>
            <a:r>
              <a:rPr lang="en-GB" dirty="0" smtClean="0"/>
              <a:t>tracks with </a:t>
            </a:r>
            <a:r>
              <a:rPr lang="en-GB" dirty="0"/>
              <a:t>5m </a:t>
            </a:r>
            <a:r>
              <a:rPr lang="en-GB" dirty="0" smtClean="0"/>
              <a:t>drift</a:t>
            </a:r>
          </a:p>
          <a:p>
            <a:pPr lvl="1"/>
            <a:r>
              <a:rPr lang="en-GB" dirty="0" smtClean="0"/>
              <a:t>Purity of about 2.5ms</a:t>
            </a:r>
          </a:p>
          <a:p>
            <a:pPr lvl="1"/>
            <a:r>
              <a:rPr lang="en-GB" dirty="0" smtClean="0"/>
              <a:t>Transversal electron diffusion  D</a:t>
            </a:r>
            <a:r>
              <a:rPr lang="en-GB" baseline="-25000" dirty="0" smtClean="0"/>
              <a:t>T</a:t>
            </a:r>
            <a:r>
              <a:rPr lang="en-GB" dirty="0" smtClean="0"/>
              <a:t> 5.2 or 10.2 cm</a:t>
            </a:r>
            <a:r>
              <a:rPr lang="en-GB" baseline="30000" dirty="0"/>
              <a:t>2</a:t>
            </a:r>
            <a:r>
              <a:rPr lang="en-GB" dirty="0" smtClean="0"/>
              <a:t>/s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25</a:t>
            </a:fld>
            <a:endParaRPr lang="de-CH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Thanks for your attention</a:t>
            </a:r>
            <a:endParaRPr lang="en-US" dirty="0"/>
          </a:p>
        </p:txBody>
      </p:sp>
      <p:pic>
        <p:nvPicPr>
          <p:cNvPr id="8" name="Content Placeholder 7" descr="IMG_826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968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27</a:t>
            </a:fld>
            <a:endParaRPr lang="de-CH"/>
          </a:p>
        </p:txBody>
      </p:sp>
      <p:pic>
        <p:nvPicPr>
          <p:cNvPr id="6" name="Picture 5" descr="Screen Shot 2013-03-21 at 10.00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0040"/>
            <a:ext cx="7835313" cy="64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3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28</a:t>
            </a:fld>
            <a:endParaRPr lang="de-CH"/>
          </a:p>
        </p:txBody>
      </p:sp>
      <p:pic>
        <p:nvPicPr>
          <p:cNvPr id="5" name="Picture 4" descr="Screen Shot 2013-03-21 at 10.01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363333"/>
            <a:ext cx="8172400" cy="652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5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29</a:t>
            </a:fld>
            <a:endParaRPr lang="de-CH"/>
          </a:p>
        </p:txBody>
      </p:sp>
      <p:pic>
        <p:nvPicPr>
          <p:cNvPr id="5" name="Picture 4" descr="Screen Shot 2013-03-21 at 10.02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" y="475958"/>
            <a:ext cx="9144000" cy="640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7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de-CH" dirty="0" smtClean="0"/>
              <a:t> </a:t>
            </a:r>
            <a:r>
              <a:rPr lang="en-GB" dirty="0" smtClean="0"/>
              <a:t>LAr TPC technique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124744"/>
            <a:ext cx="4618856" cy="37444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000" dirty="0" smtClean="0"/>
              <a:t>Three dimensional tracking device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Readout of the charge deposited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Charge readout correlates to deposited energy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Momentum estimation via multiple coulomb scattering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The detector is fully homogenous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UV scintillation light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3</a:t>
            </a:fld>
            <a:endParaRPr lang="de-CH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55203"/>
              </p:ext>
            </p:extLst>
          </p:nvPr>
        </p:nvGraphicFramePr>
        <p:xfrm>
          <a:off x="251520" y="5157192"/>
          <a:ext cx="42672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636"/>
                <a:gridCol w="23275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Charge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 yield (</a:t>
                      </a:r>
                      <a:r>
                        <a:rPr lang="en-US" sz="1400" b="0" baseline="0" dirty="0" err="1" smtClean="0">
                          <a:solidFill>
                            <a:schemeClr val="bg1"/>
                          </a:solidFill>
                        </a:rPr>
                        <a:t>m.i.p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.)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6000 e</a:t>
                      </a:r>
                      <a:r>
                        <a:rPr lang="en-US" sz="1400" b="0" baseline="300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/mm (1fC/mm)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Photon yield (</a:t>
                      </a:r>
                      <a:r>
                        <a:rPr lang="en-US" sz="1400" b="0" dirty="0" err="1" smtClean="0">
                          <a:solidFill>
                            <a:schemeClr val="bg1"/>
                          </a:solidFill>
                        </a:rPr>
                        <a:t>m.i.p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.)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5000 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photons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/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mm (128 nm)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Electron drift velocity 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2mm/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 (@ 1kV/cm)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8" name="Grafik 9" descr="decay_muon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0320" y="4945897"/>
            <a:ext cx="4528184" cy="1651455"/>
          </a:xfrm>
          <a:prstGeom prst="rect">
            <a:avLst/>
          </a:prstGeom>
        </p:spPr>
      </p:pic>
      <p:pic>
        <p:nvPicPr>
          <p:cNvPr id="6" name="Picture 5" descr="TPC_Princi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4115265" cy="409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30</a:t>
            </a:fld>
            <a:endParaRPr lang="de-CH"/>
          </a:p>
        </p:txBody>
      </p:sp>
      <p:pic>
        <p:nvPicPr>
          <p:cNvPr id="5" name="Picture 4" descr="Screen Shot 2013-03-21 at 10.02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327349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5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de-CH" dirty="0" smtClean="0"/>
              <a:t>Evolution </a:t>
            </a:r>
            <a:r>
              <a:rPr lang="de-CH" dirty="0" err="1" smtClean="0"/>
              <a:t>of</a:t>
            </a:r>
            <a:r>
              <a:rPr lang="de-CH" dirty="0" smtClean="0"/>
              <a:t> LAr TPCs in Bern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796136" y="1628800"/>
            <a:ext cx="3931920" cy="639762"/>
          </a:xfrm>
        </p:spPr>
        <p:txBody>
          <a:bodyPr/>
          <a:lstStyle/>
          <a:p>
            <a:r>
              <a:rPr lang="de-CH" dirty="0" smtClean="0"/>
              <a:t>Medium Argontube +</a:t>
            </a:r>
            <a:endParaRPr lang="de-CH" dirty="0"/>
          </a:p>
        </p:txBody>
      </p:sp>
      <p:pic>
        <p:nvPicPr>
          <p:cNvPr id="12" name="Inhaltsplatzhalter 12" descr="P100083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577880" y="2214016"/>
            <a:ext cx="2220624" cy="3951288"/>
          </a:xfrm>
        </p:spPr>
      </p:pic>
      <p:sp>
        <p:nvSpPr>
          <p:cNvPr id="14" name="Textfeld 13"/>
          <p:cNvSpPr txBox="1"/>
          <p:nvPr/>
        </p:nvSpPr>
        <p:spPr>
          <a:xfrm>
            <a:off x="7380312" y="638132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0000"/>
                </a:solidFill>
              </a:rPr>
              <a:t>57cm</a:t>
            </a:r>
            <a:endParaRPr lang="de-CH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27984" y="1628800"/>
            <a:ext cx="360040" cy="48965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ict3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0" t="-5751" r="27489" b="5751"/>
          <a:stretch/>
        </p:blipFill>
        <p:spPr>
          <a:xfrm>
            <a:off x="395536" y="1988840"/>
            <a:ext cx="2966527" cy="4176464"/>
          </a:xfrm>
          <a:prstGeom prst="rect">
            <a:avLst/>
          </a:prstGeom>
        </p:spPr>
      </p:pic>
      <p:pic>
        <p:nvPicPr>
          <p:cNvPr id="9" name="Inhaltsplatzhalter 4" descr="IMG_157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491880" y="2214016"/>
            <a:ext cx="2963466" cy="3951288"/>
          </a:xfr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987824" y="1628800"/>
            <a:ext cx="3931920" cy="639762"/>
          </a:xfrm>
        </p:spPr>
        <p:txBody>
          <a:bodyPr/>
          <a:lstStyle/>
          <a:p>
            <a:r>
              <a:rPr lang="de-CH" dirty="0" smtClean="0"/>
              <a:t>Medium Argontube</a:t>
            </a:r>
            <a:endParaRPr lang="de-CH" dirty="0"/>
          </a:p>
        </p:txBody>
      </p:sp>
      <p:cxnSp>
        <p:nvCxnSpPr>
          <p:cNvPr id="10" name="Gerade Verbindung mit Pfeil 9"/>
          <p:cNvCxnSpPr/>
          <p:nvPr/>
        </p:nvCxnSpPr>
        <p:spPr bwMode="auto">
          <a:xfrm rot="5400000">
            <a:off x="5437286" y="3931866"/>
            <a:ext cx="1583383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4788024" y="638132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0000"/>
                </a:solidFill>
              </a:rPr>
              <a:t>25cm</a:t>
            </a:r>
            <a:endParaRPr lang="de-CH" b="1" dirty="0">
              <a:solidFill>
                <a:srgbClr val="FF0000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rot="5400000">
            <a:off x="5219277" y="4436318"/>
            <a:ext cx="288032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feld 13"/>
          <p:cNvSpPr txBox="1"/>
          <p:nvPr/>
        </p:nvSpPr>
        <p:spPr>
          <a:xfrm>
            <a:off x="1547664" y="6381328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0000"/>
                </a:solidFill>
              </a:rPr>
              <a:t>0.5 cm</a:t>
            </a:r>
            <a:endParaRPr lang="de-CH" b="1" dirty="0">
              <a:solidFill>
                <a:srgbClr val="FF0000"/>
              </a:solidFill>
            </a:endParaRPr>
          </a:p>
        </p:txBody>
      </p:sp>
      <p:sp>
        <p:nvSpPr>
          <p:cNvPr id="16" name="Textplatzhalter 4"/>
          <p:cNvSpPr txBox="1">
            <a:spLocks/>
          </p:cNvSpPr>
          <p:nvPr/>
        </p:nvSpPr>
        <p:spPr>
          <a:xfrm>
            <a:off x="35496" y="1628800"/>
            <a:ext cx="3931920" cy="639762"/>
          </a:xfrm>
          <a:prstGeom prst="rect">
            <a:avLst/>
          </a:prstGeom>
          <a:noFill/>
          <a:ln w="444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 smtClean="0"/>
              <a:t>Mini Argontube</a:t>
            </a:r>
            <a:endParaRPr lang="de-CH" dirty="0"/>
          </a:p>
        </p:txBody>
      </p:sp>
      <p:cxnSp>
        <p:nvCxnSpPr>
          <p:cNvPr id="17" name="Gerade Verbindung mit Pfeil 9"/>
          <p:cNvCxnSpPr/>
          <p:nvPr/>
        </p:nvCxnSpPr>
        <p:spPr bwMode="auto">
          <a:xfrm flipV="1">
            <a:off x="2267744" y="5661249"/>
            <a:ext cx="288032" cy="2160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6479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6" descr="Laser_path_parall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8" y="3717032"/>
            <a:ext cx="397526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stat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12540"/>
            <a:ext cx="2088232" cy="3780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UV laser in </a:t>
            </a:r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8" name="Rectangle 7"/>
          <p:cNvSpPr/>
          <p:nvPr/>
        </p:nvSpPr>
        <p:spPr>
          <a:xfrm>
            <a:off x="25152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NJP 12 (</a:t>
            </a:r>
            <a:r>
              <a:rPr lang="en-US" sz="1400" dirty="0"/>
              <a:t>2010</a:t>
            </a:r>
            <a:r>
              <a:rPr lang="en-US" sz="1400" dirty="0" smtClean="0"/>
              <a:t>) 113024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861048"/>
            <a:ext cx="3672408" cy="2705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980727"/>
            <a:ext cx="3672408" cy="27523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39752" y="6550223"/>
            <a:ext cx="1934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2009 JINST 4 P07011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520" y="1268760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Feasibility study of using a UV laser to ionize </a:t>
            </a:r>
            <a:r>
              <a:rPr lang="en-US" dirty="0" err="1" smtClean="0"/>
              <a:t>LAr</a:t>
            </a:r>
            <a:r>
              <a:rPr lang="en-US" dirty="0" smtClean="0"/>
              <a:t> in a multi-photon process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20" y="2276872"/>
            <a:ext cx="2977644" cy="1215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4664"/>
            <a:ext cx="9144000" cy="67403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85000"/>
                </a:schemeClr>
              </a:gs>
              <a:gs pos="100000">
                <a:schemeClr val="bg1">
                  <a:lumMod val="95000"/>
                  <a:alpha val="54000"/>
                </a:schemeClr>
              </a:gs>
            </a:gsLst>
            <a:lin ang="162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5400" dirty="0" smtClean="0"/>
          </a:p>
          <a:p>
            <a:pPr algn="ctr"/>
            <a:endParaRPr lang="en-US" sz="5400" dirty="0"/>
          </a:p>
          <a:p>
            <a:pPr algn="ctr"/>
            <a:endParaRPr lang="en-US" sz="5400" dirty="0" smtClean="0"/>
          </a:p>
          <a:p>
            <a:pPr algn="ctr"/>
            <a:r>
              <a:rPr lang="en-US" sz="5400" dirty="0" smtClean="0"/>
              <a:t>Wait for later talk</a:t>
            </a:r>
          </a:p>
          <a:p>
            <a:pPr algn="ctr"/>
            <a:endParaRPr lang="en-US" sz="5400" dirty="0"/>
          </a:p>
          <a:p>
            <a:pPr algn="ctr"/>
            <a:endParaRPr lang="en-US" sz="5400" dirty="0" smtClean="0"/>
          </a:p>
          <a:p>
            <a:pPr algn="ctr"/>
            <a:endParaRPr lang="en-US" sz="5400" dirty="0" smtClean="0"/>
          </a:p>
          <a:p>
            <a:pPr algn="ctr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3680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3752"/>
            <a:ext cx="8229600" cy="1143000"/>
          </a:xfrm>
        </p:spPr>
        <p:txBody>
          <a:bodyPr/>
          <a:lstStyle/>
          <a:p>
            <a:r>
              <a:rPr lang="en-GB" dirty="0" err="1" smtClean="0"/>
              <a:t>Argontube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3"/>
            <a:ext cx="6059016" cy="4536504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None/>
            </a:pPr>
            <a:r>
              <a:rPr lang="en-GB" sz="3600" dirty="0" smtClean="0"/>
              <a:t>Prove the feasibility of 5 m drift</a:t>
            </a:r>
          </a:p>
          <a:p>
            <a:endParaRPr lang="en-GB" sz="2400" dirty="0" smtClean="0"/>
          </a:p>
          <a:p>
            <a:r>
              <a:rPr lang="en-GB" sz="2400" dirty="0" smtClean="0"/>
              <a:t>Main technological issues </a:t>
            </a:r>
          </a:p>
          <a:p>
            <a:pPr lvl="1"/>
            <a:r>
              <a:rPr lang="en-GB" sz="2000" dirty="0" smtClean="0"/>
              <a:t>500 kV in liquid Argon</a:t>
            </a:r>
          </a:p>
          <a:p>
            <a:pPr lvl="1"/>
            <a:r>
              <a:rPr lang="en-GB" sz="2000" dirty="0" smtClean="0"/>
              <a:t>Signal over noise ratio at least factor 10</a:t>
            </a:r>
          </a:p>
          <a:p>
            <a:pPr lvl="1"/>
            <a:r>
              <a:rPr lang="en-GB" sz="2000" dirty="0" smtClean="0"/>
              <a:t>Impurities at the level of  &lt; 0.1ppb</a:t>
            </a:r>
          </a:p>
          <a:p>
            <a:pPr lvl="1"/>
            <a:endParaRPr lang="en-GB" sz="2000" dirty="0" smtClean="0"/>
          </a:p>
          <a:p>
            <a:r>
              <a:rPr lang="en-GB" sz="2400" dirty="0"/>
              <a:t>P</a:t>
            </a:r>
            <a:r>
              <a:rPr lang="en-GB" sz="2400" dirty="0" smtClean="0"/>
              <a:t>ossible studies </a:t>
            </a:r>
          </a:p>
          <a:p>
            <a:pPr lvl="1"/>
            <a:r>
              <a:rPr lang="en-GB" sz="2000" dirty="0" smtClean="0"/>
              <a:t>5 m particle tracks</a:t>
            </a:r>
          </a:p>
          <a:p>
            <a:pPr lvl="1"/>
            <a:r>
              <a:rPr lang="en-GB" sz="2000" dirty="0" smtClean="0"/>
              <a:t>Measure the purity (Charge loss along the drift)</a:t>
            </a:r>
          </a:p>
          <a:p>
            <a:pPr lvl="1"/>
            <a:r>
              <a:rPr lang="en-GB" sz="2000" dirty="0" smtClean="0"/>
              <a:t>Electron diffusion (parallel and perpendicular to E-field)	</a:t>
            </a:r>
          </a:p>
          <a:p>
            <a:pPr lvl="1"/>
            <a:r>
              <a:rPr lang="en-GB" sz="2000" dirty="0" smtClean="0"/>
              <a:t>Test new readout system and electronics</a:t>
            </a:r>
          </a:p>
          <a:p>
            <a:pPr lvl="1"/>
            <a:r>
              <a:rPr lang="en-GB" sz="2000" dirty="0" err="1"/>
              <a:t>Muon</a:t>
            </a:r>
            <a:r>
              <a:rPr lang="en-GB" sz="2000" dirty="0"/>
              <a:t> decay </a:t>
            </a:r>
            <a:r>
              <a:rPr lang="en-GB" sz="2000" dirty="0" smtClean="0"/>
              <a:t> </a:t>
            </a:r>
            <a:r>
              <a:rPr lang="en-GB" sz="2000" dirty="0"/>
              <a:t>(Michel spectrum)</a:t>
            </a:r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endParaRPr lang="en-GB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5" name="Textfeld 4"/>
          <p:cNvSpPr txBox="1"/>
          <p:nvPr/>
        </p:nvSpPr>
        <p:spPr>
          <a:xfrm>
            <a:off x="4644008" y="5503783"/>
            <a:ext cx="32403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600" dirty="0" smtClean="0"/>
              <a:t>Outer volume: 1.2 m³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Inner volume : 1.1 m³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Active volume: 0.2 m³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Mass of active volume: 280 kg</a:t>
            </a:r>
          </a:p>
          <a:p>
            <a:endParaRPr lang="de-CH" dirty="0"/>
          </a:p>
        </p:txBody>
      </p:sp>
      <p:pic>
        <p:nvPicPr>
          <p:cNvPr id="6" name="Grafik 5" descr="HE102-1100_2.jpg"/>
          <p:cNvPicPr>
            <a:picLocks noChangeAspect="1"/>
          </p:cNvPicPr>
          <p:nvPr/>
        </p:nvPicPr>
        <p:blipFill>
          <a:blip r:embed="rId2" cstate="print"/>
          <a:srcRect l="37400" r="42125"/>
          <a:stretch>
            <a:fillRect/>
          </a:stretch>
        </p:blipFill>
        <p:spPr>
          <a:xfrm>
            <a:off x="7020272" y="126243"/>
            <a:ext cx="1944216" cy="5751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6021288"/>
            <a:ext cx="2064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JINST 7 (2012) C02011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18256"/>
            <a:ext cx="8229600" cy="1143000"/>
          </a:xfrm>
        </p:spPr>
        <p:txBody>
          <a:bodyPr/>
          <a:lstStyle/>
          <a:p>
            <a:r>
              <a:rPr lang="en-GB" dirty="0" smtClean="0"/>
              <a:t>TPC, pre-amplifiers and DAQ</a:t>
            </a:r>
            <a:endParaRPr lang="en-GB" dirty="0"/>
          </a:p>
        </p:txBody>
      </p:sp>
      <p:pic>
        <p:nvPicPr>
          <p:cNvPr id="5" name="Inhaltsplatzhalter 4" descr="P10005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552" r="20493"/>
          <a:stretch>
            <a:fillRect/>
          </a:stretch>
        </p:blipFill>
        <p:spPr>
          <a:xfrm>
            <a:off x="611559" y="908720"/>
            <a:ext cx="3395696" cy="280831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7</a:t>
            </a:fld>
            <a:endParaRPr lang="de-CH"/>
          </a:p>
        </p:txBody>
      </p:sp>
      <p:pic>
        <p:nvPicPr>
          <p:cNvPr id="13" name="Grafik 12" descr="P1000601.JPG"/>
          <p:cNvPicPr>
            <a:picLocks noChangeAspect="1"/>
          </p:cNvPicPr>
          <p:nvPr/>
        </p:nvPicPr>
        <p:blipFill>
          <a:blip r:embed="rId3" cstate="print"/>
          <a:srcRect r="19040"/>
          <a:stretch>
            <a:fillRect/>
          </a:stretch>
        </p:blipFill>
        <p:spPr>
          <a:xfrm>
            <a:off x="539552" y="3861048"/>
            <a:ext cx="3491539" cy="2423708"/>
          </a:xfrm>
          <a:prstGeom prst="rect">
            <a:avLst/>
          </a:prstGeom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908720"/>
            <a:ext cx="4129901" cy="275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4067755" y="4437574"/>
            <a:ext cx="3312557" cy="2735842"/>
            <a:chOff x="2881" y="1185"/>
            <a:chExt cx="2633" cy="2150"/>
          </a:xfrm>
          <a:noFill/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883" y="1846"/>
              <a:ext cx="2631" cy="811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it-IT" sz="1600" dirty="0" err="1"/>
                <a:t>Sampling</a:t>
              </a:r>
              <a:r>
                <a:rPr lang="it-IT" sz="1600" dirty="0"/>
                <a:t>: 10 </a:t>
              </a:r>
              <a:r>
                <a:rPr lang="it-IT" sz="1600" dirty="0" err="1"/>
                <a:t>ns</a:t>
              </a:r>
              <a:endParaRPr lang="it-IT" sz="1600" dirty="0"/>
            </a:p>
            <a:p>
              <a:pPr algn="l"/>
              <a:r>
                <a:rPr lang="it-IT" sz="1600" dirty="0"/>
                <a:t>DAQ </a:t>
              </a:r>
              <a:r>
                <a:rPr lang="it-IT" sz="1600" dirty="0" err="1"/>
                <a:t>window</a:t>
              </a:r>
              <a:r>
                <a:rPr lang="it-IT" sz="1600" dirty="0"/>
                <a:t>:   256kSamples/ch = 512kb/ch </a:t>
              </a:r>
            </a:p>
            <a:p>
              <a:pPr algn="l"/>
              <a:r>
                <a:rPr lang="it-IT" sz="1600" dirty="0" err="1"/>
                <a:t>Event</a:t>
              </a:r>
              <a:r>
                <a:rPr lang="it-IT" sz="1600" dirty="0"/>
                <a:t> </a:t>
              </a:r>
              <a:r>
                <a:rPr lang="it-IT" sz="1600" dirty="0" err="1"/>
                <a:t>Size</a:t>
              </a:r>
              <a:r>
                <a:rPr lang="it-IT" sz="1600" dirty="0"/>
                <a:t> = 512kb/ch * 128ch = 65MB/e</a:t>
              </a:r>
            </a:p>
            <a:p>
              <a:pPr algn="l"/>
              <a:endParaRPr lang="it-IT" sz="1400" dirty="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2883" y="2473"/>
              <a:ext cx="2631" cy="862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it-IT" sz="1600" dirty="0" err="1"/>
                <a:t>Sampling</a:t>
              </a:r>
              <a:r>
                <a:rPr lang="it-IT" sz="1600" dirty="0"/>
                <a:t>: 100 </a:t>
              </a:r>
              <a:r>
                <a:rPr lang="it-IT" sz="1600" dirty="0" err="1"/>
                <a:t>ns</a:t>
              </a:r>
              <a:endParaRPr lang="it-IT" sz="1600" dirty="0"/>
            </a:p>
            <a:p>
              <a:pPr algn="l"/>
              <a:r>
                <a:rPr lang="it-IT" sz="1600" dirty="0"/>
                <a:t>DAQ </a:t>
              </a:r>
              <a:r>
                <a:rPr lang="it-IT" sz="1600" dirty="0" err="1"/>
                <a:t>window</a:t>
              </a:r>
              <a:r>
                <a:rPr lang="it-IT" sz="1600" dirty="0"/>
                <a:t>:   32kSamples/ch = 64kb/ch </a:t>
              </a:r>
            </a:p>
            <a:p>
              <a:pPr algn="l"/>
              <a:r>
                <a:rPr lang="it-IT" sz="1600" dirty="0" err="1"/>
                <a:t>Event</a:t>
              </a:r>
              <a:r>
                <a:rPr lang="it-IT" sz="1600" dirty="0"/>
                <a:t> </a:t>
              </a:r>
              <a:r>
                <a:rPr lang="it-IT" sz="1600" dirty="0" err="1"/>
                <a:t>Size</a:t>
              </a:r>
              <a:r>
                <a:rPr lang="it-IT" sz="1600" dirty="0"/>
                <a:t> = 64kb/ch * 128ch = 8MB/</a:t>
              </a:r>
              <a:r>
                <a:rPr lang="it-IT" sz="1600" dirty="0" err="1"/>
                <a:t>ev</a:t>
              </a:r>
              <a:endParaRPr lang="it-IT" sz="1600" dirty="0"/>
            </a:p>
            <a:p>
              <a:pPr algn="l"/>
              <a:endParaRPr lang="it-IT" sz="1400" dirty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881" y="1185"/>
              <a:ext cx="1996" cy="590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it-IT" sz="1600" dirty="0"/>
                <a:t>Max </a:t>
              </a:r>
              <a:r>
                <a:rPr lang="it-IT" sz="1600" dirty="0" err="1"/>
                <a:t>Drift</a:t>
              </a:r>
              <a:r>
                <a:rPr lang="it-IT" sz="1600" dirty="0"/>
                <a:t> </a:t>
              </a:r>
              <a:r>
                <a:rPr lang="it-IT" sz="1600" dirty="0" err="1"/>
                <a:t>Distance</a:t>
              </a:r>
              <a:r>
                <a:rPr lang="it-IT" sz="1600" dirty="0"/>
                <a:t>: </a:t>
              </a:r>
              <a:r>
                <a:rPr lang="it-IT" sz="1600" dirty="0" smtClean="0"/>
                <a:t>5m</a:t>
              </a:r>
              <a:endParaRPr lang="it-IT" sz="1600" dirty="0"/>
            </a:p>
            <a:p>
              <a:pPr algn="l"/>
              <a:r>
                <a:rPr lang="it-IT" sz="1600" dirty="0"/>
                <a:t>e</a:t>
              </a:r>
              <a:r>
                <a:rPr lang="it-IT" sz="1600" baseline="30000" dirty="0"/>
                <a:t>-</a:t>
              </a:r>
              <a:r>
                <a:rPr lang="it-IT" sz="1600" dirty="0"/>
                <a:t> </a:t>
              </a:r>
              <a:r>
                <a:rPr lang="it-IT" sz="1600" dirty="0" err="1"/>
                <a:t>Velocity</a:t>
              </a:r>
              <a:r>
                <a:rPr lang="it-IT" sz="1600" dirty="0"/>
                <a:t>: 2mm/</a:t>
              </a:r>
              <a:r>
                <a:rPr lang="it-IT" sz="1600" dirty="0">
                  <a:latin typeface="Symbol" pitchFamily="18" charset="2"/>
                </a:rPr>
                <a:t>m</a:t>
              </a:r>
              <a:r>
                <a:rPr lang="it-IT" sz="1600" dirty="0"/>
                <a:t>s</a:t>
              </a:r>
            </a:p>
            <a:p>
              <a:pPr algn="l"/>
              <a:r>
                <a:rPr lang="it-IT" sz="1600" dirty="0"/>
                <a:t>Max </a:t>
              </a:r>
              <a:r>
                <a:rPr lang="it-IT" sz="1600" dirty="0" err="1"/>
                <a:t>Drift</a:t>
              </a:r>
              <a:r>
                <a:rPr lang="it-IT" sz="1600" dirty="0"/>
                <a:t> </a:t>
              </a:r>
              <a:r>
                <a:rPr lang="it-IT" sz="1600" dirty="0" err="1"/>
                <a:t>Time</a:t>
              </a:r>
              <a:r>
                <a:rPr lang="it-IT" sz="1600" dirty="0"/>
                <a:t>: 2500</a:t>
              </a:r>
              <a:r>
                <a:rPr lang="it-IT" sz="1600" dirty="0">
                  <a:latin typeface="Symbol" pitchFamily="18" charset="2"/>
                </a:rPr>
                <a:t>m</a:t>
              </a:r>
              <a:r>
                <a:rPr lang="it-IT" sz="1600" dirty="0"/>
                <a:t>s</a:t>
              </a:r>
            </a:p>
          </p:txBody>
        </p:sp>
      </p:grpSp>
      <p:cxnSp>
        <p:nvCxnSpPr>
          <p:cNvPr id="11" name="Gerade Verbindung mit Pfeil 6"/>
          <p:cNvCxnSpPr/>
          <p:nvPr/>
        </p:nvCxnSpPr>
        <p:spPr bwMode="auto">
          <a:xfrm>
            <a:off x="3203848" y="1484784"/>
            <a:ext cx="144017" cy="12961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6" name="Gerade Verbindung mit Pfeil 7"/>
          <p:cNvCxnSpPr/>
          <p:nvPr/>
        </p:nvCxnSpPr>
        <p:spPr bwMode="auto">
          <a:xfrm>
            <a:off x="1259632" y="2996953"/>
            <a:ext cx="2016224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feld 8"/>
          <p:cNvSpPr txBox="1"/>
          <p:nvPr/>
        </p:nvSpPr>
        <p:spPr>
          <a:xfrm>
            <a:off x="1979712" y="313167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FF0000"/>
                </a:solidFill>
              </a:rPr>
              <a:t>20cm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8" name="Textfeld 9"/>
          <p:cNvSpPr txBox="1"/>
          <p:nvPr/>
        </p:nvSpPr>
        <p:spPr>
          <a:xfrm>
            <a:off x="3293373" y="170080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20cm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Textfeld 11"/>
          <p:cNvSpPr txBox="1"/>
          <p:nvPr/>
        </p:nvSpPr>
        <p:spPr>
          <a:xfrm>
            <a:off x="2519045" y="378904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FF0000"/>
                </a:solidFill>
              </a:rPr>
              <a:t>ADCs</a:t>
            </a:r>
            <a:endParaRPr lang="en-GB" b="1">
              <a:solidFill>
                <a:srgbClr val="FF0000"/>
              </a:solidFill>
            </a:endParaRPr>
          </a:p>
        </p:txBody>
      </p:sp>
      <p:pic>
        <p:nvPicPr>
          <p:cNvPr id="6" name="Picture 5" descr="daq_test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744597"/>
            <a:ext cx="2771265" cy="17726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6309320"/>
            <a:ext cx="3116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CAEN v1724 (ADC) + v2718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1052736"/>
          </a:xfrm>
        </p:spPr>
        <p:txBody>
          <a:bodyPr>
            <a:noAutofit/>
          </a:bodyPr>
          <a:lstStyle/>
          <a:p>
            <a:r>
              <a:rPr lang="en-GB" sz="3600" dirty="0" smtClean="0">
                <a:cs typeface="Times New Roman" pitchFamily="18" charset="0"/>
              </a:rPr>
              <a:t>High Voltage</a:t>
            </a:r>
            <a:endParaRPr lang="en-GB" sz="3600" dirty="0">
              <a:cs typeface="Times New Roman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836712"/>
            <a:ext cx="5976664" cy="432048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GB" sz="2000" dirty="0" smtClean="0">
                <a:cs typeface="Times New Roman" pitchFamily="18" charset="0"/>
              </a:rPr>
              <a:t>Cockcroft/Walton – </a:t>
            </a:r>
            <a:r>
              <a:rPr lang="en-GB" sz="2000" dirty="0" err="1" smtClean="0">
                <a:cs typeface="Times New Roman" pitchFamily="18" charset="0"/>
              </a:rPr>
              <a:t>Greinacher</a:t>
            </a:r>
            <a:r>
              <a:rPr lang="en-GB" sz="2000" dirty="0" smtClean="0">
                <a:cs typeface="Times New Roman" pitchFamily="18" charset="0"/>
              </a:rPr>
              <a:t> circuit for charge multiplication (125 stages, input 4kV AC)</a:t>
            </a:r>
            <a:endParaRPr lang="en-GB" sz="2000" dirty="0">
              <a:cs typeface="Times New Roman" pitchFamily="18" charset="0"/>
            </a:endParaRPr>
          </a:p>
          <a:p>
            <a:pPr>
              <a:buFont typeface="Arial"/>
              <a:buChar char="•"/>
            </a:pPr>
            <a:r>
              <a:rPr lang="en-GB" sz="2000" dirty="0" err="1" smtClean="0">
                <a:cs typeface="Times New Roman" pitchFamily="18" charset="0"/>
              </a:rPr>
              <a:t>Comsol</a:t>
            </a:r>
            <a:r>
              <a:rPr lang="en-GB" sz="2000" dirty="0" smtClean="0">
                <a:cs typeface="Times New Roman" pitchFamily="18" charset="0"/>
              </a:rPr>
              <a:t>  (Finite element analysis software) to obtain best field rings shapes</a:t>
            </a:r>
          </a:p>
          <a:p>
            <a:pPr>
              <a:buFont typeface="Arial"/>
              <a:buChar char="•"/>
            </a:pPr>
            <a:r>
              <a:rPr lang="en-GB" sz="2000" dirty="0" smtClean="0">
                <a:cs typeface="Times New Roman" pitchFamily="18" charset="0"/>
              </a:rPr>
              <a:t>Goal: drift field of 1kv/cm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8</a:t>
            </a:fld>
            <a:endParaRPr lang="de-CH"/>
          </a:p>
        </p:txBody>
      </p:sp>
      <p:pic>
        <p:nvPicPr>
          <p:cNvPr id="6" name="Inhaltsplatzhalter 3" descr="p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9011" y="0"/>
            <a:ext cx="904989" cy="6813378"/>
          </a:xfrm>
          <a:prstGeom prst="rect">
            <a:avLst/>
          </a:prstGeom>
        </p:spPr>
      </p:pic>
      <p:pic>
        <p:nvPicPr>
          <p:cNvPr id="7" name="Inhaltsplatzhalter 5" descr="P1010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636911"/>
            <a:ext cx="2358546" cy="4196701"/>
          </a:xfrm>
          <a:prstGeom prst="rect">
            <a:avLst/>
          </a:prstGeom>
        </p:spPr>
      </p:pic>
      <p:pic>
        <p:nvPicPr>
          <p:cNvPr id="9" name="Picture 1" descr="C:\Users\Marcel\Documents\Uni\PHD\Presentations\Pictures\film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365104"/>
            <a:ext cx="2160240" cy="2160240"/>
          </a:xfrm>
          <a:prstGeom prst="rect">
            <a:avLst/>
          </a:prstGeom>
          <a:noFill/>
        </p:spPr>
      </p:pic>
      <p:pic>
        <p:nvPicPr>
          <p:cNvPr id="13" name="Picture 2" descr="C:\Users\Marcel\Documents\Uni\PHD\Presentations\Plots_2\test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509120"/>
            <a:ext cx="2592288" cy="1944216"/>
          </a:xfrm>
          <a:prstGeom prst="rect">
            <a:avLst/>
          </a:prstGeom>
          <a:noFill/>
        </p:spPr>
      </p:pic>
      <p:sp>
        <p:nvSpPr>
          <p:cNvPr id="15" name="Rounded Rectangle 14"/>
          <p:cNvSpPr/>
          <p:nvPr/>
        </p:nvSpPr>
        <p:spPr>
          <a:xfrm>
            <a:off x="4529584" y="2708920"/>
            <a:ext cx="322580" cy="822960"/>
          </a:xfrm>
          <a:prstGeom prst="roundRect">
            <a:avLst>
              <a:gd name="adj" fmla="val 40289"/>
            </a:avLst>
          </a:prstGeom>
          <a:solidFill>
            <a:srgbClr val="FFD35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4427984" y="3595380"/>
            <a:ext cx="67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1.6 cm</a:t>
            </a:r>
            <a:endParaRPr lang="en-US" sz="1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512484" y="3608080"/>
            <a:ext cx="360000" cy="1588"/>
          </a:xfrm>
          <a:prstGeom prst="line">
            <a:avLst/>
          </a:prstGeom>
          <a:ln>
            <a:solidFill>
              <a:srgbClr val="FF0000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4605784" y="3150880"/>
            <a:ext cx="762794" cy="794"/>
          </a:xfrm>
          <a:prstGeom prst="line">
            <a:avLst/>
          </a:prstGeom>
          <a:ln>
            <a:solidFill>
              <a:srgbClr val="FF0000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5400000">
            <a:off x="4923584" y="2962992"/>
            <a:ext cx="67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3.5 cm</a:t>
            </a:r>
            <a:endParaRPr lang="en-US" sz="1400" dirty="0"/>
          </a:p>
        </p:txBody>
      </p:sp>
      <p:pic>
        <p:nvPicPr>
          <p:cNvPr id="24" name="Inhaltsplatzhalter 3" descr="P10004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526393"/>
            <a:ext cx="2225134" cy="39594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71800" y="332656"/>
            <a:ext cx="3125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J.Phys.Conf.Ser</a:t>
            </a:r>
            <a:r>
              <a:rPr lang="en-US" sz="1400" dirty="0"/>
              <a:t>. 308 (2011) </a:t>
            </a:r>
            <a:r>
              <a:rPr lang="en-US" sz="1400" dirty="0" smtClean="0"/>
              <a:t>012027</a:t>
            </a:r>
            <a:r>
              <a:rPr lang="en-US" sz="1400" dirty="0"/>
              <a:t> </a:t>
            </a:r>
          </a:p>
        </p:txBody>
      </p:sp>
      <p:pic>
        <p:nvPicPr>
          <p:cNvPr id="10" name="Picture 9" descr="Greinacher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76872"/>
            <a:ext cx="1516578" cy="46531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35896" y="652534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 err="1"/>
              <a:t>Proc</a:t>
            </a:r>
            <a:r>
              <a:rPr lang="en-GB" sz="1200" dirty="0"/>
              <a:t> </a:t>
            </a:r>
            <a:r>
              <a:rPr lang="en-GB" sz="1200" dirty="0" err="1"/>
              <a:t>Phys</a:t>
            </a:r>
            <a:r>
              <a:rPr lang="en-GB" sz="1200" dirty="0"/>
              <a:t> </a:t>
            </a:r>
            <a:r>
              <a:rPr lang="en-GB" sz="1200" dirty="0" err="1"/>
              <a:t>Soc</a:t>
            </a:r>
            <a:r>
              <a:rPr lang="en-GB" sz="1200" dirty="0"/>
              <a:t> 78 448 (1961) measured 1.1 MV/cm for gold/gold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el 1"/>
          <p:cNvSpPr>
            <a:spLocks noGrp="1"/>
          </p:cNvSpPr>
          <p:nvPr>
            <p:ph type="title"/>
          </p:nvPr>
        </p:nvSpPr>
        <p:spPr>
          <a:xfrm>
            <a:off x="395536" y="216024"/>
            <a:ext cx="8229600" cy="836712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dirty="0" smtClean="0"/>
              <a:t>Electric Field Mill</a:t>
            </a:r>
          </a:p>
        </p:txBody>
      </p:sp>
      <p:graphicFrame>
        <p:nvGraphicFramePr>
          <p:cNvPr id="1026" name="Inhaltsplatzhalter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60445287"/>
              </p:ext>
            </p:extLst>
          </p:nvPr>
        </p:nvGraphicFramePr>
        <p:xfrm>
          <a:off x="755650" y="1168152"/>
          <a:ext cx="18065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3" imgW="1003300" imgH="1016000" progId="Equation.3">
                  <p:embed/>
                </p:oleObj>
              </mc:Choice>
              <mc:Fallback>
                <p:oleObj name="Equation" r:id="rId3" imgW="1003300" imgH="1016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168152"/>
                        <a:ext cx="1806575" cy="1828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nhaltsplatzhalter 6" descr="Cutfieldmill.pn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131840" y="1082069"/>
            <a:ext cx="1872208" cy="2202915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9</a:t>
            </a:fld>
            <a:endParaRPr lang="de-CH"/>
          </a:p>
        </p:txBody>
      </p:sp>
      <p:pic>
        <p:nvPicPr>
          <p:cNvPr id="8" name="Inhaltsplatzhalter 4" descr="FMFieldNorm1.png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048375" y="1036067"/>
            <a:ext cx="3095625" cy="2320925"/>
          </a:xfr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67544" y="3789040"/>
            <a:ext cx="4157106" cy="2808312"/>
          </a:xfrm>
          <a:prstGeom prst="rect">
            <a:avLst/>
          </a:prstGeom>
          <a:noFill/>
        </p:spPr>
      </p:pic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4788024" y="5301208"/>
            <a:ext cx="35196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/>
              <a:t>Dielectric constant of  liquid argon </a:t>
            </a:r>
          </a:p>
          <a:p>
            <a:r>
              <a:rPr lang="en-GB" sz="1600" dirty="0"/>
              <a:t>Literature :1.52</a:t>
            </a:r>
          </a:p>
          <a:p>
            <a:r>
              <a:rPr lang="en-GB" sz="1600" dirty="0"/>
              <a:t>Measured :1.48±0.03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-1476672" y="30689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/>
              <a:t>Calibration curve of the field mill</a:t>
            </a:r>
          </a:p>
        </p:txBody>
      </p:sp>
    </p:spTree>
    <p:extLst>
      <p:ext uri="{BB962C8B-B14F-4D97-AF65-F5344CB8AC3E}">
        <p14:creationId xmlns:p14="http://schemas.microsoft.com/office/powerpoint/2010/main" val="154014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12119</TotalTime>
  <Words>1461</Words>
  <Application>Microsoft Macintosh PowerPoint</Application>
  <PresentationFormat>On-screen Show (4:3)</PresentationFormat>
  <Paragraphs>265</Paragraphs>
  <Slides>30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Clarity</vt:lpstr>
      <vt:lpstr>Equation</vt:lpstr>
      <vt:lpstr>The Argontube detector – overview + HV in LAr</vt:lpstr>
      <vt:lpstr>Outline </vt:lpstr>
      <vt:lpstr> LAr TPC technique</vt:lpstr>
      <vt:lpstr>Evolution of LAr TPCs in Bern</vt:lpstr>
      <vt:lpstr>UV laser in LAr</vt:lpstr>
      <vt:lpstr>Argontube</vt:lpstr>
      <vt:lpstr>TPC, pre-amplifiers and DAQ</vt:lpstr>
      <vt:lpstr>High Voltage</vt:lpstr>
      <vt:lpstr>Electric Field Mill</vt:lpstr>
      <vt:lpstr>Power supply</vt:lpstr>
      <vt:lpstr>High voltage system test (Cockcroft-Walton or Greinacher multiplier)  </vt:lpstr>
      <vt:lpstr>Design and construction</vt:lpstr>
      <vt:lpstr>Construction, recirculation</vt:lpstr>
      <vt:lpstr>Other features of Argontube</vt:lpstr>
      <vt:lpstr>HV breakdowns</vt:lpstr>
      <vt:lpstr>HV breakdown</vt:lpstr>
      <vt:lpstr>HV breakdown</vt:lpstr>
      <vt:lpstr>HV breakdown</vt:lpstr>
      <vt:lpstr>Breakdown Voltage</vt:lpstr>
      <vt:lpstr>Data run </vt:lpstr>
      <vt:lpstr>PowerPoint Presentation</vt:lpstr>
      <vt:lpstr>Purity measurement with UV-laser and muons</vt:lpstr>
      <vt:lpstr>Diffusion Measurements </vt:lpstr>
      <vt:lpstr>Diffusion Measurements and further ideas</vt:lpstr>
      <vt:lpstr>Conclusions</vt:lpstr>
      <vt:lpstr>Thanks for your attention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</dc:title>
  <dc:creator>Marcel</dc:creator>
  <cp:lastModifiedBy>Thomas Strauss</cp:lastModifiedBy>
  <cp:revision>680</cp:revision>
  <cp:lastPrinted>2013-03-21T16:46:46Z</cp:lastPrinted>
  <dcterms:created xsi:type="dcterms:W3CDTF">2011-01-10T13:36:49Z</dcterms:created>
  <dcterms:modified xsi:type="dcterms:W3CDTF">2013-03-21T17:07:23Z</dcterms:modified>
</cp:coreProperties>
</file>