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6" r:id="rId4"/>
    <p:sldId id="265" r:id="rId5"/>
    <p:sldId id="267" r:id="rId6"/>
    <p:sldId id="268" r:id="rId7"/>
    <p:sldId id="269" r:id="rId8"/>
    <p:sldId id="270" r:id="rId9"/>
    <p:sldId id="273" r:id="rId10"/>
    <p:sldId id="259" r:id="rId11"/>
    <p:sldId id="271" r:id="rId12"/>
    <p:sldId id="272" r:id="rId13"/>
    <p:sldId id="274" r:id="rId14"/>
    <p:sldId id="282" r:id="rId15"/>
    <p:sldId id="278" r:id="rId16"/>
    <p:sldId id="280" r:id="rId17"/>
    <p:sldId id="281" r:id="rId18"/>
    <p:sldId id="277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066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C325E-00B0-4D41-88AA-A7931699C996}" type="datetimeFigureOut">
              <a:rPr lang="en-US" smtClean="0"/>
              <a:t>3/20/2013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51576-F1EC-400E-B236-4F5EF26EC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4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3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0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66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98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6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2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9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58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F4953-6CFF-4177-B4C1-14D510A40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6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microboone-docdb.fnal.gov:8080/cgi-bin/ShowDocument?docid=1768" TargetMode="External"/><Relationship Id="rId7" Type="http://schemas.openxmlformats.org/officeDocument/2006/relationships/hyperlink" Target="http://microboone-docdb.fnal.gov:8080/cgi-bin/ShowDocument?docid=1895" TargetMode="External"/><Relationship Id="rId2" Type="http://schemas.openxmlformats.org/officeDocument/2006/relationships/hyperlink" Target="http://lbne2-docdb.fnal.gov:8080/cgi-bin/ShowDocument?docid=317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icroboone-docdb.fnal.gov:8080/cgi-bin/ShowDocument?docid=1737" TargetMode="External"/><Relationship Id="rId5" Type="http://schemas.openxmlformats.org/officeDocument/2006/relationships/hyperlink" Target="http://lbne2-docdb.fnal.gov:8080/cgi-bin/ShowDocument?docid=3862" TargetMode="External"/><Relationship Id="rId4" Type="http://schemas.openxmlformats.org/officeDocument/2006/relationships/hyperlink" Target="http://lbne2-docdb.fnal.gov:8080/cgi-bin/ShowDocument?docid=308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Heat and Mass Transport in </a:t>
            </a:r>
            <a:r>
              <a:rPr lang="en-US" dirty="0" err="1" smtClean="0"/>
              <a:t>Ullage</a:t>
            </a:r>
            <a:r>
              <a:rPr lang="en-US" dirty="0" smtClean="0"/>
              <a:t> Space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Erik Voirin</a:t>
            </a:r>
          </a:p>
          <a:p>
            <a:r>
              <a:rPr lang="en-US" sz="2000" dirty="0"/>
              <a:t>Fermilab</a:t>
            </a:r>
            <a:endParaRPr lang="en-US" sz="2000" dirty="0" smtClean="0"/>
          </a:p>
          <a:p>
            <a:r>
              <a:rPr lang="en-US" sz="2000" dirty="0" smtClean="0"/>
              <a:t>630-840-5168</a:t>
            </a:r>
          </a:p>
          <a:p>
            <a:r>
              <a:rPr lang="en-US" sz="2000" dirty="0" smtClean="0"/>
              <a:t>evoirin@fnal.gov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8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Initial Impurities in Cryostat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Cryostat filled with air</a:t>
            </a:r>
          </a:p>
          <a:p>
            <a:pPr lvl="1"/>
            <a:r>
              <a:rPr lang="en-US" dirty="0" smtClean="0"/>
              <a:t>Contaminants in the air</a:t>
            </a:r>
          </a:p>
          <a:p>
            <a:r>
              <a:rPr lang="en-US" dirty="0" smtClean="0"/>
              <a:t>Water Sources </a:t>
            </a:r>
          </a:p>
          <a:p>
            <a:pPr lvl="1"/>
            <a:r>
              <a:rPr lang="en-US" dirty="0" smtClean="0"/>
              <a:t>On surface of vessel walls</a:t>
            </a:r>
          </a:p>
          <a:p>
            <a:pPr lvl="1"/>
            <a:r>
              <a:rPr lang="en-US" dirty="0" smtClean="0"/>
              <a:t>On all other surfaces </a:t>
            </a:r>
          </a:p>
          <a:p>
            <a:pPr lvl="1"/>
            <a:r>
              <a:rPr lang="en-US" dirty="0" smtClean="0"/>
              <a:t>Inside of non-metallic parts </a:t>
            </a:r>
          </a:p>
          <a:p>
            <a:pPr lvl="2"/>
            <a:r>
              <a:rPr lang="en-US" dirty="0" smtClean="0"/>
              <a:t>wire insulation, FR4, etc.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64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Impurities (material)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Water concentration can vary greatly in different materials.</a:t>
            </a:r>
          </a:p>
          <a:p>
            <a:pPr lvl="1"/>
            <a:r>
              <a:rPr lang="en-US" dirty="0" smtClean="0"/>
              <a:t>FR4		0.2% – 0.6%</a:t>
            </a:r>
          </a:p>
          <a:p>
            <a:pPr lvl="1"/>
            <a:r>
              <a:rPr lang="en-US" dirty="0" smtClean="0"/>
              <a:t>Polyolefin	0.3% - 2%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PTFE		0.02%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Teflon		0.01%</a:t>
            </a:r>
          </a:p>
          <a:p>
            <a:pPr lvl="1"/>
            <a:r>
              <a:rPr lang="en-US" dirty="0" smtClean="0"/>
              <a:t>PVC		0.1% - 31%(!)</a:t>
            </a:r>
          </a:p>
          <a:p>
            <a:pPr lvl="1"/>
            <a:r>
              <a:rPr lang="en-US" dirty="0" smtClean="0"/>
              <a:t>Polyethylene	0.2% - 0.6</a:t>
            </a:r>
            <a:r>
              <a:rPr lang="en-US" dirty="0" smtClean="0"/>
              <a:t>%</a:t>
            </a:r>
          </a:p>
          <a:p>
            <a:pPr lvl="8"/>
            <a:r>
              <a:rPr lang="en-US" sz="1600" dirty="0" smtClean="0"/>
              <a:t>From NASA.outgassng.gov (Baller [1])</a:t>
            </a:r>
            <a:endParaRPr lang="en-US" sz="1600" dirty="0" smtClean="0"/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55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Sources of Impurities (Temperature)</a:t>
            </a:r>
            <a:br>
              <a:rPr lang="en-US" dirty="0" smtClean="0"/>
            </a:br>
            <a:r>
              <a:rPr lang="en-US" sz="2200" dirty="0" smtClean="0"/>
              <a:t>(using Teflon as example)</a:t>
            </a:r>
            <a:br>
              <a:rPr lang="en-US" sz="2200" dirty="0" smtClean="0"/>
            </a:br>
            <a:r>
              <a:rPr lang="en-US" sz="2200" dirty="0" smtClean="0"/>
              <a:t>Highly temperature dependent! (</a:t>
            </a:r>
            <a:r>
              <a:rPr lang="en-US" sz="2000" dirty="0" smtClean="0"/>
              <a:t>Arrhenius’ Law) </a:t>
            </a:r>
            <a:r>
              <a:rPr lang="en-US" sz="2000" dirty="0"/>
              <a:t>(</a:t>
            </a:r>
            <a:r>
              <a:rPr lang="en-US" sz="2000" dirty="0" smtClean="0"/>
              <a:t>Baller [1])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723"/>
            <a:ext cx="5095898" cy="478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98" y="1524000"/>
            <a:ext cx="40189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95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Advection of Impurities </a:t>
            </a:r>
            <a:br>
              <a:rPr lang="en-US" dirty="0" smtClean="0"/>
            </a:br>
            <a:r>
              <a:rPr lang="en-US" sz="2700" dirty="0" smtClean="0"/>
              <a:t>(MicroBooNE </a:t>
            </a:r>
            <a:r>
              <a:rPr lang="en-US" sz="2700" dirty="0" err="1" smtClean="0"/>
              <a:t>Feedthrough</a:t>
            </a:r>
            <a:r>
              <a:rPr lang="en-US" sz="2700" dirty="0" smtClean="0"/>
              <a:t>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3385157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Adventive motion and turbulence will mix gas enough to cause some impurities to be absorbed by liquid surface.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1676400"/>
            <a:ext cx="572770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71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//Users/HeadHPCNode/.cfx/CFX_TEMP_3264/Figure01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686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Advection of Impurities </a:t>
            </a:r>
            <a:br>
              <a:rPr lang="en-US" dirty="0"/>
            </a:br>
            <a:r>
              <a:rPr lang="en-US" sz="2700" dirty="0"/>
              <a:t>(MicroBooNE </a:t>
            </a:r>
            <a:r>
              <a:rPr lang="en-US" sz="2700" dirty="0" err="1"/>
              <a:t>Feedthrough</a:t>
            </a:r>
            <a:r>
              <a:rPr lang="en-US" sz="2700" dirty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66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Estimate Impurities in </a:t>
            </a:r>
            <a:r>
              <a:rPr lang="en-US" dirty="0" err="1" smtClean="0"/>
              <a:t>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~20 times higher impurity magnitude if using LDPE insulation vs. Teflon</a:t>
            </a:r>
          </a:p>
          <a:p>
            <a:pPr lvl="1"/>
            <a:r>
              <a:rPr lang="en-US" dirty="0" smtClean="0"/>
              <a:t>Due to saturated water concentration difference</a:t>
            </a:r>
          </a:p>
          <a:p>
            <a:r>
              <a:rPr lang="en-US" dirty="0" smtClean="0"/>
              <a:t>Impurities from wire in feed </a:t>
            </a:r>
            <a:r>
              <a:rPr lang="en-US" dirty="0" err="1" smtClean="0"/>
              <a:t>throughs</a:t>
            </a:r>
            <a:r>
              <a:rPr lang="en-US" dirty="0" smtClean="0"/>
              <a:t> 3-5 </a:t>
            </a:r>
            <a:r>
              <a:rPr lang="en-US" u="sng" dirty="0" smtClean="0"/>
              <a:t>orders of magnitude </a:t>
            </a:r>
            <a:r>
              <a:rPr lang="en-US" dirty="0" smtClean="0"/>
              <a:t>higher than </a:t>
            </a:r>
            <a:r>
              <a:rPr lang="en-US" dirty="0" err="1" smtClean="0"/>
              <a:t>ullage</a:t>
            </a:r>
            <a:r>
              <a:rPr lang="en-US" dirty="0" smtClean="0"/>
              <a:t> space wires.</a:t>
            </a:r>
          </a:p>
          <a:p>
            <a:pPr lvl="1"/>
            <a:r>
              <a:rPr lang="en-US" dirty="0" smtClean="0"/>
              <a:t>Due to large temperature dependence of outgassing</a:t>
            </a:r>
            <a:r>
              <a:rPr lang="en-US" dirty="0"/>
              <a:t>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89590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20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53"/>
            <a:ext cx="8229600" cy="8196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LAPD Impurities in Gas Space </a:t>
            </a:r>
            <a:br>
              <a:rPr lang="en-US" dirty="0" smtClean="0"/>
            </a:br>
            <a:r>
              <a:rPr lang="en-US" sz="1800" dirty="0" smtClean="0"/>
              <a:t>(Work in progress)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199"/>
            <a:ext cx="9144000" cy="537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72739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305800" cy="567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33KT </a:t>
            </a:r>
            <a:r>
              <a:rPr lang="en-US" dirty="0" err="1" smtClean="0"/>
              <a:t>Ullage</a:t>
            </a:r>
            <a:r>
              <a:rPr lang="en-US" dirty="0" smtClean="0"/>
              <a:t> (much different than LAPD)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19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Turbulent Diffusion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32779"/>
            <a:ext cx="6858000" cy="382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3273809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584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49" y="6626"/>
            <a:ext cx="8229600" cy="9077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Impurities In Liquid Volume </a:t>
            </a:r>
            <a:br>
              <a:rPr lang="en-US" dirty="0" smtClean="0"/>
            </a:br>
            <a:r>
              <a:rPr lang="en-US" sz="3100" dirty="0" smtClean="0"/>
              <a:t>(Quite Homogeneous)</a:t>
            </a:r>
            <a:endParaRPr lang="en-US" sz="31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81955"/>
            <a:ext cx="7924800" cy="565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92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Using Computational Fluid Dynamics (CFD) methods to study heat and mass transport related to </a:t>
            </a:r>
            <a:r>
              <a:rPr lang="en-US" dirty="0" err="1" smtClean="0"/>
              <a:t>LAr</a:t>
            </a:r>
            <a:r>
              <a:rPr lang="en-US" dirty="0" smtClean="0"/>
              <a:t> purification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Comparing to experimental data for model validation.</a:t>
            </a:r>
          </a:p>
          <a:p>
            <a:r>
              <a:rPr lang="en-US" dirty="0" smtClean="0"/>
              <a:t>After methods validated</a:t>
            </a:r>
            <a:r>
              <a:rPr lang="en-US" dirty="0" smtClean="0"/>
              <a:t> use for future predications and design considerations</a:t>
            </a:r>
            <a:endParaRPr lang="en-US" dirty="0" smtClean="0"/>
          </a:p>
          <a:p>
            <a:r>
              <a:rPr lang="en-US" dirty="0" smtClean="0"/>
              <a:t>Sources </a:t>
            </a:r>
            <a:r>
              <a:rPr lang="en-US" dirty="0" smtClean="0"/>
              <a:t>and magnitudes of Impurities</a:t>
            </a:r>
          </a:p>
          <a:p>
            <a:r>
              <a:rPr lang="en-US" dirty="0" smtClean="0"/>
              <a:t>Advection </a:t>
            </a:r>
            <a:r>
              <a:rPr lang="en-US" dirty="0" smtClean="0"/>
              <a:t>and diffusion of Impurities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3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and thanks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All </a:t>
            </a:r>
            <a:r>
              <a:rPr lang="en-US" dirty="0" err="1" smtClean="0"/>
              <a:t>LAr</a:t>
            </a:r>
            <a:r>
              <a:rPr lang="en-US" dirty="0" smtClean="0"/>
              <a:t> R&amp;D Personnel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 smtClean="0"/>
              <a:t>.) Baller, Bruce. LBNE Doc-3171, Diffusion and Transport in the </a:t>
            </a:r>
            <a:r>
              <a:rPr lang="en-US" dirty="0" err="1" smtClean="0"/>
              <a:t>Ullage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dirty="0" smtClean="0">
                <a:hlinkClick r:id="rId2"/>
              </a:rPr>
              <a:t>http://lbne2-docdb.fnal.gov:8080/cgi-bin/ShowDocument?docid=3171</a:t>
            </a:r>
            <a:endParaRPr lang="en-US" dirty="0" smtClean="0"/>
          </a:p>
          <a:p>
            <a:pPr marL="0" indent="0">
              <a:buNone/>
            </a:pPr>
            <a:r>
              <a:rPr lang="fr-FR" dirty="0" smtClean="0"/>
              <a:t>2.) </a:t>
            </a:r>
            <a:r>
              <a:rPr lang="en-US" dirty="0" smtClean="0"/>
              <a:t>MicroBooNE Document 1768 - Mass Transport of Water in Teflon; </a:t>
            </a:r>
          </a:p>
          <a:p>
            <a:pPr marL="0" indent="0">
              <a:buNone/>
            </a:pPr>
            <a:r>
              <a:rPr lang="en-US" dirty="0" smtClean="0"/>
              <a:t>      a Transient Numerical Analysis	</a:t>
            </a:r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dirty="0" smtClean="0">
                <a:hlinkClick r:id="rId3"/>
              </a:rPr>
              <a:t>http://microboone-docdb.fnal.gov:8080/cgi-bin/ShowDocument?docid=1768</a:t>
            </a:r>
            <a:endParaRPr lang="en-US" dirty="0" smtClean="0"/>
          </a:p>
          <a:p>
            <a:pPr marL="0" indent="0">
              <a:buNone/>
            </a:pPr>
            <a:r>
              <a:rPr lang="fr-FR" dirty="0" smtClean="0"/>
              <a:t>3.) LBNE Doc-3085 - Argon </a:t>
            </a:r>
            <a:r>
              <a:rPr lang="fr-FR" dirty="0" err="1" smtClean="0"/>
              <a:t>Gas</a:t>
            </a:r>
            <a:r>
              <a:rPr lang="fr-FR" dirty="0" smtClean="0"/>
              <a:t> Circulation,</a:t>
            </a:r>
          </a:p>
          <a:p>
            <a:pPr marL="0" indent="0">
              <a:buNone/>
            </a:pPr>
            <a:r>
              <a:rPr lang="en-US" dirty="0" smtClean="0"/>
              <a:t>      Temperature Profile, and Molecular Diffusion in the LBNE </a:t>
            </a:r>
            <a:r>
              <a:rPr lang="en-US" dirty="0" err="1" smtClean="0"/>
              <a:t>Ullage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dirty="0" smtClean="0">
                <a:hlinkClick r:id="rId4"/>
              </a:rPr>
              <a:t>http://lbne2-docdb.fnal.gov:8080/cgi-bin/ShowDocument?docid=3085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4.) LBNE Doc-3862 - Diffusion Coefficients of Water and Oxygen in Argon</a:t>
            </a:r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dirty="0" smtClean="0">
                <a:hlinkClick r:id="rId5"/>
              </a:rPr>
              <a:t>http://lbne2-docdb.fnal.gov:8080/cgi-bin/ShowDocument?docid=3862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5.) MicroBooNE Doc-1737 - CFD Models of </a:t>
            </a:r>
            <a:r>
              <a:rPr lang="en-US" dirty="0" err="1" smtClean="0"/>
              <a:t>Ullage</a:t>
            </a:r>
            <a:r>
              <a:rPr lang="en-US" dirty="0" smtClean="0"/>
              <a:t> Space: Temperature and Velocity Profiles</a:t>
            </a:r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dirty="0" smtClean="0">
                <a:hlinkClick r:id="rId6"/>
              </a:rPr>
              <a:t>http://microboone-docdb.fnal.gov:8080/cgi-bin/ShowDocument?docid=1737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6.) Turbulent Diffusion and its Effects on the Ion Distribution Field of the MicroBooNE </a:t>
            </a:r>
            <a:r>
              <a:rPr lang="en-US" dirty="0" err="1" smtClean="0"/>
              <a:t>LAr</a:t>
            </a:r>
            <a:r>
              <a:rPr lang="en-US" dirty="0" smtClean="0"/>
              <a:t>   </a:t>
            </a:r>
          </a:p>
          <a:p>
            <a:pPr marL="0" indent="0">
              <a:buNone/>
            </a:pPr>
            <a:r>
              <a:rPr lang="en-US" dirty="0" smtClean="0"/>
              <a:t>      Cryostat</a:t>
            </a:r>
          </a:p>
          <a:p>
            <a:pPr marL="0" indent="0">
              <a:buNone/>
            </a:pPr>
            <a:r>
              <a:rPr lang="en-US" dirty="0" smtClean="0"/>
              <a:t>	- </a:t>
            </a:r>
            <a:r>
              <a:rPr lang="en-US" dirty="0" smtClean="0">
                <a:hlinkClick r:id="rId7"/>
              </a:rPr>
              <a:t>http://microboone-docdb.fnal.gov:8080/cgi-bin/ShowDocument?docid=1895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95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Use Computational Fluid Dynamics (CFD) to study </a:t>
            </a:r>
            <a:r>
              <a:rPr lang="en-US" dirty="0"/>
              <a:t>f</a:t>
            </a:r>
            <a:r>
              <a:rPr lang="en-US" dirty="0" smtClean="0"/>
              <a:t>luid behavior </a:t>
            </a:r>
            <a:endParaRPr lang="en-US" dirty="0"/>
          </a:p>
        </p:txBody>
      </p:sp>
      <p:pic>
        <p:nvPicPr>
          <p:cNvPr id="4" name="Temperature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219200"/>
            <a:ext cx="6806602" cy="51054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3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CFD Model of Argon Purge</a:t>
            </a:r>
            <a:endParaRPr lang="en-US" dirty="0"/>
          </a:p>
        </p:txBody>
      </p:sp>
      <p:pic>
        <p:nvPicPr>
          <p:cNvPr id="9" name="2DDiffus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1219200"/>
            <a:ext cx="6858000" cy="5143951"/>
          </a:xfr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6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CFD Model of Argon Purge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Measurements vs. CFD model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2121673"/>
            <a:ext cx="5410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8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LAPD Purge</a:t>
            </a:r>
            <a:endParaRPr lang="en-US" dirty="0"/>
          </a:p>
        </p:txBody>
      </p:sp>
      <p:pic>
        <p:nvPicPr>
          <p:cNvPr id="4" name="Vol_PPM_3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609600"/>
            <a:ext cx="7517741" cy="56388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CFD vs. Measurements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0911" y="1041362"/>
            <a:ext cx="7543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" y="51054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2616" y="5726668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Differences at lower part  of cryostat due to measurement technique (siphoning gas) and inconstant pressure during purge.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42"/>
            <a:ext cx="8229600" cy="7361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10kT LBNE Vessel</a:t>
            </a:r>
            <a:endParaRPr lang="en-US" dirty="0"/>
          </a:p>
        </p:txBody>
      </p:sp>
      <p:pic>
        <p:nvPicPr>
          <p:cNvPr id="4" name="AirPercentLinearScale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85800"/>
            <a:ext cx="7924800" cy="5944122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6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78" y="324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Impurities releasing into </a:t>
            </a:r>
            <a:r>
              <a:rPr lang="en-US" dirty="0" err="1" smtClean="0"/>
              <a:t>Ullage</a:t>
            </a:r>
            <a:r>
              <a:rPr lang="en-US" dirty="0" smtClean="0"/>
              <a:t>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78" y="914400"/>
            <a:ext cx="8229600" cy="4525963"/>
          </a:xfrm>
        </p:spPr>
        <p:txBody>
          <a:bodyPr/>
          <a:lstStyle/>
          <a:p>
            <a:r>
              <a:rPr lang="en-US" dirty="0" smtClean="0"/>
              <a:t>Warm </a:t>
            </a:r>
            <a:r>
              <a:rPr lang="en-US" dirty="0" err="1" smtClean="0"/>
              <a:t>ullage</a:t>
            </a:r>
            <a:r>
              <a:rPr lang="en-US" dirty="0" smtClean="0"/>
              <a:t> space causes release of water.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2710" y="1447800"/>
            <a:ext cx="7265670" cy="511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LAr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F4953-6CFF-4177-B4C1-14D510A40A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92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360</Words>
  <Application>Microsoft Office PowerPoint</Application>
  <PresentationFormat>On-screen Show (4:3)</PresentationFormat>
  <Paragraphs>116</Paragraphs>
  <Slides>20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Heat and Mass Transport in Ullage Space</vt:lpstr>
      <vt:lpstr>Presentation Contents</vt:lpstr>
      <vt:lpstr>Use Computational Fluid Dynamics (CFD) to study fluid behavior </vt:lpstr>
      <vt:lpstr>CFD Model of Argon Purge</vt:lpstr>
      <vt:lpstr>CFD Model of Argon Purge</vt:lpstr>
      <vt:lpstr>LAPD Purge</vt:lpstr>
      <vt:lpstr>CFD vs. Measurements</vt:lpstr>
      <vt:lpstr>10kT LBNE Vessel</vt:lpstr>
      <vt:lpstr>Impurities releasing into Ullage Space</vt:lpstr>
      <vt:lpstr>Initial Impurities in Cryostat </vt:lpstr>
      <vt:lpstr>Sources of Impurities (material)</vt:lpstr>
      <vt:lpstr>Sources of Impurities (Temperature) (using Teflon as example) Highly temperature dependent! (Arrhenius’ Law) (Baller [1]) </vt:lpstr>
      <vt:lpstr>Advection of Impurities  (MicroBooNE Feedthrough)</vt:lpstr>
      <vt:lpstr>Advection of Impurities  (MicroBooNE Feedthrough)</vt:lpstr>
      <vt:lpstr>Estimate Impurities in LAr</vt:lpstr>
      <vt:lpstr>LAPD Impurities in Gas Space  (Work in progress)</vt:lpstr>
      <vt:lpstr>33KT Ullage (much different than LAPD)</vt:lpstr>
      <vt:lpstr>Turbulent Diffusion</vt:lpstr>
      <vt:lpstr>Impurities In Liquid Volume  (Quite Homogeneous)</vt:lpstr>
      <vt:lpstr>References and thanks to: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Liquid Argon Purification</dc:title>
  <dc:creator>Erik A. Voirin x4849 15426N</dc:creator>
  <cp:lastModifiedBy>Erik A. Voirin x4849 15426N</cp:lastModifiedBy>
  <cp:revision>24</cp:revision>
  <dcterms:created xsi:type="dcterms:W3CDTF">2013-03-04T15:34:04Z</dcterms:created>
  <dcterms:modified xsi:type="dcterms:W3CDTF">2013-03-20T14:30:16Z</dcterms:modified>
</cp:coreProperties>
</file>