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68" r:id="rId2"/>
    <p:sldId id="258" r:id="rId3"/>
    <p:sldId id="265" r:id="rId4"/>
    <p:sldId id="272" r:id="rId5"/>
    <p:sldId id="274" r:id="rId6"/>
    <p:sldId id="273" r:id="rId7"/>
    <p:sldId id="266" r:id="rId8"/>
    <p:sldId id="267" r:id="rId9"/>
    <p:sldId id="271" r:id="rId10"/>
    <p:sldId id="275" r:id="rId11"/>
    <p:sldId id="269" r:id="rId12"/>
    <p:sldId id="257" r:id="rId13"/>
    <p:sldId id="270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8CC69-8793-C84F-997F-7E14F73EF913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D8C73-3E73-7649-973A-48EBA161C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3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84772-2561-3D4A-B4D5-F52FE9BA782D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BA6B8-9F01-A24C-851A-CC08EED14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39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DBC24-DD30-45CF-8268-EAA4CF1DD59B}" type="slidenum">
              <a:rPr lang="de-CH" smtClean="0"/>
              <a:pPr/>
              <a:t>4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E34B-8C40-AF4A-88DC-3D2B12B53F96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38F-069F-2C4E-A073-C3D09E3028F3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F0F3-C238-5F43-9DC5-FD3CD82E2EDA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285C-6886-1245-80F8-E5383677812F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D380-66D2-C34C-84CC-8BD408961E7F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89AB-6342-B04A-9E1B-AB10E5C429CA}" type="datetime1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B062-B48A-6D4B-9778-02430189CF21}" type="datetime1">
              <a:rPr lang="en-US" smtClean="0"/>
              <a:t>3/21/13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2000-A899-EC43-8C41-D8E22F41EE1F}" type="datetime1">
              <a:rPr lang="en-US" smtClean="0"/>
              <a:t>3/21/13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CB53-A699-7049-B164-20C4BBC05288}" type="datetime1">
              <a:rPr lang="en-US" smtClean="0"/>
              <a:t>3/21/13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8E48-4774-CB4D-B8E3-183A5920EF5E}" type="datetime1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CB349-341F-3D4A-892C-6FF1E05062D6}" type="datetime1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96D8487-5CC4-9945-8073-C14FC6951410}" type="datetime1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46B213C-160D-6746-8C59-B620584E75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pn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24936" cy="1470025"/>
          </a:xfrm>
        </p:spPr>
        <p:txBody>
          <a:bodyPr>
            <a:noAutofit/>
          </a:bodyPr>
          <a:lstStyle/>
          <a:p>
            <a:r>
              <a:rPr lang="en-US" sz="3200" cap="none" dirty="0" smtClean="0"/>
              <a:t>The UV laser system of the </a:t>
            </a:r>
            <a:r>
              <a:rPr lang="en-US" sz="3200" cap="none" dirty="0" err="1" smtClean="0"/>
              <a:t>Argontube</a:t>
            </a:r>
            <a:r>
              <a:rPr lang="en-US" sz="3200" cap="none" dirty="0" smtClean="0"/>
              <a:t> detector</a:t>
            </a:r>
            <a:endParaRPr lang="en-US" sz="3200" cap="non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4581128"/>
            <a:ext cx="6400800" cy="913656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AEC, Bern: A. Blatter, L. </a:t>
            </a:r>
            <a:r>
              <a:rPr lang="en-US" sz="1600" dirty="0" err="1" smtClean="0">
                <a:solidFill>
                  <a:schemeClr val="tx1"/>
                </a:solidFill>
              </a:rPr>
              <a:t>Bütikofer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A. </a:t>
            </a:r>
            <a:r>
              <a:rPr lang="de-CH" sz="1600" dirty="0" err="1" smtClean="0">
                <a:solidFill>
                  <a:schemeClr val="tx1"/>
                </a:solidFill>
              </a:rPr>
              <a:t>Ereditato</a:t>
            </a:r>
            <a:r>
              <a:rPr lang="de-CH" sz="1600" dirty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R. </a:t>
            </a:r>
            <a:r>
              <a:rPr lang="de-CH" sz="1600" dirty="0" err="1" smtClean="0">
                <a:solidFill>
                  <a:schemeClr val="tx1"/>
                </a:solidFill>
              </a:rPr>
              <a:t>Haenni</a:t>
            </a:r>
            <a:r>
              <a:rPr lang="de-CH" sz="1600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C.C. </a:t>
            </a:r>
            <a:r>
              <a:rPr lang="de-CH" sz="1600" dirty="0">
                <a:solidFill>
                  <a:schemeClr val="tx1"/>
                </a:solidFill>
              </a:rPr>
              <a:t>Hsu, </a:t>
            </a:r>
            <a:r>
              <a:rPr lang="de-CH" sz="1600" dirty="0" smtClean="0">
                <a:solidFill>
                  <a:schemeClr val="tx1"/>
                </a:solidFill>
              </a:rPr>
              <a:t>S. Janos, I. </a:t>
            </a:r>
            <a:r>
              <a:rPr lang="de-CH" sz="1600" dirty="0" err="1" smtClean="0">
                <a:solidFill>
                  <a:schemeClr val="tx1"/>
                </a:solidFill>
              </a:rPr>
              <a:t>Kreslo</a:t>
            </a:r>
            <a:r>
              <a:rPr lang="de-CH" sz="1600" dirty="0" smtClean="0">
                <a:solidFill>
                  <a:schemeClr val="tx1"/>
                </a:solidFill>
              </a:rPr>
              <a:t>, M. L</a:t>
            </a:r>
            <a:r>
              <a:rPr lang="en-US" sz="1600" dirty="0" err="1" smtClean="0">
                <a:solidFill>
                  <a:schemeClr val="tx1"/>
                </a:solidFill>
              </a:rPr>
              <a:t>üthi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de-CH" sz="1600" dirty="0" smtClean="0">
                <a:solidFill>
                  <a:schemeClr val="tx1"/>
                </a:solidFill>
              </a:rPr>
              <a:t>P. Lutz, C. Rudolf von Rohr,</a:t>
            </a:r>
          </a:p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 T. Strauss, M.S. Weber, M. Zeller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1560" y="357301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Thomas Strauss</a:t>
            </a:r>
          </a:p>
          <a:p>
            <a:pPr algn="ctr"/>
            <a:r>
              <a:rPr lang="en-GB" sz="1400" dirty="0" smtClean="0"/>
              <a:t>Albert Einstein </a:t>
            </a:r>
            <a:r>
              <a:rPr lang="en-GB" sz="1400" dirty="0" err="1" smtClean="0"/>
              <a:t>Center</a:t>
            </a:r>
            <a:r>
              <a:rPr lang="en-GB" sz="1400" dirty="0" smtClean="0"/>
              <a:t> for Fundamental Physics</a:t>
            </a:r>
          </a:p>
          <a:p>
            <a:pPr algn="ctr"/>
            <a:r>
              <a:rPr lang="en-GB" sz="1400" dirty="0" smtClean="0"/>
              <a:t>Laboratory for High Energy Physics</a:t>
            </a:r>
          </a:p>
          <a:p>
            <a:pPr algn="ctr"/>
            <a:r>
              <a:rPr lang="en-GB" sz="1400" dirty="0" smtClean="0"/>
              <a:t>University of Bern</a:t>
            </a:r>
            <a:endParaRPr lang="en-GB" sz="1400" dirty="0"/>
          </a:p>
        </p:txBody>
      </p:sp>
      <p:pic>
        <p:nvPicPr>
          <p:cNvPr id="6" name="Grafik 6" descr="lhep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038" y="116632"/>
            <a:ext cx="2250938" cy="936104"/>
          </a:xfrm>
          <a:prstGeom prst="rect">
            <a:avLst/>
          </a:prstGeom>
        </p:spPr>
      </p:pic>
      <p:pic>
        <p:nvPicPr>
          <p:cNvPr id="7" name="Grafik 70" descr="Logo_AEC_rg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016224" cy="22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1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serfeedthrough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7" y="3666427"/>
            <a:ext cx="5318186" cy="3191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1"/>
            <a:ext cx="2142680" cy="1264920"/>
          </a:xfrm>
        </p:spPr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pic>
        <p:nvPicPr>
          <p:cNvPr id="6" name="Picture Placeholder 5" descr="Laserfeedthrough_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r="177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46861"/>
            <a:ext cx="2139696" cy="4242816"/>
          </a:xfrm>
        </p:spPr>
        <p:txBody>
          <a:bodyPr/>
          <a:lstStyle/>
          <a:p>
            <a:r>
              <a:rPr lang="en-US" dirty="0" smtClean="0"/>
              <a:t>We have a prototype of the system, to test and study its </a:t>
            </a:r>
            <a:r>
              <a:rPr lang="en-US" dirty="0" err="1" smtClean="0"/>
              <a:t>behaviour</a:t>
            </a:r>
            <a:r>
              <a:rPr lang="en-US" dirty="0" smtClean="0"/>
              <a:t>, before putting it in MicroBooNE</a:t>
            </a:r>
          </a:p>
          <a:p>
            <a:r>
              <a:rPr lang="en-US" dirty="0"/>
              <a:t>2 movements for steering the mirror head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1" y="4332366"/>
            <a:ext cx="5185668" cy="2525633"/>
          </a:xfrm>
        </p:spPr>
        <p:txBody>
          <a:bodyPr>
            <a:normAutofit/>
          </a:bodyPr>
          <a:lstStyle/>
          <a:p>
            <a:r>
              <a:rPr lang="en-US" dirty="0" smtClean="0"/>
              <a:t>Medium Argontube cryostat</a:t>
            </a:r>
          </a:p>
          <a:p>
            <a:endParaRPr lang="en-US" dirty="0" smtClean="0"/>
          </a:p>
          <a:p>
            <a:r>
              <a:rPr lang="en-US" dirty="0" smtClean="0"/>
              <a:t>Steering Laser in a small Test TPC and collect tracks in different positions (master thesis M. </a:t>
            </a:r>
            <a:r>
              <a:rPr lang="en-US" dirty="0" err="1" smtClean="0"/>
              <a:t>Luethi</a:t>
            </a:r>
            <a:r>
              <a:rPr lang="en-US" dirty="0" smtClean="0"/>
              <a:t>) </a:t>
            </a:r>
          </a:p>
          <a:p>
            <a:r>
              <a:rPr lang="en-US" dirty="0" smtClean="0"/>
              <a:t>first run pumping &amp; cool down </a:t>
            </a:r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Leak test and vacuum tightness </a:t>
            </a:r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r>
              <a:rPr lang="en-US" dirty="0" smtClean="0"/>
              <a:t>Readout of test TPC (CAEN firmware update needed) </a:t>
            </a:r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r>
              <a:rPr lang="en-US" dirty="0" smtClean="0"/>
              <a:t>Run and take data</a:t>
            </a:r>
            <a:endParaRPr lang="en-US" dirty="0" smtClean="0">
              <a:solidFill>
                <a:srgbClr val="FFFF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</p:txBody>
      </p:sp>
      <p:pic>
        <p:nvPicPr>
          <p:cNvPr id="8" name="Picture 7" descr="20130304_1438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06" y="4315807"/>
            <a:ext cx="3261589" cy="2446192"/>
          </a:xfrm>
          <a:prstGeom prst="rect">
            <a:avLst/>
          </a:prstGeom>
        </p:spPr>
      </p:pic>
      <p:pic>
        <p:nvPicPr>
          <p:cNvPr id="10" name="Picture 9" descr="20130305_1412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5770" y="1077482"/>
            <a:ext cx="3700943" cy="2775707"/>
          </a:xfrm>
          <a:prstGeom prst="rect">
            <a:avLst/>
          </a:prstGeom>
        </p:spPr>
      </p:pic>
      <p:pic>
        <p:nvPicPr>
          <p:cNvPr id="12" name="Picture 11" descr="20130305_1413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730" y="1072442"/>
            <a:ext cx="3660624" cy="2745468"/>
          </a:xfrm>
          <a:prstGeom prst="rect">
            <a:avLst/>
          </a:prstGeom>
        </p:spPr>
      </p:pic>
      <p:pic>
        <p:nvPicPr>
          <p:cNvPr id="6" name="Picture 5" descr="20130305_1413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0214" y="1072441"/>
            <a:ext cx="3660624" cy="27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7503"/>
            <a:ext cx="2142680" cy="1264920"/>
          </a:xfrm>
        </p:spPr>
        <p:txBody>
          <a:bodyPr/>
          <a:lstStyle/>
          <a:p>
            <a:r>
              <a:rPr lang="en-US" dirty="0" smtClean="0"/>
              <a:t>Flange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863617"/>
            <a:ext cx="2139696" cy="4242816"/>
          </a:xfrm>
        </p:spPr>
        <p:txBody>
          <a:bodyPr>
            <a:normAutofit/>
          </a:bodyPr>
          <a:lstStyle/>
          <a:p>
            <a:r>
              <a:rPr lang="en-US" dirty="0" smtClean="0"/>
              <a:t>Remote controlled system with easy slow control</a:t>
            </a:r>
          </a:p>
          <a:p>
            <a:r>
              <a:rPr lang="en-US" dirty="0" smtClean="0"/>
              <a:t>Rotation:</a:t>
            </a:r>
          </a:p>
          <a:p>
            <a:r>
              <a:rPr lang="en-US" dirty="0" smtClean="0"/>
              <a:t>Differentially pumped seal</a:t>
            </a:r>
          </a:p>
          <a:p>
            <a:r>
              <a:rPr lang="en-US" dirty="0" smtClean="0"/>
              <a:t>Linear:</a:t>
            </a:r>
          </a:p>
          <a:p>
            <a:r>
              <a:rPr lang="en-US" dirty="0" smtClean="0"/>
              <a:t>linear feed through</a:t>
            </a:r>
          </a:p>
          <a:p>
            <a:endParaRPr lang="en-US" dirty="0"/>
          </a:p>
          <a:p>
            <a:r>
              <a:rPr lang="en-US" dirty="0" smtClean="0"/>
              <a:t>Both with limit switch and stepper motor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Screen Shot 2013-03-11 at 4.59.09 P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90" r="-30690"/>
          <a:stretch>
            <a:fillRect/>
          </a:stretch>
        </p:blipFill>
        <p:spPr>
          <a:xfrm>
            <a:off x="3000375" y="609600"/>
            <a:ext cx="5867400" cy="4267200"/>
          </a:xfrm>
          <a:prstGeom prst="rect">
            <a:avLst/>
          </a:prstGeom>
        </p:spPr>
      </p:pic>
      <p:pic>
        <p:nvPicPr>
          <p:cNvPr id="10" name="Content Placeholder 8" descr="ERA4xx0_Katalog_08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015" b="-88015"/>
          <a:stretch>
            <a:fillRect/>
          </a:stretch>
        </p:blipFill>
        <p:spPr>
          <a:xfrm>
            <a:off x="4014170" y="3741484"/>
            <a:ext cx="4041648" cy="3818404"/>
          </a:xfrm>
          <a:prstGeom prst="rect">
            <a:avLst/>
          </a:prstGeom>
        </p:spPr>
      </p:pic>
      <p:pic>
        <p:nvPicPr>
          <p:cNvPr id="3" name="Picture 2" descr="20130319_180159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0" y="4099891"/>
            <a:ext cx="3677478" cy="27581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63304" y="3147391"/>
            <a:ext cx="2506870" cy="172940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0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21217_1733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81" y="429686"/>
            <a:ext cx="2572237" cy="1929178"/>
          </a:xfrm>
          <a:prstGeom prst="rect">
            <a:avLst/>
          </a:prstGeom>
        </p:spPr>
      </p:pic>
      <p:pic>
        <p:nvPicPr>
          <p:cNvPr id="10" name="Picture 9" descr="20130305_1438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6091" y="953475"/>
            <a:ext cx="4190308" cy="31427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232" y="-439260"/>
            <a:ext cx="2142680" cy="1264920"/>
          </a:xfrm>
        </p:spPr>
        <p:txBody>
          <a:bodyPr/>
          <a:lstStyle/>
          <a:p>
            <a:r>
              <a:rPr lang="en-US" dirty="0" smtClean="0"/>
              <a:t>Laser box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1232" y="901860"/>
            <a:ext cx="2139696" cy="4242816"/>
          </a:xfrm>
        </p:spPr>
        <p:txBody>
          <a:bodyPr/>
          <a:lstStyle/>
          <a:p>
            <a:r>
              <a:rPr lang="en-US" dirty="0" smtClean="0"/>
              <a:t>Laser has to be in a box, due to UV radiation</a:t>
            </a:r>
          </a:p>
          <a:p>
            <a:endParaRPr lang="en-US" dirty="0" smtClean="0"/>
          </a:p>
          <a:p>
            <a:r>
              <a:rPr lang="en-US" dirty="0" smtClean="0"/>
              <a:t>Come for a visit at DAB</a:t>
            </a:r>
          </a:p>
          <a:p>
            <a:endParaRPr lang="en-US" dirty="0"/>
          </a:p>
        </p:txBody>
      </p:sp>
      <p:pic>
        <p:nvPicPr>
          <p:cNvPr id="8" name="Picture Placeholder 7" descr="20130305_143457.jpg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6152110" y="4673449"/>
            <a:ext cx="2935779" cy="2135112"/>
          </a:xfrm>
        </p:spPr>
      </p:pic>
      <p:pic>
        <p:nvPicPr>
          <p:cNvPr id="9" name="Picture 8" descr="20130301_1508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10" y="2358864"/>
            <a:ext cx="2935779" cy="2201835"/>
          </a:xfrm>
          <a:prstGeom prst="rect">
            <a:avLst/>
          </a:prstGeom>
        </p:spPr>
      </p:pic>
      <p:pic>
        <p:nvPicPr>
          <p:cNvPr id="11" name="Picture 10" descr="Screen Shot 2013-03-11 at 4.53.2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7" y="4673449"/>
            <a:ext cx="5132634" cy="2184551"/>
          </a:xfrm>
          <a:prstGeom prst="rect">
            <a:avLst/>
          </a:prstGeom>
        </p:spPr>
      </p:pic>
      <p:pic>
        <p:nvPicPr>
          <p:cNvPr id="13" name="Content Placeholder 8" descr="13207-x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2769"/>
          <a:stretch>
            <a:fillRect/>
          </a:stretch>
        </p:blipFill>
        <p:spPr>
          <a:xfrm rot="16200000">
            <a:off x="275120" y="2304186"/>
            <a:ext cx="2381583" cy="22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3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Reliable tool to measure the purity of LAr TPC</a:t>
            </a:r>
          </a:p>
          <a:p>
            <a:r>
              <a:rPr lang="en-US" dirty="0" smtClean="0"/>
              <a:t>First application of using an UV laser to correct for electric field distortion in Bern</a:t>
            </a:r>
          </a:p>
          <a:p>
            <a:r>
              <a:rPr lang="en-US" dirty="0" smtClean="0"/>
              <a:t>Design of a calibration system using a moveable UV laser path for MicroBooNE</a:t>
            </a:r>
          </a:p>
          <a:p>
            <a:r>
              <a:rPr lang="en-US" dirty="0" smtClean="0"/>
              <a:t>Easy applicable for LBNE/LBNO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 descr="SharksWithLasers_Fullpic_1-480x38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55" y="3645059"/>
            <a:ext cx="4005746" cy="32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7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Argontube</a:t>
            </a:r>
            <a:endParaRPr lang="en-US" dirty="0"/>
          </a:p>
        </p:txBody>
      </p:sp>
      <p:pic>
        <p:nvPicPr>
          <p:cNvPr id="14" name="Picture Placeholder 13" descr="ARGONTUBE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22" r="-49222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5m drift length prototype in the LBNO/LAGUNA R&amp;D framework</a:t>
            </a:r>
          </a:p>
          <a:p>
            <a:endParaRPr lang="en-US" dirty="0"/>
          </a:p>
          <a:p>
            <a:r>
              <a:rPr lang="en-US" dirty="0" smtClean="0"/>
              <a:t>Novel HV supply:</a:t>
            </a:r>
          </a:p>
          <a:p>
            <a:r>
              <a:rPr lang="en-US" dirty="0" err="1" smtClean="0"/>
              <a:t>Greinacher</a:t>
            </a:r>
            <a:r>
              <a:rPr lang="en-US" dirty="0" smtClean="0"/>
              <a:t> /</a:t>
            </a:r>
            <a:r>
              <a:rPr lang="en-US" dirty="0" err="1" smtClean="0"/>
              <a:t>Cockroft</a:t>
            </a:r>
            <a:r>
              <a:rPr lang="en-US" dirty="0" smtClean="0"/>
              <a:t>- Walton immersed in liquid Argon</a:t>
            </a:r>
          </a:p>
          <a:p>
            <a:endParaRPr lang="en-US" dirty="0"/>
          </a:p>
          <a:p>
            <a:r>
              <a:rPr lang="en-US" dirty="0" smtClean="0"/>
              <a:t>Goal: 500 kV, or 1kV/cm tracks </a:t>
            </a:r>
            <a:r>
              <a:rPr lang="en-US" dirty="0" smtClean="0">
                <a:solidFill>
                  <a:srgbClr val="FF0000"/>
                </a:solidFill>
              </a:rPr>
              <a:t>of 5m length</a:t>
            </a:r>
          </a:p>
          <a:p>
            <a:endParaRPr lang="en-US" dirty="0"/>
          </a:p>
          <a:p>
            <a:r>
              <a:rPr lang="en-US" dirty="0" smtClean="0"/>
              <a:t>To realize these tracks a pre study of UV laser ionization was done (thesis B. Rossi)</a:t>
            </a:r>
          </a:p>
          <a:p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6" descr="Laser_path_parall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8" y="3717032"/>
            <a:ext cx="39752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tat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12540"/>
            <a:ext cx="2088232" cy="3780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UV laser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8" name="Rectangle 7"/>
          <p:cNvSpPr/>
          <p:nvPr/>
        </p:nvSpPr>
        <p:spPr>
          <a:xfrm>
            <a:off x="25152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NJP 12 (</a:t>
            </a:r>
            <a:r>
              <a:rPr lang="en-US" sz="1400" dirty="0"/>
              <a:t>2010</a:t>
            </a:r>
            <a:r>
              <a:rPr lang="en-US" sz="1400" dirty="0" smtClean="0"/>
              <a:t>) 113024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861048"/>
            <a:ext cx="3672408" cy="2705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980727"/>
            <a:ext cx="3672408" cy="27523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39752" y="6550223"/>
            <a:ext cx="1934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2009 JINST 4 P07011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130132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Feasibility study of using a UV laser to ionize LAr in a multi-photon process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20" y="2276872"/>
            <a:ext cx="2977644" cy="12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660" y="358504"/>
            <a:ext cx="8572189" cy="10668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Laser beam, pt. 2</a:t>
            </a:r>
            <a:br>
              <a:rPr lang="en-GB" sz="4000" dirty="0" smtClean="0"/>
            </a:br>
            <a:r>
              <a:rPr lang="en-GB" sz="2000" dirty="0" smtClean="0">
                <a:latin typeface="Calibri (body)"/>
                <a:cs typeface="Calibri (body)"/>
              </a:rPr>
              <a:t>Monitor the purity of the LAr</a:t>
            </a:r>
            <a:endParaRPr lang="en-GB" sz="2000" dirty="0">
              <a:latin typeface="Calibri (body)"/>
              <a:cs typeface="Calibri (body)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34" name="Picture 33" descr="laser_path_57cm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0551" y="2714455"/>
            <a:ext cx="5583449" cy="4143545"/>
          </a:xfrm>
          <a:prstGeom prst="rect">
            <a:avLst/>
          </a:prstGeom>
        </p:spPr>
      </p:pic>
      <p:pic>
        <p:nvPicPr>
          <p:cNvPr id="35" name="Picture 34" descr="run2149_event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38000"/>
            <a:ext cx="3539702" cy="43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432032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Longest life time 2000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s (~ 0.1 ppb) hitting the sensitivity limit of the detector. </a:t>
            </a:r>
          </a:p>
          <a:p>
            <a:pPr algn="ctr"/>
            <a:r>
              <a:rPr lang="en-US" sz="1600" dirty="0" smtClean="0"/>
              <a:t>Longer life time can only be</a:t>
            </a:r>
          </a:p>
          <a:p>
            <a:pPr algn="ctr"/>
            <a:r>
              <a:rPr lang="en-US" sz="1600" dirty="0" smtClean="0"/>
              <a:t>measured with the full ARGONTUBE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847948" y="2892623"/>
            <a:ext cx="971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Laser track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49631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Track projection of 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the time coordinate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318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CH" dirty="0" err="1" smtClean="0"/>
              <a:t>Purity</a:t>
            </a:r>
            <a:r>
              <a:rPr lang="de-CH" dirty="0" smtClean="0"/>
              <a:t> </a:t>
            </a:r>
            <a:r>
              <a:rPr lang="de-CH" dirty="0" err="1" smtClean="0"/>
              <a:t>measurements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UV Laser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5EAA-D741-474E-9DB1-6944FD2ED8D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810" t="33905" r="12476" b="5524"/>
          <a:stretch>
            <a:fillRect/>
          </a:stretch>
        </p:blipFill>
        <p:spPr bwMode="auto">
          <a:xfrm>
            <a:off x="213895" y="3806123"/>
            <a:ext cx="4338384" cy="260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 descr="run2149.png"/>
          <p:cNvPicPr>
            <a:picLocks noChangeAspect="1"/>
          </p:cNvPicPr>
          <p:nvPr/>
        </p:nvPicPr>
        <p:blipFill>
          <a:blip r:embed="rId3" cstate="print"/>
          <a:srcRect l="11020" t="33806" r="12292" b="5039"/>
          <a:stretch>
            <a:fillRect/>
          </a:stretch>
        </p:blipFill>
        <p:spPr>
          <a:xfrm>
            <a:off x="4555284" y="3793423"/>
            <a:ext cx="4343400" cy="2597728"/>
          </a:xfrm>
          <a:prstGeom prst="rect">
            <a:avLst/>
          </a:prstGeom>
        </p:spPr>
      </p:pic>
      <p:pic>
        <p:nvPicPr>
          <p:cNvPr id="10" name="Grafik 9" descr="run2176.png"/>
          <p:cNvPicPr>
            <a:picLocks noChangeAspect="1"/>
          </p:cNvPicPr>
          <p:nvPr/>
        </p:nvPicPr>
        <p:blipFill>
          <a:blip r:embed="rId4" cstate="print"/>
          <a:srcRect l="11528" t="34593" r="11667" b="3185"/>
          <a:stretch>
            <a:fillRect/>
          </a:stretch>
        </p:blipFill>
        <p:spPr>
          <a:xfrm>
            <a:off x="213895" y="1033706"/>
            <a:ext cx="4191000" cy="2546430"/>
          </a:xfrm>
          <a:prstGeom prst="rect">
            <a:avLst/>
          </a:prstGeom>
        </p:spPr>
      </p:pic>
      <p:pic>
        <p:nvPicPr>
          <p:cNvPr id="11" name="Grafik 10" descr="run2188LAST.png"/>
          <p:cNvPicPr>
            <a:picLocks noChangeAspect="1"/>
          </p:cNvPicPr>
          <p:nvPr/>
        </p:nvPicPr>
        <p:blipFill>
          <a:blip r:embed="rId5" cstate="print"/>
          <a:srcRect l="11528" t="34328" r="11806" b="3559"/>
          <a:stretch>
            <a:fillRect/>
          </a:stretch>
        </p:blipFill>
        <p:spPr>
          <a:xfrm>
            <a:off x="4552279" y="1033706"/>
            <a:ext cx="4147221" cy="25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itslop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77" y="1166493"/>
            <a:ext cx="5439259" cy="36886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CH" dirty="0" err="1" smtClean="0"/>
              <a:t>Purity</a:t>
            </a:r>
            <a:r>
              <a:rPr lang="de-CH" dirty="0" smtClean="0"/>
              <a:t> </a:t>
            </a:r>
            <a:r>
              <a:rPr lang="de-CH" dirty="0" err="1" smtClean="0"/>
              <a:t>measurements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UV Laser </a:t>
            </a:r>
            <a:br>
              <a:rPr lang="de-CH" dirty="0" smtClean="0"/>
            </a:br>
            <a:r>
              <a:rPr lang="de-CH" dirty="0" smtClean="0"/>
              <a:t> (500 V/cm)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5EAA-D741-474E-9DB1-6944FD2ED8D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Grafik 6" descr="Fittau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9470" y="1166494"/>
            <a:ext cx="5451711" cy="3697138"/>
          </a:xfrm>
          <a:prstGeom prst="rect">
            <a:avLst/>
          </a:prstGeom>
        </p:spPr>
      </p:pic>
      <p:pic>
        <p:nvPicPr>
          <p:cNvPr id="6" name="Picture 5" descr="Purity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9470" y="2991233"/>
            <a:ext cx="5580000" cy="3847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7918" y="2991233"/>
            <a:ext cx="1654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drift</a:t>
            </a:r>
            <a:r>
              <a:rPr lang="en-US" sz="1600" b="1" dirty="0" smtClean="0"/>
              <a:t> =200 V/cm</a:t>
            </a:r>
            <a:endParaRPr lang="en-US" sz="1600" b="1" dirty="0"/>
          </a:p>
        </p:txBody>
      </p:sp>
      <p:grpSp>
        <p:nvGrpSpPr>
          <p:cNvPr id="10" name="Group 19"/>
          <p:cNvGrpSpPr/>
          <p:nvPr/>
        </p:nvGrpSpPr>
        <p:grpSpPr>
          <a:xfrm>
            <a:off x="2588870" y="2941006"/>
            <a:ext cx="4876800" cy="3237765"/>
            <a:chOff x="4343400" y="3086835"/>
            <a:chExt cx="4876800" cy="3237765"/>
          </a:xfrm>
        </p:grpSpPr>
        <p:sp>
          <p:nvSpPr>
            <p:cNvPr id="11" name="TextBox 10"/>
            <p:cNvSpPr txBox="1"/>
            <p:nvPr/>
          </p:nvSpPr>
          <p:spPr>
            <a:xfrm>
              <a:off x="4343400" y="3640833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 smtClean="0">
                  <a:solidFill>
                    <a:srgbClr val="FF0000"/>
                  </a:solidFill>
                </a:rPr>
                <a:t>Recirculation system</a:t>
              </a:r>
            </a:p>
            <a:p>
              <a:pPr algn="just"/>
              <a:r>
                <a:rPr lang="en-US" sz="1200" dirty="0" smtClean="0">
                  <a:solidFill>
                    <a:srgbClr val="FF0000"/>
                  </a:solidFill>
                </a:rPr>
                <a:t>running for 6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1200" dirty="0" smtClean="0">
                  <a:solidFill>
                    <a:srgbClr val="FF0000"/>
                  </a:solidFill>
                </a:rPr>
                <a:t>. at ~50l/h.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1200" dirty="0" smtClean="0">
                  <a:solidFill>
                    <a:srgbClr val="FF0000"/>
                  </a:solidFill>
                </a:rPr>
                <a:t> life time increased by a factor 10</a:t>
              </a:r>
            </a:p>
          </p:txBody>
        </p:sp>
        <p:sp>
          <p:nvSpPr>
            <p:cNvPr id="12" name="Right Brace 11"/>
            <p:cNvSpPr/>
            <p:nvPr/>
          </p:nvSpPr>
          <p:spPr>
            <a:xfrm rot="16200000">
              <a:off x="5295900" y="4152901"/>
              <a:ext cx="304799" cy="838198"/>
            </a:xfrm>
            <a:prstGeom prst="rightBrace">
              <a:avLst>
                <a:gd name="adj1" fmla="val 57160"/>
                <a:gd name="adj2" fmla="val 50000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ight Brace 12"/>
            <p:cNvSpPr/>
            <p:nvPr/>
          </p:nvSpPr>
          <p:spPr>
            <a:xfrm rot="16200000">
              <a:off x="6885799" y="3761601"/>
              <a:ext cx="249199" cy="1981202"/>
            </a:xfrm>
            <a:prstGeom prst="rightBrace">
              <a:avLst>
                <a:gd name="adj1" fmla="val 57160"/>
                <a:gd name="adj2" fmla="val 50000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6324600" y="4246602"/>
              <a:ext cx="15462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Calibri (Body)"/>
                  <a:cs typeface="Calibri (Body)"/>
                </a:rPr>
                <a:t>Night stop  and morning 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  <a:latin typeface="Calibri (Body)"/>
                  <a:cs typeface="Calibri (Body)"/>
                </a:rPr>
                <a:t>measurement </a:t>
              </a:r>
              <a:endParaRPr lang="en-US" sz="1000" dirty="0">
                <a:solidFill>
                  <a:srgbClr val="FF0000"/>
                </a:solidFill>
                <a:latin typeface="Calibri (Body)"/>
                <a:cs typeface="Calibri (Body)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55553" y="4171890"/>
              <a:ext cx="755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Re-fill with 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dirty argon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6200000" flipH="1">
              <a:off x="7429505" y="5448295"/>
              <a:ext cx="1752600" cy="10"/>
            </a:xfrm>
            <a:prstGeom prst="line">
              <a:avLst/>
            </a:prstGeom>
            <a:ln>
              <a:solidFill>
                <a:srgbClr val="FF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528141" y="3086835"/>
              <a:ext cx="1692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Recirculation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system running again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7162806" y="4724406"/>
              <a:ext cx="2895598" cy="304790"/>
            </a:xfrm>
            <a:prstGeom prst="line">
              <a:avLst/>
            </a:prstGeom>
            <a:ln>
              <a:solidFill>
                <a:srgbClr val="FF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814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7</a:t>
            </a:fld>
            <a:endParaRPr lang="de-CH"/>
          </a:p>
        </p:txBody>
      </p:sp>
      <p:pic>
        <p:nvPicPr>
          <p:cNvPr id="10" name="Picture 9" descr="E-Fie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692934" cy="2160240"/>
          </a:xfrm>
          <a:prstGeom prst="rect">
            <a:avLst/>
          </a:prstGeom>
        </p:spPr>
      </p:pic>
      <p:pic>
        <p:nvPicPr>
          <p:cNvPr id="11" name="Picture 10" descr="Cor_Events_0-99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725144"/>
            <a:ext cx="4536503" cy="2088232"/>
          </a:xfrm>
          <a:prstGeom prst="rect">
            <a:avLst/>
          </a:prstGeom>
        </p:spPr>
      </p:pic>
      <p:pic>
        <p:nvPicPr>
          <p:cNvPr id="12" name="Picture 11" descr="Events_0-99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0380"/>
            <a:ext cx="4680520" cy="215452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362050" y="764704"/>
            <a:ext cx="331440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6216" y="8274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5m, ~ 6ms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4536504" cy="502637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Future shallow TPC will have space charge effects, local accumulation of ions which could be as strong as the drift field, thus lead to distortion of the field</a:t>
            </a:r>
          </a:p>
          <a:p>
            <a:r>
              <a:rPr lang="en-US" sz="1800" dirty="0" smtClean="0"/>
              <a:t>Correction needed</a:t>
            </a:r>
          </a:p>
          <a:p>
            <a:endParaRPr lang="en-US" sz="1800" dirty="0" smtClean="0"/>
          </a:p>
          <a:p>
            <a:r>
              <a:rPr lang="en-US" sz="1800" dirty="0" smtClean="0"/>
              <a:t>Argontube R&amp;D</a:t>
            </a:r>
          </a:p>
          <a:p>
            <a:r>
              <a:rPr lang="en-US" sz="1800" dirty="0"/>
              <a:t>Non uniform drift field due to HV breakdowns after capacitor broke</a:t>
            </a:r>
          </a:p>
          <a:p>
            <a:r>
              <a:rPr lang="en-US" sz="1800" dirty="0"/>
              <a:t>From the knowledge of the laser path, we can extract the true drift field, and thus correct the drift time</a:t>
            </a:r>
          </a:p>
          <a:p>
            <a:endParaRPr lang="en-US" sz="1800" dirty="0" smtClean="0"/>
          </a:p>
          <a:p>
            <a:r>
              <a:rPr lang="en-US" sz="1800" dirty="0" smtClean="0"/>
              <a:t>5m straight cosmic are rare (~1event</a:t>
            </a:r>
            <a:r>
              <a:rPr lang="en-US" sz="1800" dirty="0" smtClean="0"/>
              <a:t>/6min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Use the UV laser to generate 5m tracks, covering the whole TPC drift length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Application for future large LAr TPC’s  </a:t>
            </a:r>
          </a:p>
          <a:p>
            <a:r>
              <a:rPr lang="en-US" sz="1800" dirty="0" smtClean="0"/>
              <a:t>To be demonstrated in </a:t>
            </a:r>
            <a:r>
              <a:rPr lang="en-US" sz="1800" dirty="0" err="1" smtClean="0"/>
              <a:t>MicroBooNE</a:t>
            </a:r>
            <a:r>
              <a:rPr lang="en-US" sz="1800" dirty="0" smtClean="0"/>
              <a:t> 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51520" y="566192"/>
            <a:ext cx="8229600" cy="990600"/>
          </a:xfrm>
        </p:spPr>
        <p:txBody>
          <a:bodyPr/>
          <a:lstStyle/>
          <a:p>
            <a:r>
              <a:rPr lang="en-US" dirty="0" smtClean="0"/>
              <a:t>UV Laser calibration 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44381" y="1070001"/>
            <a:ext cx="2532075" cy="1300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nt-display-5m_tra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8814075" cy="2276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488"/>
            <a:ext cx="8229600" cy="99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830B-B7FE-4E15-9DF5-568DD77498AB}" type="slidenum">
              <a:rPr lang="de-CH" smtClean="0"/>
              <a:pPr/>
              <a:t>8</a:t>
            </a:fld>
            <a:endParaRPr lang="de-CH"/>
          </a:p>
        </p:txBody>
      </p:sp>
      <p:pic>
        <p:nvPicPr>
          <p:cNvPr id="8" name="Picture 7" descr="Cor_Event_17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21374" cy="2265395"/>
          </a:xfrm>
          <a:prstGeom prst="rect">
            <a:avLst/>
          </a:prstGeom>
        </p:spPr>
      </p:pic>
      <p:pic>
        <p:nvPicPr>
          <p:cNvPr id="9" name="Picture 8" descr="Cor_Event_18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1" y="1291619"/>
            <a:ext cx="4788024" cy="220401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539552" y="4437112"/>
            <a:ext cx="662473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6512" y="3933056"/>
            <a:ext cx="9289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Cosmis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with 5m drift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820472" y="4365104"/>
            <a:ext cx="0" cy="223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536" y="4365104"/>
            <a:ext cx="0" cy="223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itel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Cosmic </a:t>
            </a:r>
            <a:r>
              <a:rPr lang="en-GB" dirty="0" err="1" smtClean="0"/>
              <a:t>muons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51520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 field corrected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9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for large </a:t>
            </a:r>
            <a:r>
              <a:rPr lang="en-US" dirty="0" err="1" smtClean="0"/>
              <a:t>LAr</a:t>
            </a:r>
            <a:r>
              <a:rPr lang="en-US" dirty="0" smtClean="0"/>
              <a:t> TPC MicroBooNE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large TPC, space charge effects occur, due to the 10 times lower drift of ions</a:t>
            </a:r>
          </a:p>
          <a:p>
            <a:r>
              <a:rPr lang="en-US" dirty="0" smtClean="0"/>
              <a:t>Sending a laser on different positions will allow to correct these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B213C-160D-6746-8C59-B620584E753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reen Shot 2013-03-19 at 5.0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3179"/>
            <a:ext cx="3515738" cy="3593373"/>
          </a:xfrm>
          <a:prstGeom prst="rect">
            <a:avLst/>
          </a:prstGeom>
        </p:spPr>
      </p:pic>
      <p:pic>
        <p:nvPicPr>
          <p:cNvPr id="7" name="Picture 6" descr="Screen Shot 2012-09-22 at 1.3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38" y="3233179"/>
            <a:ext cx="5074415" cy="33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99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1765</TotalTime>
  <Words>608</Words>
  <Application>Microsoft Macintosh PowerPoint</Application>
  <PresentationFormat>On-screen Show (4:3)</PresentationFormat>
  <Paragraphs>100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Clarity</vt:lpstr>
      <vt:lpstr>The UV laser system of the Argontube detector</vt:lpstr>
      <vt:lpstr>Argontube</vt:lpstr>
      <vt:lpstr>UV laser in LAr</vt:lpstr>
      <vt:lpstr>Laser beam, pt. 2 Monitor the purity of the LAr</vt:lpstr>
      <vt:lpstr>Purity measurements with UV Laser</vt:lpstr>
      <vt:lpstr>Purity measurements with UV Laser   (500 V/cm)</vt:lpstr>
      <vt:lpstr>UV Laser calibration </vt:lpstr>
      <vt:lpstr>PowerPoint Presentation</vt:lpstr>
      <vt:lpstr>Application for large LAr TPC MicroBooNE</vt:lpstr>
      <vt:lpstr>Prototype</vt:lpstr>
      <vt:lpstr>PowerPoint Presentation</vt:lpstr>
      <vt:lpstr>Flange design</vt:lpstr>
      <vt:lpstr>Laser box</vt:lpstr>
      <vt:lpstr>Conclusion</vt:lpstr>
    </vt:vector>
  </TitlesOfParts>
  <Company>LHEP University Bern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 Laser R&amp;D update</dc:title>
  <dc:creator>Thomas Strauss</dc:creator>
  <cp:lastModifiedBy>Thomas Strauss</cp:lastModifiedBy>
  <cp:revision>21</cp:revision>
  <cp:lastPrinted>2013-03-21T16:10:07Z</cp:lastPrinted>
  <dcterms:created xsi:type="dcterms:W3CDTF">2012-09-21T13:26:13Z</dcterms:created>
  <dcterms:modified xsi:type="dcterms:W3CDTF">2013-03-21T17:07:27Z</dcterms:modified>
</cp:coreProperties>
</file>