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8"/>
  </p:notesMasterIdLst>
  <p:handoutMasterIdLst>
    <p:handoutMasterId r:id="rId9"/>
  </p:handoutMasterIdLst>
  <p:sldIdLst>
    <p:sldId id="294" r:id="rId2"/>
    <p:sldId id="307" r:id="rId3"/>
    <p:sldId id="308" r:id="rId4"/>
    <p:sldId id="306" r:id="rId5"/>
    <p:sldId id="309" r:id="rId6"/>
    <p:sldId id="310" r:id="rId7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EB140170-D592-47CA-9A1A-430E5E33A7EC}">
          <p14:sldIdLst>
            <p14:sldId id="294"/>
            <p14:sldId id="307"/>
            <p14:sldId id="308"/>
            <p14:sldId id="306"/>
            <p14:sldId id="309"/>
            <p14:sldId id="3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7D7EB"/>
    <a:srgbClr val="98D7EA"/>
    <a:srgbClr val="98D7EB"/>
    <a:srgbClr val="50504E"/>
    <a:srgbClr val="4E4E4E"/>
    <a:srgbClr val="404040"/>
    <a:srgbClr val="004C97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81" autoAdjust="0"/>
    <p:restoredTop sz="94663"/>
  </p:normalViewPr>
  <p:slideViewPr>
    <p:cSldViewPr snapToGrid="0" snapToObjects="1" showGuides="1">
      <p:cViewPr varScale="1">
        <p:scale>
          <a:sx n="211" d="100"/>
          <a:sy n="211" d="100"/>
        </p:scale>
        <p:origin x="456" y="17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3/22/2024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3/22/2024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E4260853-B785-499F-9BE7-F4FBFBE52A03}" type="datetime1">
              <a:rPr lang="en-US" smtClean="0"/>
              <a:t>3/22/2024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Olander | Switchyard &amp; Meson Report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6FA4581-AA39-4CC1-9118-9BAEEB63A0E5}" type="datetime1">
              <a:rPr lang="en-US" smtClean="0"/>
              <a:t>3/22/2024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Olander | Switchyard &amp; Meson Report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E7F0A8B-0B20-45FF-AE0A-8F105B998F26}" type="datetime1">
              <a:rPr lang="en-US" smtClean="0"/>
              <a:t>3/22/2024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Olander | Switchyard &amp; Meson Report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7D847-5FB2-442E-BBD1-FB01F49A756E}" type="datetime1">
              <a:rPr lang="en-US" smtClean="0"/>
              <a:t>3/22/2024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Olander | Switchyard &amp; Meson Report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505050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rgbClr val="50505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505050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99EAC7B6-92BF-48CB-AE42-8861EDBC8973}" type="datetime1">
              <a:rPr lang="en-US" smtClean="0"/>
              <a:t>3/22/2024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Olander | Switchyard &amp; Meson Report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A75359D9-B817-405A-8B94-191AE1DB0895}" type="datetime1">
              <a:rPr lang="en-US" smtClean="0"/>
              <a:t>3/22/2024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Olander | Switchyard &amp; Meson Report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A4B2732A-3D6A-4D55-A0DC-4EFAD2D47561}" type="datetime1">
              <a:rPr lang="en-US" smtClean="0"/>
              <a:t>3/22/2024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Olander | Switchyard &amp; Meson Report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Switchyard &amp; Meson Report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3964" y="3849336"/>
            <a:ext cx="8499231" cy="935794"/>
          </a:xfrm>
        </p:spPr>
        <p:txBody>
          <a:bodyPr/>
          <a:lstStyle/>
          <a:p>
            <a:r>
              <a:rPr lang="en-US" sz="1400" dirty="0"/>
              <a:t>Michael K. Olander</a:t>
            </a:r>
          </a:p>
          <a:p>
            <a:r>
              <a:rPr lang="en-US" sz="1400" dirty="0"/>
              <a:t>AD 9:00 Meeting</a:t>
            </a:r>
          </a:p>
          <a:p>
            <a:r>
              <a:rPr lang="en-US" sz="1400" dirty="0"/>
              <a:t>21 March 2024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8DD459-3A56-A217-D77C-55A3A5014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F-Sector LCW Leaks</a:t>
            </a:r>
          </a:p>
          <a:p>
            <a:pPr marL="568325" lvl="1" indent="-285750">
              <a:buFont typeface="Arial" panose="020B0604020202020204" pitchFamily="34" charset="0"/>
              <a:buChar char="•"/>
            </a:pPr>
            <a:r>
              <a:rPr lang="en-US" dirty="0"/>
              <a:t>Repairs completed and “good enough” to restart Remanent LCW System.</a:t>
            </a:r>
          </a:p>
          <a:p>
            <a:pPr marL="858837" lvl="2" indent="-285750">
              <a:buFont typeface="Arial" panose="020B0604020202020204" pitchFamily="34" charset="0"/>
              <a:buChar char="•"/>
            </a:pPr>
            <a:r>
              <a:rPr lang="en-US" dirty="0"/>
              <a:t>This allowed MOS 89 @ KRSS to be energized.</a:t>
            </a:r>
          </a:p>
          <a:p>
            <a:pPr marL="858837" lvl="2" indent="-285750">
              <a:buFont typeface="Arial" panose="020B0604020202020204" pitchFamily="34" charset="0"/>
              <a:buChar char="•"/>
            </a:pPr>
            <a:r>
              <a:rPr lang="en-US" u="sng" dirty="0"/>
              <a:t>We do need to access F-Sector before running beam to retrieve the F0 Crane Electronics.</a:t>
            </a:r>
          </a:p>
          <a:p>
            <a:pPr marL="568325" lvl="1" indent="-285750">
              <a:buFont typeface="Arial" panose="020B0604020202020204" pitchFamily="34" charset="0"/>
              <a:buChar char="•"/>
            </a:pPr>
            <a:r>
              <a:rPr lang="en-US" dirty="0"/>
              <a:t>Thanks to TD, MSD, &amp; ES&amp;H for oversight and repair of the system</a:t>
            </a:r>
          </a:p>
          <a:p>
            <a:pPr marL="568325" lvl="1" indent="-285750">
              <a:buFont typeface="Arial" panose="020B0604020202020204" pitchFamily="34" charset="0"/>
              <a:buChar char="•"/>
            </a:pPr>
            <a:r>
              <a:rPr lang="en-US" dirty="0"/>
              <a:t>Since restart, leaks have moved to CUB due to low heat load.</a:t>
            </a:r>
          </a:p>
          <a:p>
            <a:r>
              <a:rPr lang="en-US" dirty="0"/>
              <a:t>MT5E-4</a:t>
            </a:r>
          </a:p>
          <a:p>
            <a:pPr marL="568325" lvl="1" indent="-285750">
              <a:buFont typeface="Arial" panose="020B0604020202020204" pitchFamily="34" charset="0"/>
              <a:buChar char="•"/>
            </a:pPr>
            <a:r>
              <a:rPr lang="en-US" dirty="0"/>
              <a:t>MSD able to patch with </a:t>
            </a:r>
            <a:r>
              <a:rPr lang="en-US" dirty="0" err="1"/>
              <a:t>Gortex</a:t>
            </a:r>
            <a:endParaRPr lang="en-US" dirty="0"/>
          </a:p>
          <a:p>
            <a:pPr marL="568325" lvl="1" indent="-285750">
              <a:buFont typeface="Arial" panose="020B0604020202020204" pitchFamily="34" charset="0"/>
              <a:buChar char="•"/>
            </a:pPr>
            <a:r>
              <a:rPr lang="en-US" dirty="0"/>
              <a:t>Thanks to MSD for the repair.</a:t>
            </a:r>
          </a:p>
          <a:p>
            <a:pPr marL="515938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BF68ED-981A-9377-93E7-121875273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Since Our Last Episode…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63832-F062-3C45-D8EE-35E536E6878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68B03B9-4285-4849-BE5A-19470589143D}" type="datetime1">
              <a:rPr lang="en-US" smtClean="0"/>
              <a:t>3/22/2024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0E0AB-D4BF-4369-ECB5-1F6F0DBED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Olander | Switchyard &amp; Meson Report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F4990-2916-B020-BCA1-5472735B6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641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634806-0049-913B-DCE0-E038C5421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Enclosure B Sump Repairs</a:t>
            </a:r>
          </a:p>
          <a:p>
            <a:pPr marL="568325" lvl="1" indent="-285750">
              <a:buFont typeface="Arial" panose="020B0604020202020204" pitchFamily="34" charset="0"/>
              <a:buChar char="•"/>
            </a:pPr>
            <a:r>
              <a:rPr lang="en-US" dirty="0"/>
              <a:t>ISD waiting for check valve.</a:t>
            </a:r>
          </a:p>
          <a:p>
            <a:r>
              <a:rPr lang="en-US" dirty="0"/>
              <a:t>Switchyard Vacuum Station 95 Repairs</a:t>
            </a:r>
          </a:p>
          <a:p>
            <a:pPr marL="568325" lvl="1" indent="-285750">
              <a:buFont typeface="Arial" panose="020B0604020202020204" pitchFamily="34" charset="0"/>
              <a:buChar char="•"/>
            </a:pPr>
            <a:r>
              <a:rPr lang="en-US" dirty="0"/>
              <a:t>Waiting for sump repair to complete.</a:t>
            </a:r>
          </a:p>
          <a:p>
            <a:r>
              <a:rPr lang="en-US" dirty="0"/>
              <a:t>S:H202-5 LCW Leak</a:t>
            </a:r>
          </a:p>
          <a:p>
            <a:pPr marL="568325" lvl="1" indent="-285750">
              <a:buFont typeface="Arial" panose="020B0604020202020204" pitchFamily="34" charset="0"/>
              <a:buChar char="•"/>
            </a:pPr>
            <a:r>
              <a:rPr lang="en-US" dirty="0"/>
              <a:t>Leak previously evaluated by TD, it cannot be repaired in place.</a:t>
            </a:r>
          </a:p>
          <a:p>
            <a:pPr marL="568325" lvl="1" indent="-285750">
              <a:buFont typeface="Arial" panose="020B0604020202020204" pitchFamily="34" charset="0"/>
              <a:buChar char="•"/>
            </a:pPr>
            <a:r>
              <a:rPr lang="en-US" dirty="0"/>
              <a:t>Should not impact startup timeline.</a:t>
            </a:r>
          </a:p>
          <a:p>
            <a:r>
              <a:rPr lang="en-US" dirty="0"/>
              <a:t>Performed beamline walkthroughs</a:t>
            </a:r>
          </a:p>
          <a:p>
            <a:pPr marL="568325" lvl="1" indent="-285750">
              <a:buFont typeface="Arial" panose="020B0604020202020204" pitchFamily="34" charset="0"/>
              <a:buChar char="•"/>
            </a:pPr>
            <a:r>
              <a:rPr lang="en-US" dirty="0"/>
              <a:t>F1-Manhole walkthrough &amp; revisit some SWICs before startup.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F2C5E5-8D1F-E5BE-AA2A-D40A2DFCC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Since Our Last Episode…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3FA41-F855-D052-9A5B-34497DD0468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F4827C8-4431-4B47-B39D-233B29C6AC0C}" type="datetime1">
              <a:rPr lang="en-US" smtClean="0"/>
              <a:t>3/22/2024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A9491-FFF1-3D97-A897-DBCFE73BF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Olander | Switchyard &amp; Meson Report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AC634-02E7-37C5-5518-C4E6DAA05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05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2EF4D7-8EDF-5E29-73E5-8B8284BA3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S:H202 magnet string is a 14 EPB (of various styles from original recipe to EDBC) dipole bend string. H202-5 is one of the older versions.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operating point of the bend string is within 1% of the recommended RMS current for operating an EPB style dipole without LCW.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intend to drain the LCW from the magnet, dry it out, and operate for the running period.</a:t>
            </a:r>
          </a:p>
          <a:p>
            <a:pPr marL="52387" lvl="1"/>
            <a:r>
              <a:rPr lang="en-US" dirty="0"/>
              <a:t>The magnet will be planned to be changed out during the Summer Shutdown.</a:t>
            </a:r>
          </a:p>
          <a:p>
            <a:pPr marL="342899" lvl="2"/>
            <a:r>
              <a:rPr lang="en-US" dirty="0"/>
              <a:t>We have spare EDBCs in inventory.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D2A277-52E2-E5D8-636E-DA53B5F70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H202-5 Magnet Running with No LCW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D28A1-4A90-5730-1B37-145A5702D00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51192DE-3B31-4D9C-8161-891B156BBB70}" type="datetime1">
              <a:rPr lang="en-US" smtClean="0"/>
              <a:t>3/22/2024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D30F3-4C87-3037-0E07-6CDB0A3A7E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Olander | Switchyard &amp; Meson Report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56E5F-B700-CEAD-A43A-142C7CEA2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357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933273-A19E-8F54-C014-6A46D39D0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Install the check valve on Enclosure B Sump</a:t>
            </a:r>
          </a:p>
          <a:p>
            <a:r>
              <a:rPr lang="en-US" sz="1600" dirty="0"/>
              <a:t>Recover 95 Vacuum Station</a:t>
            </a:r>
          </a:p>
          <a:p>
            <a:r>
              <a:rPr lang="en-US" sz="1600" dirty="0"/>
              <a:t>Recover G1 Stub Vacuum Station (NM Vacuum)</a:t>
            </a:r>
            <a:endParaRPr lang="en-US" sz="1400" dirty="0"/>
          </a:p>
          <a:p>
            <a:r>
              <a:rPr lang="en-US" sz="1600" dirty="0"/>
              <a:t>Drain and dry out H202-5</a:t>
            </a:r>
          </a:p>
          <a:p>
            <a:r>
              <a:rPr lang="en-US" sz="1600" dirty="0"/>
              <a:t>Disconnect M00U-1 magnet from string</a:t>
            </a:r>
          </a:p>
          <a:p>
            <a:r>
              <a:rPr lang="en-US" sz="1600" dirty="0"/>
              <a:t>Finish Checkouts</a:t>
            </a:r>
          </a:p>
          <a:p>
            <a:r>
              <a:rPr lang="en-US" sz="1600" dirty="0"/>
              <a:t>Finish Pre-Start Items from SAD/ASE Review</a:t>
            </a:r>
          </a:p>
          <a:p>
            <a:r>
              <a:rPr lang="en-US" sz="1600" dirty="0"/>
              <a:t>Return to service </a:t>
            </a:r>
            <a:r>
              <a:rPr lang="en-US" sz="1600" dirty="0" err="1"/>
              <a:t>LOTO’d</a:t>
            </a:r>
            <a:r>
              <a:rPr lang="en-US" sz="1600" dirty="0"/>
              <a:t> power supplies</a:t>
            </a:r>
          </a:p>
          <a:p>
            <a:r>
              <a:rPr lang="en-US" sz="1600" dirty="0"/>
              <a:t>Beamline Commissioning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8E7B2A-C71F-9ED8-6E40-CDA23489E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 Before Beam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E5459-0D14-73A6-6378-ED32A01E051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A30C7C4-049C-409A-AC20-70CAA69FAAC4}" type="datetime1">
              <a:rPr lang="en-US" smtClean="0"/>
              <a:t>3/22/2024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A7D2C-BB8C-18ED-00DF-D47420491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Olander | Switchyard &amp; Meson Report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15A5D-1530-A574-A1C8-CCA2EFF4A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517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93F791-7D50-1F43-F21D-D08C33EA2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The goal is beam to users in 5 weeks.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F0C6D0-DCCF-92EC-1D35-56882011D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9D898-C523-D559-2423-E5B79AC449F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8CAF4BD3-F8BE-44ED-B294-7745B99955C6}" type="datetime1">
              <a:rPr lang="en-US" smtClean="0"/>
              <a:t>3/22/2024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121D9-BE23-E433-23BB-49141760D5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Olander | Switchyard &amp; Meson Report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4CAC4-DFEE-7758-CFE5-47F287B67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22007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4" id="{CB7ACBD4-1FF4-4C43-816D-7134F0E2B41D}" vid="{8773B698-5E34-8649-83D5-C6AC28019C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Words>378</Words>
  <Application>Microsoft Office PowerPoint</Application>
  <PresentationFormat>On-screen Show (16:9)</PresentationFormat>
  <Paragraphs>63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Helvetica</vt:lpstr>
      <vt:lpstr>Fermilab_PPT_090915</vt:lpstr>
      <vt:lpstr>PowerPoint Presentation</vt:lpstr>
      <vt:lpstr>Since Our Last Episode…</vt:lpstr>
      <vt:lpstr>Since Our Last Episode…</vt:lpstr>
      <vt:lpstr>H202-5 Magnet Running with No LCW</vt:lpstr>
      <vt:lpstr>To Do Before Beam</vt:lpstr>
      <vt:lpstr>Goal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 Stone</dc:creator>
  <cp:lastModifiedBy>Michael K. Olander</cp:lastModifiedBy>
  <cp:revision>53</cp:revision>
  <cp:lastPrinted>2014-01-20T19:40:21Z</cp:lastPrinted>
  <dcterms:created xsi:type="dcterms:W3CDTF">2021-05-21T20:37:35Z</dcterms:created>
  <dcterms:modified xsi:type="dcterms:W3CDTF">2024-03-22T13:43:51Z</dcterms:modified>
</cp:coreProperties>
</file>