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9" r:id="rId5"/>
  </p:sldMasterIdLst>
  <p:notesMasterIdLst>
    <p:notesMasterId r:id="rId13"/>
  </p:notesMasterIdLst>
  <p:handoutMasterIdLst>
    <p:handoutMasterId r:id="rId14"/>
  </p:handoutMasterIdLst>
  <p:sldIdLst>
    <p:sldId id="449" r:id="rId6"/>
    <p:sldId id="2107" r:id="rId7"/>
    <p:sldId id="2105" r:id="rId8"/>
    <p:sldId id="275" r:id="rId9"/>
    <p:sldId id="2487" r:id="rId10"/>
    <p:sldId id="2488" r:id="rId11"/>
    <p:sldId id="2486" r:id="rId12"/>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BFEFF"/>
    <a:srgbClr val="DAF3CB"/>
    <a:srgbClr val="97D7EB"/>
    <a:srgbClr val="98D7EA"/>
    <a:srgbClr val="98D7EB"/>
    <a:srgbClr val="50504E"/>
    <a:srgbClr val="4E4E4E"/>
    <a:srgbClr val="404040"/>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1D8F8-98A9-4C6C-A63B-89ACD4DD98DA}" v="5" dt="2024-03-21T19:24:21.81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6" d="100"/>
          <a:sy n="206" d="100"/>
        </p:scale>
        <p:origin x="500" y="120"/>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us Lapointe" userId="f9293570-82b3-4e78-b437-deca3145489a" providerId="ADAL" clId="{70C1D8F8-98A9-4C6C-A63B-89ACD4DD98DA}"/>
    <pc:docChg chg="custSel modSld">
      <pc:chgData name="Marcus Lapointe" userId="f9293570-82b3-4e78-b437-deca3145489a" providerId="ADAL" clId="{70C1D8F8-98A9-4C6C-A63B-89ACD4DD98DA}" dt="2024-03-22T12:14:39.410" v="3999" actId="313"/>
      <pc:docMkLst>
        <pc:docMk/>
      </pc:docMkLst>
      <pc:sldChg chg="addSp delSp modSp mod">
        <pc:chgData name="Marcus Lapointe" userId="f9293570-82b3-4e78-b437-deca3145489a" providerId="ADAL" clId="{70C1D8F8-98A9-4C6C-A63B-89ACD4DD98DA}" dt="2024-03-21T18:25:26.094" v="1681" actId="14100"/>
        <pc:sldMkLst>
          <pc:docMk/>
          <pc:sldMk cId="3784689877" sldId="275"/>
        </pc:sldMkLst>
        <pc:spChg chg="mod">
          <ac:chgData name="Marcus Lapointe" userId="f9293570-82b3-4e78-b437-deca3145489a" providerId="ADAL" clId="{70C1D8F8-98A9-4C6C-A63B-89ACD4DD98DA}" dt="2024-03-21T18:25:26.094" v="1681" actId="14100"/>
          <ac:spMkLst>
            <pc:docMk/>
            <pc:sldMk cId="3784689877" sldId="275"/>
            <ac:spMk id="12" creationId="{359D8A12-C5A7-408E-B368-A58E2A9F3A6B}"/>
          </ac:spMkLst>
        </pc:spChg>
        <pc:picChg chg="del">
          <ac:chgData name="Marcus Lapointe" userId="f9293570-82b3-4e78-b437-deca3145489a" providerId="ADAL" clId="{70C1D8F8-98A9-4C6C-A63B-89ACD4DD98DA}" dt="2024-03-21T18:23:43.568" v="1676" actId="478"/>
          <ac:picMkLst>
            <pc:docMk/>
            <pc:sldMk cId="3784689877" sldId="275"/>
            <ac:picMk id="5" creationId="{9B7E66A7-6938-AD6C-2127-B232F01CF8A9}"/>
          </ac:picMkLst>
        </pc:picChg>
        <pc:picChg chg="add mod">
          <ac:chgData name="Marcus Lapointe" userId="f9293570-82b3-4e78-b437-deca3145489a" providerId="ADAL" clId="{70C1D8F8-98A9-4C6C-A63B-89ACD4DD98DA}" dt="2024-03-21T18:25:14.688" v="1680" actId="14100"/>
          <ac:picMkLst>
            <pc:docMk/>
            <pc:sldMk cId="3784689877" sldId="275"/>
            <ac:picMk id="9" creationId="{69B5110E-8978-C22C-A82B-768D33F68B39}"/>
          </ac:picMkLst>
        </pc:picChg>
      </pc:sldChg>
      <pc:sldChg chg="modSp mod">
        <pc:chgData name="Marcus Lapointe" userId="f9293570-82b3-4e78-b437-deca3145489a" providerId="ADAL" clId="{70C1D8F8-98A9-4C6C-A63B-89ACD4DD98DA}" dt="2024-03-21T19:15:09.233" v="3874" actId="33524"/>
        <pc:sldMkLst>
          <pc:docMk/>
          <pc:sldMk cId="1810868556" sldId="449"/>
        </pc:sldMkLst>
        <pc:spChg chg="mod">
          <ac:chgData name="Marcus Lapointe" userId="f9293570-82b3-4e78-b437-deca3145489a" providerId="ADAL" clId="{70C1D8F8-98A9-4C6C-A63B-89ACD4DD98DA}" dt="2024-03-21T19:15:09.233" v="3874" actId="33524"/>
          <ac:spMkLst>
            <pc:docMk/>
            <pc:sldMk cId="1810868556" sldId="449"/>
            <ac:spMk id="11" creationId="{D44ACDAA-8A3A-487A-887A-E488F5E0E9B8}"/>
          </ac:spMkLst>
        </pc:spChg>
      </pc:sldChg>
      <pc:sldChg chg="addSp delSp modSp mod">
        <pc:chgData name="Marcus Lapointe" userId="f9293570-82b3-4e78-b437-deca3145489a" providerId="ADAL" clId="{70C1D8F8-98A9-4C6C-A63B-89ACD4DD98DA}" dt="2024-03-21T19:28:39.189" v="3949" actId="6549"/>
        <pc:sldMkLst>
          <pc:docMk/>
          <pc:sldMk cId="324892563" sldId="2105"/>
        </pc:sldMkLst>
        <pc:spChg chg="mod">
          <ac:chgData name="Marcus Lapointe" userId="f9293570-82b3-4e78-b437-deca3145489a" providerId="ADAL" clId="{70C1D8F8-98A9-4C6C-A63B-89ACD4DD98DA}" dt="2024-03-21T19:28:39.189" v="3949" actId="6549"/>
          <ac:spMkLst>
            <pc:docMk/>
            <pc:sldMk cId="324892563" sldId="2105"/>
            <ac:spMk id="12" creationId="{7918FE38-A19E-484E-B691-17ABBA0E6250}"/>
          </ac:spMkLst>
        </pc:spChg>
        <pc:picChg chg="add del mod">
          <ac:chgData name="Marcus Lapointe" userId="f9293570-82b3-4e78-b437-deca3145489a" providerId="ADAL" clId="{70C1D8F8-98A9-4C6C-A63B-89ACD4DD98DA}" dt="2024-03-21T18:23:13.676" v="1672" actId="478"/>
          <ac:picMkLst>
            <pc:docMk/>
            <pc:sldMk cId="324892563" sldId="2105"/>
            <ac:picMk id="6" creationId="{58953284-FBD3-A33D-A495-BC3866804EB8}"/>
          </ac:picMkLst>
        </pc:picChg>
      </pc:sldChg>
      <pc:sldChg chg="addSp modSp mod">
        <pc:chgData name="Marcus Lapointe" userId="f9293570-82b3-4e78-b437-deca3145489a" providerId="ADAL" clId="{70C1D8F8-98A9-4C6C-A63B-89ACD4DD98DA}" dt="2024-03-21T19:24:46.896" v="3882" actId="1076"/>
        <pc:sldMkLst>
          <pc:docMk/>
          <pc:sldMk cId="2115971017" sldId="2107"/>
        </pc:sldMkLst>
        <pc:spChg chg="mod">
          <ac:chgData name="Marcus Lapointe" userId="f9293570-82b3-4e78-b437-deca3145489a" providerId="ADAL" clId="{70C1D8F8-98A9-4C6C-A63B-89ACD4DD98DA}" dt="2024-03-21T19:17:41.520" v="3875" actId="20577"/>
          <ac:spMkLst>
            <pc:docMk/>
            <pc:sldMk cId="2115971017" sldId="2107"/>
            <ac:spMk id="2" creationId="{877A911C-EBF2-EB81-9905-C612E994C85F}"/>
          </ac:spMkLst>
        </pc:spChg>
        <pc:picChg chg="mod">
          <ac:chgData name="Marcus Lapointe" userId="f9293570-82b3-4e78-b437-deca3145489a" providerId="ADAL" clId="{70C1D8F8-98A9-4C6C-A63B-89ACD4DD98DA}" dt="2024-03-21T19:09:55.436" v="3465" actId="1076"/>
          <ac:picMkLst>
            <pc:docMk/>
            <pc:sldMk cId="2115971017" sldId="2107"/>
            <ac:picMk id="4" creationId="{3EF9D869-86BE-49CE-A440-0D1215895460}"/>
          </ac:picMkLst>
        </pc:picChg>
        <pc:picChg chg="add mod">
          <ac:chgData name="Marcus Lapointe" userId="f9293570-82b3-4e78-b437-deca3145489a" providerId="ADAL" clId="{70C1D8F8-98A9-4C6C-A63B-89ACD4DD98DA}" dt="2024-03-21T19:24:46.896" v="3882" actId="1076"/>
          <ac:picMkLst>
            <pc:docMk/>
            <pc:sldMk cId="2115971017" sldId="2107"/>
            <ac:picMk id="6" creationId="{9CF138A8-6D27-34F8-1038-206CE16D22E0}"/>
          </ac:picMkLst>
        </pc:picChg>
      </pc:sldChg>
      <pc:sldChg chg="modSp mod">
        <pc:chgData name="Marcus Lapointe" userId="f9293570-82b3-4e78-b437-deca3145489a" providerId="ADAL" clId="{70C1D8F8-98A9-4C6C-A63B-89ACD4DD98DA}" dt="2024-03-21T19:29:46.305" v="3969" actId="20577"/>
        <pc:sldMkLst>
          <pc:docMk/>
          <pc:sldMk cId="4250327178" sldId="2487"/>
        </pc:sldMkLst>
        <pc:spChg chg="mod">
          <ac:chgData name="Marcus Lapointe" userId="f9293570-82b3-4e78-b437-deca3145489a" providerId="ADAL" clId="{70C1D8F8-98A9-4C6C-A63B-89ACD4DD98DA}" dt="2024-03-21T19:29:46.305" v="3969" actId="20577"/>
          <ac:spMkLst>
            <pc:docMk/>
            <pc:sldMk cId="4250327178" sldId="2487"/>
            <ac:spMk id="6" creationId="{96CE5838-6B63-0A40-02FB-52716455BDEE}"/>
          </ac:spMkLst>
        </pc:spChg>
      </pc:sldChg>
      <pc:sldChg chg="modSp mod">
        <pc:chgData name="Marcus Lapointe" userId="f9293570-82b3-4e78-b437-deca3145489a" providerId="ADAL" clId="{70C1D8F8-98A9-4C6C-A63B-89ACD4DD98DA}" dt="2024-03-22T12:14:39.410" v="3999" actId="313"/>
        <pc:sldMkLst>
          <pc:docMk/>
          <pc:sldMk cId="2930226279" sldId="2488"/>
        </pc:sldMkLst>
        <pc:spChg chg="mod">
          <ac:chgData name="Marcus Lapointe" userId="f9293570-82b3-4e78-b437-deca3145489a" providerId="ADAL" clId="{70C1D8F8-98A9-4C6C-A63B-89ACD4DD98DA}" dt="2024-03-22T12:14:39.410" v="3999" actId="313"/>
          <ac:spMkLst>
            <pc:docMk/>
            <pc:sldMk cId="2930226279" sldId="2488"/>
            <ac:spMk id="6" creationId="{96CE5838-6B63-0A40-02FB-52716455BD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3/22/2024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04722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378383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312642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5</a:t>
            </a:fld>
            <a:endParaRPr lang="en-US"/>
          </a:p>
        </p:txBody>
      </p:sp>
    </p:spTree>
    <p:extLst>
      <p:ext uri="{BB962C8B-B14F-4D97-AF65-F5344CB8AC3E}">
        <p14:creationId xmlns:p14="http://schemas.microsoft.com/office/powerpoint/2010/main" val="180245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199429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7</a:t>
            </a:fld>
            <a:endParaRPr lang="en-US"/>
          </a:p>
        </p:txBody>
      </p:sp>
    </p:spTree>
    <p:extLst>
      <p:ext uri="{BB962C8B-B14F-4D97-AF65-F5344CB8AC3E}">
        <p14:creationId xmlns:p14="http://schemas.microsoft.com/office/powerpoint/2010/main" val="2522799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0F1727-6A4E-493C-986D-E0B737507B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3665"/>
            <a:ext cx="9144000" cy="4519835"/>
          </a:xfrm>
          <a:prstGeom prst="rect">
            <a:avLst/>
          </a:prstGeom>
        </p:spPr>
      </p:pic>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
        <p:nvSpPr>
          <p:cNvPr id="12" name="Rectangle 11">
            <a:extLst>
              <a:ext uri="{FF2B5EF4-FFF2-40B4-BE49-F238E27FC236}">
                <a16:creationId xmlns:a16="http://schemas.microsoft.com/office/drawing/2014/main" id="{21EE7BD1-267F-4697-AE5A-5EA0CB4B0D3E}"/>
              </a:ext>
            </a:extLst>
          </p:cNvPr>
          <p:cNvSpPr/>
          <p:nvPr userDrawn="1"/>
        </p:nvSpPr>
        <p:spPr>
          <a:xfrm>
            <a:off x="-17762" y="447969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441419"/>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3/22/2024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3/22/2024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3/22/2024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3/22/2024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6E0B-B7E1-D547-A359-ABDEB875ED82}"/>
              </a:ext>
            </a:extLst>
          </p:cNvPr>
          <p:cNvSpPr>
            <a:spLocks noGrp="1"/>
          </p:cNvSpPr>
          <p:nvPr>
            <p:ph type="title"/>
          </p:nvPr>
        </p:nvSpPr>
        <p:spPr>
          <a:ln>
            <a:noFill/>
          </a:ln>
        </p:spPr>
        <p:txBody>
          <a:bodyPr/>
          <a:lstStyle>
            <a:lvl1pPr>
              <a:defRPr b="1">
                <a:solidFill>
                  <a:srgbClr val="1C847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6F035AD-DB4F-3340-90CB-FEEDA1928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ACE51-6A54-4044-9C72-C5B8781A7F4F}"/>
              </a:ext>
            </a:extLst>
          </p:cNvPr>
          <p:cNvSpPr>
            <a:spLocks noGrp="1"/>
          </p:cNvSpPr>
          <p:nvPr>
            <p:ph type="dt" sz="half" idx="10"/>
          </p:nvPr>
        </p:nvSpPr>
        <p:spPr/>
        <p:txBody>
          <a:bodyPr/>
          <a:lstStyle>
            <a:lvl1pPr>
              <a:defRPr>
                <a:solidFill>
                  <a:schemeClr val="tx1"/>
                </a:solidFill>
              </a:defRPr>
            </a:lvl1pPr>
          </a:lstStyle>
          <a:p>
            <a:fld id="{FA8E2D7A-CF95-4C43-AE58-C509CDBB9E07}" type="datetimeFigureOut">
              <a:rPr lang="en-US" smtClean="0"/>
              <a:pPr/>
              <a:t>3/22/2024</a:t>
            </a:fld>
            <a:endParaRPr lang="en-US"/>
          </a:p>
        </p:txBody>
      </p:sp>
      <p:sp>
        <p:nvSpPr>
          <p:cNvPr id="5" name="Footer Placeholder 4">
            <a:extLst>
              <a:ext uri="{FF2B5EF4-FFF2-40B4-BE49-F238E27FC236}">
                <a16:creationId xmlns:a16="http://schemas.microsoft.com/office/drawing/2014/main" id="{D50CF331-42FA-6B4E-9CE5-E4BF7E35B782}"/>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A502738-EC2D-A94F-9B53-1B4DF0CD91FC}"/>
              </a:ext>
            </a:extLst>
          </p:cNvPr>
          <p:cNvSpPr>
            <a:spLocks noGrp="1"/>
          </p:cNvSpPr>
          <p:nvPr>
            <p:ph type="sldNum" sz="quarter" idx="12"/>
          </p:nvPr>
        </p:nvSpPr>
        <p:spPr/>
        <p:txBody>
          <a:bodyPr/>
          <a:lstStyle>
            <a:lvl1pPr>
              <a:defRPr>
                <a:solidFill>
                  <a:schemeClr val="tx1"/>
                </a:solidFill>
              </a:defRPr>
            </a:lvl1pPr>
          </a:lstStyle>
          <a:p>
            <a:fld id="{773D2927-E60A-154D-AE4C-9C9B1BCDDFC0}" type="slidenum">
              <a:rPr lang="en-US" smtClean="0"/>
              <a:pPr/>
              <a:t>‹#›</a:t>
            </a:fld>
            <a:endParaRPr lang="en-US"/>
          </a:p>
        </p:txBody>
      </p:sp>
    </p:spTree>
    <p:extLst>
      <p:ext uri="{BB962C8B-B14F-4D97-AF65-F5344CB8AC3E}">
        <p14:creationId xmlns:p14="http://schemas.microsoft.com/office/powerpoint/2010/main" val="66913496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70F1727-6A4E-493C-986D-E0B737507B0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23665"/>
            <a:ext cx="9144000" cy="4519835"/>
          </a:xfrm>
          <a:prstGeom prst="rect">
            <a:avLst/>
          </a:prstGeom>
        </p:spPr>
      </p:pic>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
        <p:nvSpPr>
          <p:cNvPr id="12" name="Rectangle 11">
            <a:extLst>
              <a:ext uri="{FF2B5EF4-FFF2-40B4-BE49-F238E27FC236}">
                <a16:creationId xmlns:a16="http://schemas.microsoft.com/office/drawing/2014/main" id="{21EE7BD1-267F-4697-AE5A-5EA0CB4B0D3E}"/>
              </a:ext>
            </a:extLst>
          </p:cNvPr>
          <p:cNvSpPr/>
          <p:nvPr userDrawn="1"/>
        </p:nvSpPr>
        <p:spPr>
          <a:xfrm>
            <a:off x="-17762" y="447969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159875"/>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114578831"/>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622404938"/>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103588710"/>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54093373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259346799"/>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007216866"/>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3/22/2024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558697"/>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3/22/2024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690902"/>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3/22/2024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176168"/>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3/22/2024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594279"/>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3/22/2024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263379"/>
      </p:ext>
    </p:extLst>
  </p:cSld>
  <p:clrMapOvr>
    <a:masterClrMapping/>
  </p:clrMapOvr>
  <p:hf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3/22/2024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Presenter | Presentation Title or Meeting Title</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36861"/>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6E0B-B7E1-D547-A359-ABDEB875ED82}"/>
              </a:ext>
            </a:extLst>
          </p:cNvPr>
          <p:cNvSpPr>
            <a:spLocks noGrp="1"/>
          </p:cNvSpPr>
          <p:nvPr>
            <p:ph type="title"/>
          </p:nvPr>
        </p:nvSpPr>
        <p:spPr>
          <a:ln>
            <a:noFill/>
          </a:ln>
        </p:spPr>
        <p:txBody>
          <a:bodyPr/>
          <a:lstStyle>
            <a:lvl1pPr>
              <a:defRPr b="1">
                <a:solidFill>
                  <a:srgbClr val="1C847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6F035AD-DB4F-3340-90CB-FEEDA1928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ACE51-6A54-4044-9C72-C5B8781A7F4F}"/>
              </a:ext>
            </a:extLst>
          </p:cNvPr>
          <p:cNvSpPr>
            <a:spLocks noGrp="1"/>
          </p:cNvSpPr>
          <p:nvPr>
            <p:ph type="dt" sz="half" idx="10"/>
          </p:nvPr>
        </p:nvSpPr>
        <p:spPr/>
        <p:txBody>
          <a:bodyPr/>
          <a:lstStyle>
            <a:lvl1pPr>
              <a:defRPr>
                <a:solidFill>
                  <a:schemeClr val="tx1"/>
                </a:solidFill>
              </a:defRPr>
            </a:lvl1pPr>
          </a:lstStyle>
          <a:p>
            <a:fld id="{FA8E2D7A-CF95-4C43-AE58-C509CDBB9E07}" type="datetimeFigureOut">
              <a:rPr lang="en-US" smtClean="0"/>
              <a:pPr/>
              <a:t>3/22/2024</a:t>
            </a:fld>
            <a:endParaRPr lang="en-US"/>
          </a:p>
        </p:txBody>
      </p:sp>
      <p:sp>
        <p:nvSpPr>
          <p:cNvPr id="5" name="Footer Placeholder 4">
            <a:extLst>
              <a:ext uri="{FF2B5EF4-FFF2-40B4-BE49-F238E27FC236}">
                <a16:creationId xmlns:a16="http://schemas.microsoft.com/office/drawing/2014/main" id="{D50CF331-42FA-6B4E-9CE5-E4BF7E35B782}"/>
              </a:ext>
            </a:extLst>
          </p:cNvPr>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A502738-EC2D-A94F-9B53-1B4DF0CD91FC}"/>
              </a:ext>
            </a:extLst>
          </p:cNvPr>
          <p:cNvSpPr>
            <a:spLocks noGrp="1"/>
          </p:cNvSpPr>
          <p:nvPr>
            <p:ph type="sldNum" sz="quarter" idx="12"/>
          </p:nvPr>
        </p:nvSpPr>
        <p:spPr/>
        <p:txBody>
          <a:bodyPr/>
          <a:lstStyle>
            <a:lvl1pPr>
              <a:defRPr>
                <a:solidFill>
                  <a:schemeClr val="tx1"/>
                </a:solidFill>
              </a:defRPr>
            </a:lvl1pPr>
          </a:lstStyle>
          <a:p>
            <a:fld id="{773D2927-E60A-154D-AE4C-9C9B1BCDDFC0}" type="slidenum">
              <a:rPr lang="en-US" smtClean="0"/>
              <a:pPr/>
              <a:t>‹#›</a:t>
            </a:fld>
            <a:endParaRPr lang="en-US"/>
          </a:p>
        </p:txBody>
      </p:sp>
    </p:spTree>
    <p:extLst>
      <p:ext uri="{BB962C8B-B14F-4D97-AF65-F5344CB8AC3E}">
        <p14:creationId xmlns:p14="http://schemas.microsoft.com/office/powerpoint/2010/main" val="200376383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screen">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3/22/2024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3/22/2024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3/22/2024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 id="2147484147" r:id="rId14"/>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3/22/2024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738611"/>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6" r:id="rId14"/>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A142D3-71AD-455D-BFAD-C417798B35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8"/>
          <a:stretch/>
        </p:blipFill>
        <p:spPr>
          <a:xfrm>
            <a:off x="0" y="0"/>
            <a:ext cx="9144000" cy="5143500"/>
          </a:xfrm>
          <a:prstGeom prst="rect">
            <a:avLst/>
          </a:prstGeom>
        </p:spPr>
      </p:pic>
      <p:sp>
        <p:nvSpPr>
          <p:cNvPr id="10" name="Rectangle 9">
            <a:extLst>
              <a:ext uri="{FF2B5EF4-FFF2-40B4-BE49-F238E27FC236}">
                <a16:creationId xmlns:a16="http://schemas.microsoft.com/office/drawing/2014/main" id="{1FEE3973-6055-4F16-B13B-2126F475A3DF}"/>
              </a:ext>
            </a:extLst>
          </p:cNvPr>
          <p:cNvSpPr/>
          <p:nvPr/>
        </p:nvSpPr>
        <p:spPr>
          <a:xfrm rot="10800000">
            <a:off x="0" y="1922"/>
            <a:ext cx="9144000" cy="5141578"/>
          </a:xfrm>
          <a:prstGeom prst="rect">
            <a:avLst/>
          </a:prstGeom>
          <a:gradFill flip="none" rotWithShape="1">
            <a:gsLst>
              <a:gs pos="51000">
                <a:srgbClr val="8397A9">
                  <a:alpha val="69000"/>
                </a:srgbClr>
              </a:gs>
              <a:gs pos="0">
                <a:schemeClr val="tx1"/>
              </a:gs>
              <a:gs pos="100000">
                <a:schemeClr val="bg1">
                  <a:alpha val="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44ACDAA-8A3A-487A-887A-E488F5E0E9B8}"/>
              </a:ext>
            </a:extLst>
          </p:cNvPr>
          <p:cNvSpPr/>
          <p:nvPr/>
        </p:nvSpPr>
        <p:spPr>
          <a:xfrm>
            <a:off x="781129" y="1073487"/>
            <a:ext cx="5761227" cy="2669962"/>
          </a:xfrm>
          <a:prstGeom prst="rect">
            <a:avLst/>
          </a:prstGeom>
          <a:noFill/>
        </p:spPr>
        <p:txBody>
          <a:bodyPr wrap="square" lIns="91440" tIns="45720" rIns="91440" bIns="45720" anchor="t">
            <a:spAutoFit/>
          </a:bodyPr>
          <a:lstStyle/>
          <a:p>
            <a:pPr marL="171450" marR="57150" indent="-171450">
              <a:spcBef>
                <a:spcPts val="0"/>
              </a:spcBef>
              <a:spcAft>
                <a:spcPts val="600"/>
              </a:spcAft>
              <a:buFont typeface="Arial" panose="020B0604020202020204" pitchFamily="34" charset="0"/>
              <a:buChar char="•"/>
              <a:defRPr/>
            </a:pPr>
            <a:r>
              <a:rPr kumimoji="0" lang="en-US" sz="1200" i="0" u="none" strike="noStrike" kern="1200" cap="none" spc="0" normalizeH="0" baseline="0" noProof="0" dirty="0">
                <a:ln>
                  <a:noFill/>
                </a:ln>
                <a:solidFill>
                  <a:schemeClr val="bg1"/>
                </a:solidFill>
                <a:effectLst/>
                <a:uLnTx/>
                <a:uFillTx/>
                <a:latin typeface="+mn-lt"/>
                <a:ea typeface="Times New Roman" panose="02020603050405020304" pitchFamily="18" charset="0"/>
                <a:cs typeface="Calibri"/>
              </a:rPr>
              <a:t>Pressing Issues / Special Topic:</a:t>
            </a:r>
            <a:r>
              <a:rPr lang="en-US" sz="1200" dirty="0">
                <a:solidFill>
                  <a:schemeClr val="bg1"/>
                </a:solidFill>
                <a:latin typeface="+mn-lt"/>
                <a:ea typeface="Times New Roman" panose="02020603050405020304" pitchFamily="18" charset="0"/>
                <a:cs typeface="Calibri"/>
              </a:rPr>
              <a:t> </a:t>
            </a:r>
            <a:r>
              <a:rPr lang="en-US" sz="1200" b="1" dirty="0">
                <a:solidFill>
                  <a:srgbClr val="FF0000"/>
                </a:solidFill>
                <a:latin typeface="+mn-lt"/>
                <a:ea typeface="Times New Roman" panose="02020603050405020304" pitchFamily="18" charset="0"/>
                <a:cs typeface="Calibri"/>
              </a:rPr>
              <a:t>CMTF Breaker/Transformer Concern</a:t>
            </a:r>
          </a:p>
          <a:p>
            <a:pPr marL="171450" marR="57150" indent="-171450">
              <a:spcBef>
                <a:spcPts val="0"/>
              </a:spcBef>
              <a:spcAft>
                <a:spcPts val="600"/>
              </a:spcAft>
              <a:buFont typeface="Arial" panose="020B0604020202020204" pitchFamily="34" charset="0"/>
              <a:buChar char="•"/>
              <a:defRPr/>
            </a:pPr>
            <a:r>
              <a:rPr lang="en-US" sz="1200" dirty="0">
                <a:solidFill>
                  <a:schemeClr val="bg1"/>
                </a:solidFill>
                <a:latin typeface="+mn-lt"/>
                <a:ea typeface="Times New Roman" panose="02020603050405020304" pitchFamily="18" charset="0"/>
                <a:cs typeface="Calibri"/>
              </a:rPr>
              <a:t>Noteworthy Items: </a:t>
            </a:r>
            <a:r>
              <a:rPr lang="en-US" sz="1200" b="1" dirty="0">
                <a:solidFill>
                  <a:srgbClr val="FF0000"/>
                </a:solidFill>
                <a:latin typeface="+mn-lt"/>
                <a:ea typeface="Times New Roman" panose="02020603050405020304" pitchFamily="18" charset="0"/>
                <a:cs typeface="Calibri"/>
              </a:rPr>
              <a:t>Slide #3 – Large Projects Update</a:t>
            </a:r>
            <a:endParaRPr lang="en-US" sz="1200" b="1" dirty="0">
              <a:solidFill>
                <a:srgbClr val="000000"/>
              </a:solidFill>
              <a:latin typeface="+mn-lt"/>
              <a:ea typeface="Times New Roman" panose="02020603050405020304" pitchFamily="18" charset="0"/>
              <a:cs typeface="Calibri"/>
            </a:endParaRPr>
          </a:p>
          <a:p>
            <a:pPr marL="171450" marR="57150" indent="-171450">
              <a:spcBef>
                <a:spcPts val="0"/>
              </a:spcBef>
              <a:spcAft>
                <a:spcPts val="600"/>
              </a:spcAft>
              <a:buFont typeface="Arial" panose="020B0604020202020204" pitchFamily="34" charset="0"/>
              <a:buChar char="•"/>
              <a:defRPr/>
            </a:pPr>
            <a:r>
              <a:rPr lang="en-US" sz="1200" dirty="0">
                <a:solidFill>
                  <a:schemeClr val="bg1"/>
                </a:solidFill>
                <a:latin typeface="+mn-lt"/>
                <a:ea typeface="Times New Roman" panose="02020603050405020304" pitchFamily="18" charset="0"/>
                <a:cs typeface="Calibri"/>
              </a:rPr>
              <a:t>Active Projects and </a:t>
            </a:r>
            <a:r>
              <a:rPr lang="en-US" sz="1200" dirty="0">
                <a:solidFill>
                  <a:schemeClr val="bg1"/>
                </a:solidFill>
                <a:latin typeface="+mn-lt"/>
                <a:ea typeface="Times New Roman" panose="02020603050405020304" pitchFamily="18" charset="0"/>
                <a:cs typeface="Arial"/>
              </a:rPr>
              <a:t>Contractors Onsite: </a:t>
            </a:r>
            <a:r>
              <a:rPr lang="en-US" sz="1200" b="1" dirty="0">
                <a:solidFill>
                  <a:srgbClr val="FF0000"/>
                </a:solidFill>
                <a:latin typeface="+mn-lt"/>
                <a:ea typeface="Times New Roman" panose="02020603050405020304" pitchFamily="18" charset="0"/>
                <a:cs typeface="Calibri"/>
              </a:rPr>
              <a:t>Slide #5 &amp; #6</a:t>
            </a:r>
            <a:endParaRPr lang="en-US" sz="1200" dirty="0">
              <a:solidFill>
                <a:schemeClr val="bg1"/>
              </a:solidFill>
              <a:latin typeface="Calibri"/>
              <a:ea typeface="Times New Roman" panose="02020603050405020304" pitchFamily="18" charset="0"/>
              <a:cs typeface="Calibri"/>
            </a:endParaRPr>
          </a:p>
          <a:p>
            <a:pPr marL="171450" marR="57150" indent="-171450">
              <a:spcBef>
                <a:spcPts val="0"/>
              </a:spcBef>
              <a:spcAft>
                <a:spcPts val="600"/>
              </a:spcAft>
              <a:buFont typeface="Arial" panose="020B0604020202020204" pitchFamily="34" charset="0"/>
              <a:buChar char="•"/>
              <a:defRPr/>
            </a:pPr>
            <a:r>
              <a:rPr lang="en-US" sz="1200" dirty="0">
                <a:solidFill>
                  <a:schemeClr val="bg1"/>
                </a:solidFill>
                <a:latin typeface="+mn-lt"/>
                <a:ea typeface="Times New Roman" panose="02020603050405020304" pitchFamily="18" charset="0"/>
                <a:cs typeface="Calibri"/>
              </a:rPr>
              <a:t>Mechanical and Utility Outages: </a:t>
            </a:r>
            <a:r>
              <a:rPr lang="en-US" sz="1200" b="1" dirty="0">
                <a:solidFill>
                  <a:srgbClr val="FF0000"/>
                </a:solidFill>
                <a:latin typeface="+mn-lt"/>
                <a:ea typeface="Times New Roman" panose="02020603050405020304" pitchFamily="18" charset="0"/>
                <a:cs typeface="Calibri"/>
              </a:rPr>
              <a:t>Slide #4</a:t>
            </a:r>
            <a:r>
              <a:rPr lang="en-US" sz="1200" dirty="0">
                <a:solidFill>
                  <a:schemeClr val="bg1"/>
                </a:solidFill>
                <a:latin typeface="+mn-lt"/>
                <a:ea typeface="Times New Roman" panose="02020603050405020304" pitchFamily="18" charset="0"/>
                <a:cs typeface="Calibri"/>
              </a:rPr>
              <a:t> </a:t>
            </a:r>
          </a:p>
          <a:p>
            <a:pPr marR="57150">
              <a:spcBef>
                <a:spcPts val="0"/>
              </a:spcBef>
              <a:spcAft>
                <a:spcPts val="600"/>
              </a:spcAft>
              <a:defRPr/>
            </a:pPr>
            <a:endParaRPr lang="fr-FR" sz="1400" dirty="0">
              <a:solidFill>
                <a:schemeClr val="bg1"/>
              </a:solidFill>
              <a:latin typeface="+mn-lt"/>
              <a:ea typeface="Times New Roman" panose="02020603050405020304" pitchFamily="18" charset="0"/>
              <a:cs typeface="Calibri" panose="020F0502020204030204" pitchFamily="34" charset="0"/>
            </a:endParaRPr>
          </a:p>
          <a:p>
            <a:pPr marR="57150">
              <a:spcBef>
                <a:spcPts val="0"/>
              </a:spcBef>
              <a:spcAft>
                <a:spcPts val="600"/>
              </a:spcAft>
              <a:defRPr/>
            </a:pPr>
            <a:r>
              <a:rPr lang="en-US" sz="1400" b="1" dirty="0">
                <a:solidFill>
                  <a:srgbClr val="000000"/>
                </a:solidFill>
                <a:latin typeface="+mn-lt"/>
                <a:cs typeface="Calibri" panose="020F0502020204030204" pitchFamily="34" charset="0"/>
              </a:rPr>
              <a:t>Safety Success </a:t>
            </a:r>
            <a:r>
              <a:rPr lang="en-US" sz="1050" dirty="0">
                <a:solidFill>
                  <a:srgbClr val="000000"/>
                </a:solidFill>
                <a:latin typeface="+mn-lt"/>
                <a:cs typeface="Calibri" panose="020F0502020204030204" pitchFamily="34" charset="0"/>
              </a:rPr>
              <a:t>–  An arc flash study was just completed to fill in some missing data, incomplete data, or non-existent data. This has been a year long study, piggy backing on the power outages of the lab to lower the disruptive impact. All to lower the exposure risk of electricians and technicians working on the equipment.</a:t>
            </a:r>
            <a:endParaRPr lang="en-US" sz="1400" dirty="0">
              <a:solidFill>
                <a:schemeClr val="bg1"/>
              </a:solidFill>
              <a:latin typeface="+mn-lt"/>
              <a:cs typeface="Calibri" panose="020F0502020204030204" pitchFamily="34" charset="0"/>
            </a:endParaRPr>
          </a:p>
          <a:p>
            <a:pPr marR="57150">
              <a:spcBef>
                <a:spcPts val="0"/>
              </a:spcBef>
              <a:spcAft>
                <a:spcPts val="600"/>
              </a:spcAft>
              <a:defRPr/>
            </a:pPr>
            <a:endParaRPr lang="en-US" sz="1400" dirty="0">
              <a:solidFill>
                <a:schemeClr val="bg1"/>
              </a:solidFill>
              <a:latin typeface="+mn-lt"/>
              <a:cs typeface="Calibri" panose="020F0502020204030204" pitchFamily="34" charset="0"/>
            </a:endParaRPr>
          </a:p>
          <a:p>
            <a:pPr marR="57150">
              <a:spcBef>
                <a:spcPts val="0"/>
              </a:spcBef>
              <a:spcAft>
                <a:spcPts val="600"/>
              </a:spcAft>
              <a:defRPr/>
            </a:pPr>
            <a:endParaRPr lang="en-US" sz="1100" dirty="0">
              <a:solidFill>
                <a:schemeClr val="bg1"/>
              </a:solidFill>
              <a:latin typeface="+mn-lt"/>
              <a:cs typeface="Calibri" panose="020F0502020204030204" pitchFamily="34" charset="0"/>
            </a:endParaRPr>
          </a:p>
        </p:txBody>
      </p:sp>
      <p:sp>
        <p:nvSpPr>
          <p:cNvPr id="12" name="TextBox 11">
            <a:extLst>
              <a:ext uri="{FF2B5EF4-FFF2-40B4-BE49-F238E27FC236}">
                <a16:creationId xmlns:a16="http://schemas.microsoft.com/office/drawing/2014/main" id="{43829EBE-2286-4BFE-AB9D-27C5930E3C48}"/>
              </a:ext>
            </a:extLst>
          </p:cNvPr>
          <p:cNvSpPr txBox="1"/>
          <p:nvPr/>
        </p:nvSpPr>
        <p:spPr>
          <a:xfrm>
            <a:off x="1455" y="427649"/>
            <a:ext cx="5084895" cy="400110"/>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r" defTabSz="685800" fontAlgn="auto">
              <a:spcBef>
                <a:spcPts val="750"/>
              </a:spcBef>
              <a:spcAft>
                <a:spcPts val="0"/>
              </a:spcAft>
            </a:pPr>
            <a:r>
              <a:rPr lang="en-US" sz="2000" b="1">
                <a:solidFill>
                  <a:schemeClr val="bg1"/>
                </a:solidFill>
              </a:rPr>
              <a:t>Infrastructure Services Division Updates</a:t>
            </a:r>
          </a:p>
        </p:txBody>
      </p:sp>
      <p:sp>
        <p:nvSpPr>
          <p:cNvPr id="2" name="Slide Number Placeholder 1">
            <a:extLst>
              <a:ext uri="{FF2B5EF4-FFF2-40B4-BE49-F238E27FC236}">
                <a16:creationId xmlns:a16="http://schemas.microsoft.com/office/drawing/2014/main" id="{85A9511A-FFE3-AA86-CA6F-5A492B9C97D7}"/>
              </a:ext>
            </a:extLst>
          </p:cNvPr>
          <p:cNvSpPr>
            <a:spLocks noGrp="1"/>
          </p:cNvSpPr>
          <p:nvPr>
            <p:ph type="sldNum" sz="quarter" idx="4"/>
          </p:nvPr>
        </p:nvSpPr>
        <p:spPr/>
        <p:txBody>
          <a:bodyPr/>
          <a:lstStyle/>
          <a:p>
            <a:pPr>
              <a:defRPr/>
            </a:pPr>
            <a:fld id="{148C009B-CB69-E04A-B9B3-34B26D69E9CF}" type="slidenum">
              <a:rPr lang="en-US" smtClean="0"/>
              <a:pPr>
                <a:defRPr/>
              </a:pPr>
              <a:t>1</a:t>
            </a:fld>
            <a:endParaRPr lang="en-US"/>
          </a:p>
        </p:txBody>
      </p:sp>
    </p:spTree>
    <p:extLst>
      <p:ext uri="{BB962C8B-B14F-4D97-AF65-F5344CB8AC3E}">
        <p14:creationId xmlns:p14="http://schemas.microsoft.com/office/powerpoint/2010/main" val="181086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sky, outdoor, field&#10;&#10;Description automatically generated">
            <a:extLst>
              <a:ext uri="{FF2B5EF4-FFF2-40B4-BE49-F238E27FC236}">
                <a16:creationId xmlns:a16="http://schemas.microsoft.com/office/drawing/2014/main" id="{3EF9D869-86BE-49CE-A440-0D12158954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5" y="12403"/>
            <a:ext cx="9144000" cy="5131097"/>
          </a:xfrm>
          <a:prstGeom prst="rect">
            <a:avLst/>
          </a:prstGeom>
        </p:spPr>
      </p:pic>
      <p:sp>
        <p:nvSpPr>
          <p:cNvPr id="17" name="TextBox 16">
            <a:extLst>
              <a:ext uri="{FF2B5EF4-FFF2-40B4-BE49-F238E27FC236}">
                <a16:creationId xmlns:a16="http://schemas.microsoft.com/office/drawing/2014/main" id="{292E8716-3124-4318-B6BA-AECE7A64679D}"/>
              </a:ext>
            </a:extLst>
          </p:cNvPr>
          <p:cNvSpPr txBox="1"/>
          <p:nvPr/>
        </p:nvSpPr>
        <p:spPr>
          <a:xfrm>
            <a:off x="1455" y="427649"/>
            <a:ext cx="4988555" cy="400110"/>
          </a:xfrm>
          <a:prstGeom prst="rect">
            <a:avLst/>
          </a:prstGeom>
          <a:solidFill>
            <a:schemeClr val="accent5">
              <a:lumMod val="60000"/>
              <a:lumOff val="40000"/>
            </a:schemeClr>
          </a:solidFill>
          <a:ln>
            <a:solidFill>
              <a:schemeClr val="accent5">
                <a:lumMod val="60000"/>
                <a:lumOff val="40000"/>
              </a:schemeClr>
            </a:solidFill>
          </a:ln>
          <a:effectLst>
            <a:outerShdw blurRad="50800" dist="38100" dir="5400000" algn="t" rotWithShape="0">
              <a:prstClr val="black">
                <a:alpha val="40000"/>
              </a:prstClr>
            </a:outerShdw>
          </a:effectLst>
        </p:spPr>
        <p:txBody>
          <a:bodyPr wrap="square" lIns="91440" tIns="45720" rIns="91440" bIns="45720" rtlCol="0" anchor="t">
            <a:spAutoFit/>
          </a:bodyPr>
          <a:lstStyle/>
          <a:p>
            <a:pPr algn="r" defTabSz="685800" fontAlgn="auto">
              <a:spcBef>
                <a:spcPts val="750"/>
              </a:spcBef>
              <a:spcAft>
                <a:spcPts val="0"/>
              </a:spcAft>
            </a:pPr>
            <a:r>
              <a:rPr lang="en-US" sz="2000" b="1">
                <a:solidFill>
                  <a:schemeClr val="bg1"/>
                </a:solidFill>
                <a:latin typeface="Calibri"/>
              </a:rPr>
              <a:t>Special Topic: </a:t>
            </a:r>
          </a:p>
        </p:txBody>
      </p:sp>
      <p:sp>
        <p:nvSpPr>
          <p:cNvPr id="3" name="Slide Number Placeholder 2">
            <a:extLst>
              <a:ext uri="{FF2B5EF4-FFF2-40B4-BE49-F238E27FC236}">
                <a16:creationId xmlns:a16="http://schemas.microsoft.com/office/drawing/2014/main" id="{EF49E8FD-BC38-6793-2FC7-F225FD93ED4F}"/>
              </a:ext>
            </a:extLst>
          </p:cNvPr>
          <p:cNvSpPr>
            <a:spLocks noGrp="1"/>
          </p:cNvSpPr>
          <p:nvPr>
            <p:ph type="sldNum" sz="quarter" idx="12"/>
          </p:nvPr>
        </p:nvSpPr>
        <p:spPr/>
        <p:txBody>
          <a:bodyPr/>
          <a:lstStyle/>
          <a:p>
            <a:fld id="{773D2927-E60A-154D-AE4C-9C9B1BCDDFC0}" type="slidenum">
              <a:rPr lang="en-US" smtClean="0"/>
              <a:pPr/>
              <a:t>2</a:t>
            </a:fld>
            <a:endParaRPr lang="en-US"/>
          </a:p>
        </p:txBody>
      </p:sp>
      <p:sp>
        <p:nvSpPr>
          <p:cNvPr id="2" name="Rectangle 1">
            <a:extLst>
              <a:ext uri="{FF2B5EF4-FFF2-40B4-BE49-F238E27FC236}">
                <a16:creationId xmlns:a16="http://schemas.microsoft.com/office/drawing/2014/main" id="{877A911C-EBF2-EB81-9905-C612E994C85F}"/>
              </a:ext>
            </a:extLst>
          </p:cNvPr>
          <p:cNvSpPr/>
          <p:nvPr/>
        </p:nvSpPr>
        <p:spPr>
          <a:xfrm>
            <a:off x="73346" y="827759"/>
            <a:ext cx="4683805" cy="2277547"/>
          </a:xfrm>
          <a:prstGeom prst="rect">
            <a:avLst/>
          </a:prstGeom>
          <a:noFill/>
        </p:spPr>
        <p:txBody>
          <a:bodyPr wrap="square" lIns="91440" tIns="45720" rIns="91440" bIns="45720" anchor="t">
            <a:spAutoFit/>
          </a:bodyPr>
          <a:lstStyle/>
          <a:p>
            <a:pPr marL="171450" indent="-171450" defTabSz="457189">
              <a:spcBef>
                <a:spcPts val="0"/>
              </a:spcBef>
              <a:spcAft>
                <a:spcPts val="0"/>
              </a:spcAft>
              <a:buFont typeface="Arial,Sans-Serif" panose="020B0604020202020204" pitchFamily="34" charset="0"/>
              <a:buChar char="•"/>
              <a:defRPr/>
            </a:pPr>
            <a:r>
              <a:rPr lang="en-US" sz="1200" b="1" dirty="0">
                <a:solidFill>
                  <a:srgbClr val="000000"/>
                </a:solidFill>
                <a:latin typeface="+mn-lt"/>
                <a:cs typeface="Calibri" panose="020F0502020204030204" pitchFamily="34" charset="0"/>
              </a:rPr>
              <a:t>Sanitary Line in Transfer Gallery </a:t>
            </a:r>
            <a:r>
              <a:rPr lang="en-US" sz="900" b="1" dirty="0">
                <a:solidFill>
                  <a:srgbClr val="000000"/>
                </a:solidFill>
                <a:latin typeface="+mn-lt"/>
                <a:cs typeface="Calibri" panose="020F0502020204030204" pitchFamily="34" charset="0"/>
              </a:rPr>
              <a:t>– </a:t>
            </a:r>
            <a:r>
              <a:rPr lang="en-US" sz="1100" dirty="0">
                <a:solidFill>
                  <a:srgbClr val="000000"/>
                </a:solidFill>
                <a:latin typeface="+mn-lt"/>
                <a:cs typeface="Calibri" panose="020F0502020204030204" pitchFamily="34" charset="0"/>
              </a:rPr>
              <a:t>Has been completed and services that were affected have been restored. Additional work may continue upon approval as the we are not happy with some other areas of the piping.</a:t>
            </a:r>
            <a:r>
              <a:rPr lang="en-US" sz="900" b="1" dirty="0">
                <a:solidFill>
                  <a:srgbClr val="000000"/>
                </a:solidFill>
                <a:latin typeface="+mn-lt"/>
                <a:cs typeface="Calibri" panose="020F0502020204030204" pitchFamily="34" charset="0"/>
              </a:rPr>
              <a:t> </a:t>
            </a:r>
            <a:r>
              <a:rPr lang="en-US" sz="1100" dirty="0">
                <a:solidFill>
                  <a:srgbClr val="000000"/>
                </a:solidFill>
                <a:latin typeface="+mn-lt"/>
                <a:cs typeface="Calibri" panose="020F0502020204030204" pitchFamily="34" charset="0"/>
              </a:rPr>
              <a:t> </a:t>
            </a:r>
          </a:p>
          <a:p>
            <a:pPr defTabSz="457189">
              <a:spcBef>
                <a:spcPts val="0"/>
              </a:spcBef>
              <a:spcAft>
                <a:spcPts val="0"/>
              </a:spcAft>
              <a:defRPr/>
            </a:pPr>
            <a:endParaRPr lang="en-US" sz="1100" dirty="0">
              <a:solidFill>
                <a:srgbClr val="000000"/>
              </a:solidFill>
              <a:latin typeface="+mn-lt"/>
              <a:cs typeface="Calibri" panose="020F0502020204030204" pitchFamily="34" charset="0"/>
            </a:endParaRPr>
          </a:p>
          <a:p>
            <a:pPr marL="171450" indent="-171450" defTabSz="457189">
              <a:spcBef>
                <a:spcPts val="0"/>
              </a:spcBef>
              <a:spcAft>
                <a:spcPts val="0"/>
              </a:spcAft>
              <a:buFont typeface="Arial,Sans-Serif" panose="020B0604020202020204" pitchFamily="34" charset="0"/>
              <a:buChar char="•"/>
              <a:defRPr/>
            </a:pPr>
            <a:r>
              <a:rPr lang="en-US" sz="1200" b="1" dirty="0">
                <a:solidFill>
                  <a:srgbClr val="000000"/>
                </a:solidFill>
                <a:latin typeface="+mn-lt"/>
                <a:cs typeface="Calibri" panose="020F0502020204030204" pitchFamily="34" charset="0"/>
              </a:rPr>
              <a:t>Asbestos Abatement </a:t>
            </a:r>
            <a:r>
              <a:rPr lang="en-US" sz="1100" dirty="0">
                <a:solidFill>
                  <a:srgbClr val="000000"/>
                </a:solidFill>
                <a:latin typeface="+mn-lt"/>
                <a:cs typeface="Calibri" panose="020F0502020204030204" pitchFamily="34" charset="0"/>
              </a:rPr>
              <a:t>– Asbestos Abatement Contract has been signed so we will start to pursue more abatement projects and can move forward on existing abatement projects.</a:t>
            </a:r>
          </a:p>
          <a:p>
            <a:pPr marL="171450" indent="-171450" defTabSz="457189">
              <a:spcBef>
                <a:spcPts val="0"/>
              </a:spcBef>
              <a:spcAft>
                <a:spcPts val="0"/>
              </a:spcAft>
              <a:buFont typeface="Arial,Sans-Serif" panose="020B0604020202020204" pitchFamily="34" charset="0"/>
              <a:buChar char="•"/>
              <a:defRPr/>
            </a:pPr>
            <a:endParaRPr lang="en-US" sz="1100" dirty="0">
              <a:solidFill>
                <a:srgbClr val="000000"/>
              </a:solidFill>
              <a:latin typeface="+mn-lt"/>
              <a:cs typeface="Calibri" panose="020F0502020204030204" pitchFamily="34" charset="0"/>
            </a:endParaRPr>
          </a:p>
          <a:p>
            <a:pPr marL="171450" indent="-171450" defTabSz="457189">
              <a:spcBef>
                <a:spcPts val="0"/>
              </a:spcBef>
              <a:spcAft>
                <a:spcPts val="0"/>
              </a:spcAft>
              <a:buFont typeface="Arial,Sans-Serif" panose="020B0604020202020204" pitchFamily="34" charset="0"/>
              <a:buChar char="•"/>
              <a:defRPr/>
            </a:pPr>
            <a:r>
              <a:rPr lang="en-US" sz="1200" b="1" dirty="0">
                <a:solidFill>
                  <a:srgbClr val="000000"/>
                </a:solidFill>
                <a:latin typeface="+mn-lt"/>
                <a:cs typeface="Calibri" panose="020F0502020204030204" pitchFamily="34" charset="0"/>
              </a:rPr>
              <a:t>Arc Flash Study</a:t>
            </a:r>
            <a:r>
              <a:rPr lang="en-US" sz="1100" dirty="0">
                <a:solidFill>
                  <a:srgbClr val="000000"/>
                </a:solidFill>
                <a:latin typeface="+mn-lt"/>
                <a:cs typeface="Calibri" panose="020F0502020204030204" pitchFamily="34" charset="0"/>
              </a:rPr>
              <a:t> – A study to fill in the gaps in our Arc Flash exposures has been completed.  </a:t>
            </a:r>
          </a:p>
          <a:p>
            <a:pPr marL="171450" indent="-171450" defTabSz="457189">
              <a:spcBef>
                <a:spcPts val="0"/>
              </a:spcBef>
              <a:spcAft>
                <a:spcPts val="0"/>
              </a:spcAft>
              <a:buFont typeface="Arial,Sans-Serif" panose="020B0604020202020204" pitchFamily="34" charset="0"/>
              <a:buChar char="•"/>
              <a:defRPr/>
            </a:pPr>
            <a:endParaRPr lang="en-US" sz="900" dirty="0">
              <a:solidFill>
                <a:srgbClr val="000000"/>
              </a:solidFill>
              <a:latin typeface="+mn-lt"/>
              <a:cs typeface="Calibri" panose="020F0502020204030204" pitchFamily="34" charset="0"/>
            </a:endParaRPr>
          </a:p>
          <a:p>
            <a:pPr defTabSz="457189">
              <a:spcBef>
                <a:spcPts val="0"/>
              </a:spcBef>
              <a:spcAft>
                <a:spcPts val="0"/>
              </a:spcAft>
              <a:defRPr/>
            </a:pPr>
            <a:endParaRPr lang="en-US" sz="900" dirty="0">
              <a:solidFill>
                <a:srgbClr val="000000"/>
              </a:solidFill>
              <a:latin typeface="+mn-lt"/>
              <a:cs typeface="Calibri" panose="020F0502020204030204" pitchFamily="34" charset="0"/>
            </a:endParaRPr>
          </a:p>
        </p:txBody>
      </p:sp>
      <p:pic>
        <p:nvPicPr>
          <p:cNvPr id="5" name="Picture 4">
            <a:extLst>
              <a:ext uri="{FF2B5EF4-FFF2-40B4-BE49-F238E27FC236}">
                <a16:creationId xmlns:a16="http://schemas.microsoft.com/office/drawing/2014/main" id="{C72990DE-2908-3C1C-B459-F39FBA18B9AF}"/>
              </a:ext>
            </a:extLst>
          </p:cNvPr>
          <p:cNvPicPr>
            <a:picLocks noChangeAspect="1"/>
          </p:cNvPicPr>
          <p:nvPr/>
        </p:nvPicPr>
        <p:blipFill>
          <a:blip r:embed="rId4"/>
          <a:stretch>
            <a:fillRect/>
          </a:stretch>
        </p:blipFill>
        <p:spPr>
          <a:xfrm>
            <a:off x="5349848" y="427649"/>
            <a:ext cx="3200000" cy="4257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9CF138A8-6D27-34F8-1038-206CE16D22E0}"/>
              </a:ext>
            </a:extLst>
          </p:cNvPr>
          <p:cNvPicPr>
            <a:picLocks noChangeAspect="1"/>
          </p:cNvPicPr>
          <p:nvPr/>
        </p:nvPicPr>
        <p:blipFill>
          <a:blip r:embed="rId5"/>
          <a:stretch>
            <a:fillRect/>
          </a:stretch>
        </p:blipFill>
        <p:spPr>
          <a:xfrm>
            <a:off x="865068" y="2974889"/>
            <a:ext cx="4124942" cy="1850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597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4000">
              <a:schemeClr val="bg1"/>
            </a:gs>
            <a:gs pos="100000">
              <a:schemeClr val="bg1">
                <a:alpha val="0"/>
              </a:schemeClr>
            </a:gs>
          </a:gsLst>
          <a:lin ang="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31AA07-DBF1-40C6-B991-911D7BDBD94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957442" y="39634"/>
            <a:ext cx="4169017" cy="4672437"/>
          </a:xfrm>
          <a:prstGeom prst="rect">
            <a:avLst/>
          </a:prstGeom>
          <a:ln>
            <a:noFill/>
          </a:ln>
          <a:effectLst/>
        </p:spPr>
      </p:pic>
      <p:sp>
        <p:nvSpPr>
          <p:cNvPr id="9" name="Rectangle 8">
            <a:extLst>
              <a:ext uri="{FF2B5EF4-FFF2-40B4-BE49-F238E27FC236}">
                <a16:creationId xmlns:a16="http://schemas.microsoft.com/office/drawing/2014/main" id="{3B2725C7-7471-462D-8044-DAD5F35687DC}"/>
              </a:ext>
            </a:extLst>
          </p:cNvPr>
          <p:cNvSpPr/>
          <p:nvPr/>
        </p:nvSpPr>
        <p:spPr>
          <a:xfrm>
            <a:off x="136442" y="1"/>
            <a:ext cx="4821000" cy="4059444"/>
          </a:xfrm>
          <a:prstGeom prst="rect">
            <a:avLst/>
          </a:prstGeom>
          <a:gradFill flip="none" rotWithShape="1">
            <a:gsLst>
              <a:gs pos="34000">
                <a:schemeClr val="bg1"/>
              </a:gs>
              <a:gs pos="100000">
                <a:schemeClr val="bg1">
                  <a:alpha val="0"/>
                </a:scheme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18FE38-A19E-484E-B691-17ABBA0E6250}"/>
              </a:ext>
            </a:extLst>
          </p:cNvPr>
          <p:cNvSpPr/>
          <p:nvPr/>
        </p:nvSpPr>
        <p:spPr>
          <a:xfrm>
            <a:off x="255588" y="911188"/>
            <a:ext cx="4671558" cy="3724096"/>
          </a:xfrm>
          <a:prstGeom prst="rect">
            <a:avLst/>
          </a:prstGeom>
          <a:noFill/>
        </p:spPr>
        <p:txBody>
          <a:bodyPr wrap="square" lIns="91440" tIns="45720" rIns="91440" bIns="45720" anchor="t">
            <a:spAutoFit/>
          </a:bodyPr>
          <a:lstStyle/>
          <a:p>
            <a:pPr marL="171450" indent="-171450" defTabSz="457189">
              <a:spcBef>
                <a:spcPts val="0"/>
              </a:spcBef>
              <a:spcAft>
                <a:spcPts val="0"/>
              </a:spcAft>
              <a:buFont typeface="Arial,Sans-Serif" panose="020B0604020202020204" pitchFamily="34" charset="0"/>
              <a:buChar char="•"/>
              <a:defRPr/>
            </a:pPr>
            <a:endParaRPr lang="en-US" sz="900" dirty="0">
              <a:solidFill>
                <a:schemeClr val="accent6"/>
              </a:solidFill>
              <a:latin typeface="Calibri Light"/>
              <a:cs typeface="Arial"/>
            </a:endParaRPr>
          </a:p>
          <a:p>
            <a:pPr marL="171450" indent="-171450" defTabSz="457189">
              <a:spcBef>
                <a:spcPts val="0"/>
              </a:spcBef>
              <a:spcAft>
                <a:spcPts val="0"/>
              </a:spcAft>
              <a:buFont typeface="Arial,Sans-Serif" panose="020B0604020202020204" pitchFamily="34" charset="0"/>
              <a:buChar char="•"/>
              <a:defRPr/>
            </a:pPr>
            <a:r>
              <a:rPr lang="en-US" sz="1100" b="1" dirty="0">
                <a:solidFill>
                  <a:srgbClr val="000000"/>
                </a:solidFill>
                <a:latin typeface="+mn-lt"/>
                <a:ea typeface="Times New Roman" panose="02020603050405020304" pitchFamily="18" charset="0"/>
                <a:cs typeface="Calibri" panose="020F0502020204030204" pitchFamily="34" charset="0"/>
              </a:rPr>
              <a:t>SWA 2</a:t>
            </a:r>
            <a:r>
              <a:rPr lang="en-US" sz="1100" b="1" baseline="30000" dirty="0">
                <a:solidFill>
                  <a:srgbClr val="000000"/>
                </a:solidFill>
                <a:latin typeface="+mn-lt"/>
                <a:ea typeface="Times New Roman" panose="02020603050405020304" pitchFamily="18" charset="0"/>
                <a:cs typeface="Calibri" panose="020F0502020204030204" pitchFamily="34" charset="0"/>
              </a:rPr>
              <a:t>nd</a:t>
            </a:r>
            <a:r>
              <a:rPr lang="en-US" sz="1100" b="1" dirty="0">
                <a:solidFill>
                  <a:srgbClr val="000000"/>
                </a:solidFill>
                <a:latin typeface="+mn-lt"/>
                <a:ea typeface="Times New Roman" panose="02020603050405020304" pitchFamily="18" charset="0"/>
                <a:cs typeface="Calibri" panose="020F0502020204030204" pitchFamily="34" charset="0"/>
              </a:rPr>
              <a:t> Refurbishing </a:t>
            </a:r>
            <a:r>
              <a:rPr lang="en-US" sz="900" dirty="0">
                <a:solidFill>
                  <a:srgbClr val="000000"/>
                </a:solidFill>
                <a:latin typeface="+mn-lt"/>
                <a:ea typeface="Times New Roman" panose="02020603050405020304" pitchFamily="18" charset="0"/>
                <a:cs typeface="Calibri" panose="020F0502020204030204" pitchFamily="34" charset="0"/>
              </a:rPr>
              <a:t>– </a:t>
            </a:r>
            <a:r>
              <a:rPr lang="en-US" sz="1100" dirty="0">
                <a:solidFill>
                  <a:srgbClr val="000000"/>
                </a:solidFill>
                <a:latin typeface="+mn-lt"/>
                <a:ea typeface="Times New Roman" panose="02020603050405020304" pitchFamily="18" charset="0"/>
                <a:cs typeface="Calibri" panose="020F0502020204030204" pitchFamily="34" charset="0"/>
              </a:rPr>
              <a:t>Two baskets have been placed just outside near the workspace. A paper recycle bin (on wheels) will be placed downstairs for staff to fill and dump in the recycle dumpster outside. If that recycle dumpster gets full or any of the baskets get full, we will order a new one. ✅</a:t>
            </a:r>
          </a:p>
          <a:p>
            <a:pPr defTabSz="457189">
              <a:spcBef>
                <a:spcPts val="0"/>
              </a:spcBef>
              <a:spcAft>
                <a:spcPts val="0"/>
              </a:spcAft>
              <a:defRPr/>
            </a:pPr>
            <a:endParaRPr lang="en-US" sz="1000" b="1" dirty="0">
              <a:solidFill>
                <a:srgbClr val="000000"/>
              </a:solidFill>
              <a:latin typeface="+mn-lt"/>
              <a:cs typeface="Calibri" panose="020F0502020204030204" pitchFamily="34" charset="0"/>
            </a:endParaRPr>
          </a:p>
          <a:p>
            <a:pPr marL="171450" indent="-171450" defTabSz="457189">
              <a:spcBef>
                <a:spcPts val="0"/>
              </a:spcBef>
              <a:spcAft>
                <a:spcPts val="0"/>
              </a:spcAft>
              <a:buFont typeface="Arial,Sans-Serif" panose="020B0604020202020204" pitchFamily="34" charset="0"/>
              <a:buChar char="•"/>
              <a:defRPr/>
            </a:pPr>
            <a:r>
              <a:rPr lang="en-US" sz="1100" b="1" dirty="0">
                <a:solidFill>
                  <a:srgbClr val="000000"/>
                </a:solidFill>
                <a:latin typeface="+mn-lt"/>
                <a:cs typeface="Calibri" panose="020F0502020204030204" pitchFamily="34" charset="0"/>
              </a:rPr>
              <a:t>TSIB – Form Work</a:t>
            </a:r>
            <a:r>
              <a:rPr lang="en-US" sz="1100" dirty="0">
                <a:solidFill>
                  <a:srgbClr val="000000"/>
                </a:solidFill>
                <a:latin typeface="+mn-lt"/>
                <a:cs typeface="Calibri" panose="020F0502020204030204" pitchFamily="34" charset="0"/>
              </a:rPr>
              <a:t> - Construction is shifting to form work and pot-holing (vacuum excavation) for services in front of MI-8, for today and maybe Monday there will be a single lane in front of MI-8. Following next couple of weeks will be many deliveries of material and conducting concrete pours. 😁 Steel erection in April is expected. </a:t>
            </a:r>
          </a:p>
          <a:p>
            <a:pPr marL="171450" indent="-171450" defTabSz="457189">
              <a:spcBef>
                <a:spcPts val="0"/>
              </a:spcBef>
              <a:spcAft>
                <a:spcPts val="0"/>
              </a:spcAft>
              <a:buFont typeface="Arial,Sans-Serif" panose="020B0604020202020204" pitchFamily="34" charset="0"/>
              <a:buChar char="•"/>
              <a:defRPr/>
            </a:pPr>
            <a:endParaRPr lang="en-US" sz="1100" dirty="0">
              <a:solidFill>
                <a:srgbClr val="000000"/>
              </a:solidFill>
              <a:latin typeface="+mn-lt"/>
              <a:cs typeface="Calibri" panose="020F0502020204030204" pitchFamily="34" charset="0"/>
            </a:endParaRPr>
          </a:p>
          <a:p>
            <a:pPr marL="171450" indent="-171450" defTabSz="457189">
              <a:spcBef>
                <a:spcPts val="0"/>
              </a:spcBef>
              <a:spcAft>
                <a:spcPts val="0"/>
              </a:spcAft>
              <a:buFont typeface="Arial,Sans-Serif" panose="020B0604020202020204" pitchFamily="34" charset="0"/>
              <a:buChar char="•"/>
              <a:defRPr/>
            </a:pPr>
            <a:r>
              <a:rPr lang="en-US" sz="1100" b="1" dirty="0">
                <a:solidFill>
                  <a:srgbClr val="000000"/>
                </a:solidFill>
                <a:latin typeface="+mn-lt"/>
                <a:cs typeface="Calibri" panose="020F0502020204030204" pitchFamily="34" charset="0"/>
              </a:rPr>
              <a:t>Generator Work – </a:t>
            </a:r>
            <a:r>
              <a:rPr lang="en-US" sz="1100" dirty="0">
                <a:solidFill>
                  <a:srgbClr val="000000"/>
                </a:solidFill>
                <a:latin typeface="+mn-lt"/>
                <a:cs typeface="Calibri" panose="020F0502020204030204" pitchFamily="34" charset="0"/>
              </a:rPr>
              <a:t>generator repairs happened at NML, the beeping has stopped. The CMTF generator is being worked on as there has been a breaker failure. Repairs are underway. Thank you ISD and Paul Neville for the fast responses. ⚠</a:t>
            </a:r>
          </a:p>
          <a:p>
            <a:pPr defTabSz="457189">
              <a:spcBef>
                <a:spcPts val="0"/>
              </a:spcBef>
              <a:spcAft>
                <a:spcPts val="0"/>
              </a:spcAft>
              <a:defRPr/>
            </a:pPr>
            <a:endParaRPr lang="en-US" sz="1100" dirty="0">
              <a:solidFill>
                <a:srgbClr val="000000"/>
              </a:solidFill>
              <a:latin typeface="+mn-lt"/>
              <a:cs typeface="Calibri" panose="020F0502020204030204" pitchFamily="34" charset="0"/>
            </a:endParaRPr>
          </a:p>
          <a:p>
            <a:pPr marL="171450" indent="-171450" defTabSz="457189">
              <a:spcBef>
                <a:spcPts val="0"/>
              </a:spcBef>
              <a:spcAft>
                <a:spcPts val="0"/>
              </a:spcAft>
              <a:buFont typeface="Arial,Sans-Serif" panose="020B0604020202020204" pitchFamily="34" charset="0"/>
              <a:buChar char="•"/>
              <a:defRPr/>
            </a:pPr>
            <a:r>
              <a:rPr lang="en-US" sz="1100" b="1" dirty="0">
                <a:solidFill>
                  <a:srgbClr val="000000"/>
                </a:solidFill>
                <a:latin typeface="+mn-lt"/>
                <a:cs typeface="Calibri" panose="020F0502020204030204" pitchFamily="34" charset="0"/>
              </a:rPr>
              <a:t>Power Outage </a:t>
            </a:r>
            <a:r>
              <a:rPr lang="en-US" sz="1100" dirty="0">
                <a:solidFill>
                  <a:srgbClr val="000000"/>
                </a:solidFill>
                <a:latin typeface="+mn-lt"/>
                <a:cs typeface="Calibri" panose="020F0502020204030204" pitchFamily="34" charset="0"/>
              </a:rPr>
              <a:t>- Wilson Hall and IERC power outage reminder on April 19</a:t>
            </a:r>
            <a:r>
              <a:rPr lang="en-US" sz="1100" baseline="30000" dirty="0">
                <a:solidFill>
                  <a:srgbClr val="000000"/>
                </a:solidFill>
                <a:latin typeface="+mn-lt"/>
                <a:cs typeface="Calibri" panose="020F0502020204030204" pitchFamily="34" charset="0"/>
              </a:rPr>
              <a:t>th</a:t>
            </a:r>
            <a:r>
              <a:rPr lang="en-US" sz="1100" dirty="0">
                <a:solidFill>
                  <a:srgbClr val="000000"/>
                </a:solidFill>
                <a:latin typeface="+mn-lt"/>
                <a:cs typeface="Calibri" panose="020F0502020204030204" pitchFamily="34" charset="0"/>
              </a:rPr>
              <a:t> – being confirmed.</a:t>
            </a:r>
          </a:p>
          <a:p>
            <a:pPr marL="171450" indent="-171450" defTabSz="457189">
              <a:spcBef>
                <a:spcPts val="0"/>
              </a:spcBef>
              <a:spcAft>
                <a:spcPts val="0"/>
              </a:spcAft>
              <a:buFont typeface="Arial,Sans-Serif" panose="020B0604020202020204" pitchFamily="34" charset="0"/>
              <a:buChar char="•"/>
              <a:defRPr/>
            </a:pPr>
            <a:endParaRPr lang="en-US" sz="1000" b="1" dirty="0">
              <a:solidFill>
                <a:srgbClr val="000000"/>
              </a:solidFill>
              <a:latin typeface="+mn-lt"/>
              <a:cs typeface="Calibri" panose="020F0502020204030204" pitchFamily="34" charset="0"/>
            </a:endParaRPr>
          </a:p>
          <a:p>
            <a:pPr defTabSz="457189">
              <a:spcBef>
                <a:spcPts val="0"/>
              </a:spcBef>
              <a:spcAft>
                <a:spcPts val="0"/>
              </a:spcAft>
              <a:defRPr/>
            </a:pPr>
            <a:endParaRPr lang="en-US" sz="900" dirty="0">
              <a:solidFill>
                <a:srgbClr val="505050"/>
              </a:solidFill>
              <a:latin typeface="Calibri Light"/>
              <a:cs typeface="Calibri Light"/>
            </a:endParaRPr>
          </a:p>
        </p:txBody>
      </p:sp>
      <p:sp>
        <p:nvSpPr>
          <p:cNvPr id="2" name="TextBox 1">
            <a:extLst>
              <a:ext uri="{FF2B5EF4-FFF2-40B4-BE49-F238E27FC236}">
                <a16:creationId xmlns:a16="http://schemas.microsoft.com/office/drawing/2014/main" id="{FCCA9C31-D90F-5086-AAB0-2390C04CD1EC}"/>
              </a:ext>
            </a:extLst>
          </p:cNvPr>
          <p:cNvSpPr txBox="1"/>
          <p:nvPr/>
        </p:nvSpPr>
        <p:spPr>
          <a:xfrm>
            <a:off x="257126" y="367491"/>
            <a:ext cx="4988555" cy="400110"/>
          </a:xfrm>
          <a:prstGeom prst="rect">
            <a:avLst/>
          </a:prstGeom>
          <a:solidFill>
            <a:schemeClr val="tx2">
              <a:lumMod val="60000"/>
              <a:lumOff val="40000"/>
            </a:schemeClr>
          </a:solidFill>
          <a:ln>
            <a:solidFill>
              <a:schemeClr val="tx2">
                <a:lumMod val="60000"/>
                <a:lumOff val="40000"/>
              </a:schemeClr>
            </a:solidFill>
          </a:ln>
          <a:effectLst>
            <a:outerShdw blurRad="50800" dist="38100" dir="5400000" algn="t" rotWithShape="0">
              <a:prstClr val="black">
                <a:alpha val="40000"/>
              </a:prstClr>
            </a:outerShdw>
          </a:effectLst>
        </p:spPr>
        <p:txBody>
          <a:bodyPr wrap="square" rtlCol="0">
            <a:spAutoFit/>
          </a:bodyPr>
          <a:lstStyle/>
          <a:p>
            <a:pPr algn="r" defTabSz="685800" fontAlgn="auto">
              <a:spcBef>
                <a:spcPts val="750"/>
              </a:spcBef>
              <a:spcAft>
                <a:spcPts val="0"/>
              </a:spcAft>
            </a:pPr>
            <a:r>
              <a:rPr lang="en-US" sz="2000" b="1" dirty="0">
                <a:solidFill>
                  <a:schemeClr val="bg1"/>
                </a:solidFill>
              </a:rPr>
              <a:t>Noteworthy Items</a:t>
            </a:r>
          </a:p>
        </p:txBody>
      </p:sp>
      <p:sp>
        <p:nvSpPr>
          <p:cNvPr id="3" name="Slide Number Placeholder 2">
            <a:extLst>
              <a:ext uri="{FF2B5EF4-FFF2-40B4-BE49-F238E27FC236}">
                <a16:creationId xmlns:a16="http://schemas.microsoft.com/office/drawing/2014/main" id="{455AB0A6-0DFF-8D91-FD13-A6F87A6D9F16}"/>
              </a:ext>
            </a:extLst>
          </p:cNvPr>
          <p:cNvSpPr>
            <a:spLocks noGrp="1"/>
          </p:cNvSpPr>
          <p:nvPr>
            <p:ph type="sldNum" sz="quarter" idx="12"/>
          </p:nvPr>
        </p:nvSpPr>
        <p:spPr/>
        <p:txBody>
          <a:bodyPr/>
          <a:lstStyle/>
          <a:p>
            <a:fld id="{773D2927-E60A-154D-AE4C-9C9B1BCDDFC0}" type="slidenum">
              <a:rPr lang="en-US" smtClean="0"/>
              <a:pPr/>
              <a:t>3</a:t>
            </a:fld>
            <a:endParaRPr lang="en-US"/>
          </a:p>
        </p:txBody>
      </p:sp>
      <p:pic>
        <p:nvPicPr>
          <p:cNvPr id="5" name="Picture 4" descr="A picture containing sky, outdoor, ground&#10;&#10;Description automatically generated">
            <a:extLst>
              <a:ext uri="{FF2B5EF4-FFF2-40B4-BE49-F238E27FC236}">
                <a16:creationId xmlns:a16="http://schemas.microsoft.com/office/drawing/2014/main" id="{CE5EFAD5-F350-4CBF-08F5-3E5EB15F7B2C}"/>
              </a:ext>
            </a:extLst>
          </p:cNvPr>
          <p:cNvPicPr>
            <a:picLocks noChangeAspect="1"/>
          </p:cNvPicPr>
          <p:nvPr/>
        </p:nvPicPr>
        <p:blipFill>
          <a:blip r:embed="rId3"/>
          <a:stretch>
            <a:fillRect/>
          </a:stretch>
        </p:blipFill>
        <p:spPr>
          <a:xfrm>
            <a:off x="6806513" y="429523"/>
            <a:ext cx="21336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89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a:extLst>
              <a:ext uri="{FF2B5EF4-FFF2-40B4-BE49-F238E27FC236}">
                <a16:creationId xmlns:a16="http://schemas.microsoft.com/office/drawing/2014/main" id="{EDFF58EE-F042-43FC-9514-DC4C60AD43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83804"/>
            <a:ext cx="6715125" cy="5227304"/>
          </a:xfrm>
          <a:prstGeom prst="rect">
            <a:avLst/>
          </a:prstGeom>
        </p:spPr>
      </p:pic>
      <p:sp>
        <p:nvSpPr>
          <p:cNvPr id="12" name="Rectangle 11">
            <a:extLst>
              <a:ext uri="{FF2B5EF4-FFF2-40B4-BE49-F238E27FC236}">
                <a16:creationId xmlns:a16="http://schemas.microsoft.com/office/drawing/2014/main" id="{359D8A12-C5A7-408E-B368-A58E2A9F3A6B}"/>
              </a:ext>
            </a:extLst>
          </p:cNvPr>
          <p:cNvSpPr/>
          <p:nvPr/>
        </p:nvSpPr>
        <p:spPr>
          <a:xfrm rot="10800000">
            <a:off x="2279368" y="-83804"/>
            <a:ext cx="6864631" cy="5227303"/>
          </a:xfrm>
          <a:prstGeom prst="rect">
            <a:avLst/>
          </a:prstGeom>
          <a:gradFill flip="none" rotWithShape="1">
            <a:gsLst>
              <a:gs pos="34000">
                <a:schemeClr val="bg1"/>
              </a:gs>
              <a:gs pos="100000">
                <a:schemeClr val="bg1">
                  <a:alpha val="0"/>
                </a:schemeClr>
              </a:gs>
            </a:gsLst>
            <a:lin ang="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05E434-43C3-4581-A82A-270EDC9A11D5}"/>
              </a:ext>
            </a:extLst>
          </p:cNvPr>
          <p:cNvSpPr txBox="1"/>
          <p:nvPr/>
        </p:nvSpPr>
        <p:spPr>
          <a:xfrm>
            <a:off x="-117" y="334589"/>
            <a:ext cx="4477988" cy="400110"/>
          </a:xfrm>
          <a:prstGeom prst="rect">
            <a:avLst/>
          </a:prstGeom>
          <a:solidFill>
            <a:schemeClr val="accent3"/>
          </a:solidFill>
          <a:ln>
            <a:solidFill>
              <a:schemeClr val="accent3"/>
            </a:solidFill>
          </a:ln>
          <a:effectLst>
            <a:outerShdw blurRad="50800" dist="38100" dir="5400000" algn="t" rotWithShape="0">
              <a:prstClr val="black">
                <a:alpha val="40000"/>
              </a:prstClr>
            </a:outerShdw>
          </a:effectLst>
        </p:spPr>
        <p:txBody>
          <a:bodyPr wrap="square" rtlCol="0">
            <a:spAutoFit/>
          </a:bodyPr>
          <a:lstStyle/>
          <a:p>
            <a:pPr algn="r" defTabSz="685800" fontAlgn="auto">
              <a:spcBef>
                <a:spcPts val="750"/>
              </a:spcBef>
              <a:spcAft>
                <a:spcPts val="0"/>
              </a:spcAft>
            </a:pPr>
            <a:r>
              <a:rPr lang="en-US" sz="2000" b="1" dirty="0">
                <a:solidFill>
                  <a:schemeClr val="bg1"/>
                </a:solidFill>
              </a:rPr>
              <a:t>Mechanical and Utility Outages</a:t>
            </a:r>
          </a:p>
        </p:txBody>
      </p:sp>
      <p:sp>
        <p:nvSpPr>
          <p:cNvPr id="14" name="object 2">
            <a:extLst>
              <a:ext uri="{FF2B5EF4-FFF2-40B4-BE49-F238E27FC236}">
                <a16:creationId xmlns:a16="http://schemas.microsoft.com/office/drawing/2014/main" id="{E9D5E7EA-A5E4-44B4-8D0A-48F4CD10F218}"/>
              </a:ext>
            </a:extLst>
          </p:cNvPr>
          <p:cNvSpPr txBox="1"/>
          <p:nvPr/>
        </p:nvSpPr>
        <p:spPr>
          <a:xfrm>
            <a:off x="6471138" y="827759"/>
            <a:ext cx="2589006" cy="4144291"/>
          </a:xfrm>
          <a:prstGeom prst="rect">
            <a:avLst/>
          </a:prstGeom>
        </p:spPr>
        <p:txBody>
          <a:bodyPr vert="horz" wrap="square" lIns="0" tIns="95885" rIns="0" bIns="0" rtlCol="0" anchor="t">
            <a:noAutofit/>
          </a:bodyPr>
          <a:lstStyle/>
          <a:p>
            <a:pPr marL="402590" indent="-171450">
              <a:lnSpc>
                <a:spcPct val="100000"/>
              </a:lnSpc>
              <a:spcBef>
                <a:spcPts val="10"/>
              </a:spcBef>
              <a:spcAft>
                <a:spcPts val="600"/>
              </a:spcAft>
              <a:buFont typeface="Arial" panose="020B0604020202020204" pitchFamily="34" charset="0"/>
              <a:buChar char="•"/>
            </a:pPr>
            <a:endParaRPr lang="en-US" sz="1600" spc="15">
              <a:solidFill>
                <a:schemeClr val="accent6"/>
              </a:solidFill>
              <a:latin typeface="Century Gothic"/>
              <a:cs typeface="Century Gothic"/>
            </a:endParaRPr>
          </a:p>
        </p:txBody>
      </p:sp>
      <p:pic>
        <p:nvPicPr>
          <p:cNvPr id="2" name="Picture 2">
            <a:extLst>
              <a:ext uri="{FF2B5EF4-FFF2-40B4-BE49-F238E27FC236}">
                <a16:creationId xmlns:a16="http://schemas.microsoft.com/office/drawing/2014/main" id="{BFDFC012-F1DE-3AE0-DAAB-35485CDE28C1}"/>
              </a:ext>
            </a:extLst>
          </p:cNvPr>
          <p:cNvPicPr>
            <a:picLocks noChangeAspect="1"/>
          </p:cNvPicPr>
          <p:nvPr/>
        </p:nvPicPr>
        <p:blipFill>
          <a:blip r:embed="rId4"/>
          <a:stretch>
            <a:fillRect/>
          </a:stretch>
        </p:blipFill>
        <p:spPr>
          <a:xfrm>
            <a:off x="4736770" y="4189138"/>
            <a:ext cx="4175661" cy="773144"/>
          </a:xfrm>
          <a:prstGeom prst="rect">
            <a:avLst/>
          </a:prstGeom>
        </p:spPr>
      </p:pic>
      <p:sp>
        <p:nvSpPr>
          <p:cNvPr id="3" name="Slide Number Placeholder 2">
            <a:extLst>
              <a:ext uri="{FF2B5EF4-FFF2-40B4-BE49-F238E27FC236}">
                <a16:creationId xmlns:a16="http://schemas.microsoft.com/office/drawing/2014/main" id="{1840035A-28B7-B277-3692-E4D97C927F1E}"/>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sp>
        <p:nvSpPr>
          <p:cNvPr id="6" name="Rectangle 5">
            <a:extLst>
              <a:ext uri="{FF2B5EF4-FFF2-40B4-BE49-F238E27FC236}">
                <a16:creationId xmlns:a16="http://schemas.microsoft.com/office/drawing/2014/main" id="{F544CC43-E082-CABA-8FB6-0E00D011A2DF}"/>
              </a:ext>
            </a:extLst>
          </p:cNvPr>
          <p:cNvSpPr/>
          <p:nvPr/>
        </p:nvSpPr>
        <p:spPr>
          <a:xfrm>
            <a:off x="5149628" y="386056"/>
            <a:ext cx="3215225" cy="1064483"/>
          </a:xfrm>
          <a:prstGeom prst="rect">
            <a:avLst/>
          </a:prstGeom>
          <a:solidFill>
            <a:schemeClr val="bg1">
              <a:alpha val="5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 name="Rectangle 7">
            <a:extLst>
              <a:ext uri="{FF2B5EF4-FFF2-40B4-BE49-F238E27FC236}">
                <a16:creationId xmlns:a16="http://schemas.microsoft.com/office/drawing/2014/main" id="{1949580C-2D11-41F0-49CD-4D6A17D32E7D}"/>
              </a:ext>
            </a:extLst>
          </p:cNvPr>
          <p:cNvSpPr/>
          <p:nvPr/>
        </p:nvSpPr>
        <p:spPr>
          <a:xfrm>
            <a:off x="5471147" y="520601"/>
            <a:ext cx="2487954" cy="1015663"/>
          </a:xfrm>
          <a:prstGeom prst="rect">
            <a:avLst/>
          </a:prstGeom>
          <a:noFill/>
        </p:spPr>
        <p:txBody>
          <a:bodyPr wrap="square" lIns="91440" tIns="45720" rIns="91440" bIns="45720" anchor="t">
            <a:spAutoFit/>
          </a:bodyPr>
          <a:lstStyle/>
          <a:p>
            <a:pPr marR="57150">
              <a:spcBef>
                <a:spcPts val="0"/>
              </a:spcBef>
              <a:spcAft>
                <a:spcPts val="600"/>
              </a:spcAft>
              <a:defRPr/>
            </a:pPr>
            <a:r>
              <a:rPr lang="en-US" sz="900" b="1" dirty="0">
                <a:solidFill>
                  <a:srgbClr val="000000"/>
                </a:solidFill>
                <a:latin typeface="+mn-lt"/>
                <a:ea typeface="Times New Roman" panose="02020603050405020304" pitchFamily="18" charset="0"/>
                <a:cs typeface="Calibri" panose="020F0502020204030204" pitchFamily="34" charset="0"/>
              </a:rPr>
              <a:t>Planned Power Outages </a:t>
            </a:r>
          </a:p>
          <a:p>
            <a:pPr marL="171450" marR="57150" indent="-171450">
              <a:spcBef>
                <a:spcPts val="0"/>
              </a:spcBef>
              <a:spcAft>
                <a:spcPts val="600"/>
              </a:spcAft>
              <a:buFont typeface="Arial" panose="020B0604020202020204" pitchFamily="34" charset="0"/>
              <a:buChar char="•"/>
              <a:defRPr/>
            </a:pPr>
            <a:r>
              <a:rPr lang="en-US" sz="900" dirty="0">
                <a:solidFill>
                  <a:srgbClr val="000000"/>
                </a:solidFill>
                <a:latin typeface="+mn-lt"/>
                <a:ea typeface="Times New Roman" panose="02020603050405020304" pitchFamily="18" charset="0"/>
                <a:cs typeface="Calibri" panose="020F0502020204030204" pitchFamily="34" charset="0"/>
              </a:rPr>
              <a:t>Current Outage Schedule is populated.</a:t>
            </a:r>
          </a:p>
          <a:p>
            <a:pPr marL="171450" marR="57150" indent="-171450">
              <a:spcBef>
                <a:spcPts val="0"/>
              </a:spcBef>
              <a:spcAft>
                <a:spcPts val="600"/>
              </a:spcAft>
              <a:buFont typeface="Arial" panose="020B0604020202020204" pitchFamily="34" charset="0"/>
              <a:buChar char="•"/>
              <a:defRPr/>
            </a:pPr>
            <a:r>
              <a:rPr lang="en-US" sz="900" dirty="0">
                <a:solidFill>
                  <a:srgbClr val="000000"/>
                </a:solidFill>
                <a:latin typeface="+mn-lt"/>
                <a:ea typeface="Times New Roman" panose="02020603050405020304" pitchFamily="18" charset="0"/>
                <a:cs typeface="Calibri" panose="020F0502020204030204" pitchFamily="34" charset="0"/>
              </a:rPr>
              <a:t>Shutdowns are scheduled to begin in May.</a:t>
            </a:r>
          </a:p>
          <a:p>
            <a:pPr marR="57150">
              <a:spcBef>
                <a:spcPts val="0"/>
              </a:spcBef>
              <a:spcAft>
                <a:spcPts val="600"/>
              </a:spcAft>
              <a:defRPr/>
            </a:pPr>
            <a:endParaRPr lang="en-US" sz="900" dirty="0">
              <a:solidFill>
                <a:srgbClr val="000000"/>
              </a:solidFill>
              <a:latin typeface="+mn-lt"/>
              <a:ea typeface="Times New Roman" panose="02020603050405020304" pitchFamily="18" charset="0"/>
              <a:cs typeface="Calibri" panose="020F0502020204030204" pitchFamily="34" charset="0"/>
            </a:endParaRPr>
          </a:p>
        </p:txBody>
      </p:sp>
      <p:pic>
        <p:nvPicPr>
          <p:cNvPr id="9" name="Picture 8">
            <a:extLst>
              <a:ext uri="{FF2B5EF4-FFF2-40B4-BE49-F238E27FC236}">
                <a16:creationId xmlns:a16="http://schemas.microsoft.com/office/drawing/2014/main" id="{69B5110E-8978-C22C-A82B-768D33F68B39}"/>
              </a:ext>
            </a:extLst>
          </p:cNvPr>
          <p:cNvPicPr>
            <a:picLocks noChangeAspect="1"/>
          </p:cNvPicPr>
          <p:nvPr/>
        </p:nvPicPr>
        <p:blipFill>
          <a:blip r:embed="rId5"/>
          <a:stretch>
            <a:fillRect/>
          </a:stretch>
        </p:blipFill>
        <p:spPr>
          <a:xfrm>
            <a:off x="-1" y="1518900"/>
            <a:ext cx="9144001" cy="2626218"/>
          </a:xfrm>
          <a:prstGeom prst="rect">
            <a:avLst/>
          </a:prstGeom>
        </p:spPr>
      </p:pic>
    </p:spTree>
    <p:extLst>
      <p:ext uri="{BB962C8B-B14F-4D97-AF65-F5344CB8AC3E}">
        <p14:creationId xmlns:p14="http://schemas.microsoft.com/office/powerpoint/2010/main" val="37846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8415E1-6485-BDBF-C755-9AB106B7CA85}"/>
              </a:ext>
            </a:extLst>
          </p:cNvPr>
          <p:cNvPicPr>
            <a:picLocks noChangeAspect="1"/>
          </p:cNvPicPr>
          <p:nvPr/>
        </p:nvPicPr>
        <p:blipFill>
          <a:blip r:embed="rId3"/>
          <a:stretch>
            <a:fillRect/>
          </a:stretch>
        </p:blipFill>
        <p:spPr>
          <a:xfrm>
            <a:off x="6271053" y="0"/>
            <a:ext cx="2871491" cy="5143500"/>
          </a:xfrm>
          <a:prstGeom prst="rect">
            <a:avLst/>
          </a:prstGeom>
          <a:gradFill>
            <a:gsLst>
              <a:gs pos="34000">
                <a:schemeClr val="bg1"/>
              </a:gs>
              <a:gs pos="100000">
                <a:schemeClr val="bg1">
                  <a:alpha val="0"/>
                </a:schemeClr>
              </a:gs>
            </a:gsLst>
            <a:lin ang="0" scaled="1"/>
          </a:gradFill>
          <a:ln>
            <a:noFill/>
          </a:ln>
          <a:effectLst/>
        </p:spPr>
      </p:pic>
      <p:sp>
        <p:nvSpPr>
          <p:cNvPr id="4" name="Rectangle 3">
            <a:extLst>
              <a:ext uri="{FF2B5EF4-FFF2-40B4-BE49-F238E27FC236}">
                <a16:creationId xmlns:a16="http://schemas.microsoft.com/office/drawing/2014/main" id="{A4C171C3-6677-2E5B-8E79-C5E0910A3003}"/>
              </a:ext>
            </a:extLst>
          </p:cNvPr>
          <p:cNvSpPr/>
          <p:nvPr/>
        </p:nvSpPr>
        <p:spPr>
          <a:xfrm rot="10800000">
            <a:off x="0" y="0"/>
            <a:ext cx="5451232" cy="5134706"/>
          </a:xfrm>
          <a:prstGeom prst="rect">
            <a:avLst/>
          </a:prstGeom>
          <a:gradFill flip="none" rotWithShape="1">
            <a:gsLst>
              <a:gs pos="63000">
                <a:schemeClr val="bg1"/>
              </a:gs>
              <a:gs pos="100000">
                <a:schemeClr val="bg1">
                  <a:alpha val="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92E8716-3124-4318-B6BA-AECE7A64679D}"/>
              </a:ext>
            </a:extLst>
          </p:cNvPr>
          <p:cNvSpPr txBox="1"/>
          <p:nvPr/>
        </p:nvSpPr>
        <p:spPr>
          <a:xfrm>
            <a:off x="1455" y="427649"/>
            <a:ext cx="6161477" cy="400110"/>
          </a:xfrm>
          <a:prstGeom prst="rect">
            <a:avLst/>
          </a:prstGeom>
          <a:solidFill>
            <a:schemeClr val="accent4"/>
          </a:solidFill>
          <a:ln>
            <a:solidFill>
              <a:schemeClr val="accent4"/>
            </a:solidFill>
          </a:ln>
          <a:effectLst>
            <a:outerShdw blurRad="50800" dist="38100" dir="5400000" algn="t" rotWithShape="0">
              <a:prstClr val="black">
                <a:alpha val="40000"/>
              </a:prstClr>
            </a:outerShdw>
          </a:effectLst>
        </p:spPr>
        <p:txBody>
          <a:bodyPr wrap="square" rtlCol="0">
            <a:spAutoFit/>
          </a:bodyPr>
          <a:lstStyle/>
          <a:p>
            <a:pPr algn="r" defTabSz="685800" fontAlgn="auto">
              <a:spcBef>
                <a:spcPts val="750"/>
              </a:spcBef>
              <a:spcAft>
                <a:spcPts val="0"/>
              </a:spcAft>
            </a:pPr>
            <a:r>
              <a:rPr lang="en-US" sz="2000" b="1" dirty="0">
                <a:solidFill>
                  <a:schemeClr val="bg1"/>
                </a:solidFill>
              </a:rPr>
              <a:t>Active Projects still in motion and Contractors on Site</a:t>
            </a:r>
          </a:p>
        </p:txBody>
      </p:sp>
      <p:sp>
        <p:nvSpPr>
          <p:cNvPr id="12" name="Slide Number Placeholder 11">
            <a:extLst>
              <a:ext uri="{FF2B5EF4-FFF2-40B4-BE49-F238E27FC236}">
                <a16:creationId xmlns:a16="http://schemas.microsoft.com/office/drawing/2014/main" id="{4759ECA2-7031-6B2F-37A3-14C905F5C06A}"/>
              </a:ext>
            </a:extLst>
          </p:cNvPr>
          <p:cNvSpPr>
            <a:spLocks noGrp="1"/>
          </p:cNvSpPr>
          <p:nvPr>
            <p:ph type="sldNum" sz="quarter" idx="12"/>
          </p:nvPr>
        </p:nvSpPr>
        <p:spPr/>
        <p:txBody>
          <a:bodyPr/>
          <a:lstStyle/>
          <a:p>
            <a:fld id="{773D2927-E60A-154D-AE4C-9C9B1BCDDFC0}" type="slidenum">
              <a:rPr lang="en-US" smtClean="0"/>
              <a:pPr/>
              <a:t>5</a:t>
            </a:fld>
            <a:endParaRPr lang="en-US"/>
          </a:p>
        </p:txBody>
      </p:sp>
      <p:sp>
        <p:nvSpPr>
          <p:cNvPr id="2" name="Rectangle 1">
            <a:extLst>
              <a:ext uri="{FF2B5EF4-FFF2-40B4-BE49-F238E27FC236}">
                <a16:creationId xmlns:a16="http://schemas.microsoft.com/office/drawing/2014/main" id="{843CB95C-14C4-9587-3775-99A7FEA7DC92}"/>
              </a:ext>
            </a:extLst>
          </p:cNvPr>
          <p:cNvSpPr/>
          <p:nvPr/>
        </p:nvSpPr>
        <p:spPr>
          <a:xfrm>
            <a:off x="395207" y="999641"/>
            <a:ext cx="5835112" cy="405648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6" name="Rectangle 5">
            <a:extLst>
              <a:ext uri="{FF2B5EF4-FFF2-40B4-BE49-F238E27FC236}">
                <a16:creationId xmlns:a16="http://schemas.microsoft.com/office/drawing/2014/main" id="{96CE5838-6B63-0A40-02FB-52716455BDEE}"/>
              </a:ext>
            </a:extLst>
          </p:cNvPr>
          <p:cNvSpPr/>
          <p:nvPr/>
        </p:nvSpPr>
        <p:spPr>
          <a:xfrm>
            <a:off x="557805" y="1129416"/>
            <a:ext cx="5672514" cy="3762568"/>
          </a:xfrm>
          <a:prstGeom prst="rect">
            <a:avLst/>
          </a:prstGeom>
          <a:noFill/>
        </p:spPr>
        <p:txBody>
          <a:bodyPr wrap="square" lIns="91440" tIns="45720" rIns="91440" bIns="45720" anchor="t">
            <a:spAutoFit/>
          </a:bodyPr>
          <a:lstStyle/>
          <a:p>
            <a:pPr marR="57150">
              <a:spcBef>
                <a:spcPts val="0"/>
              </a:spcBef>
              <a:spcAft>
                <a:spcPts val="600"/>
              </a:spcAft>
              <a:defRPr/>
            </a:pPr>
            <a:r>
              <a:rPr lang="en-US" sz="1050" b="1" u="sng" dirty="0">
                <a:solidFill>
                  <a:srgbClr val="000000"/>
                </a:solidFill>
                <a:latin typeface="+mn-lt"/>
                <a:cs typeface="Calibri" panose="020F0502020204030204" pitchFamily="34" charset="0"/>
              </a:rPr>
              <a:t>AD Projects</a:t>
            </a:r>
            <a:r>
              <a:rPr lang="en-US" sz="900" b="1" dirty="0">
                <a:solidFill>
                  <a:srgbClr val="000000"/>
                </a:solidFill>
                <a:latin typeface="+mn-lt"/>
                <a:cs typeface="Calibri" panose="020F0502020204030204" pitchFamily="34" charset="0"/>
              </a:rPr>
              <a:t>: </a:t>
            </a:r>
          </a:p>
          <a:p>
            <a:pPr marR="57150">
              <a:spcBef>
                <a:spcPts val="0"/>
              </a:spcBef>
              <a:spcAft>
                <a:spcPts val="600"/>
              </a:spcAft>
              <a:defRPr/>
            </a:pPr>
            <a:r>
              <a:rPr lang="en-US" sz="1100" b="1" dirty="0">
                <a:solidFill>
                  <a:srgbClr val="000000"/>
                </a:solidFill>
                <a:latin typeface="+mn-lt"/>
                <a:cs typeface="Calibri" panose="020F0502020204030204" pitchFamily="34" charset="0"/>
              </a:rPr>
              <a:t>Door EOL Replacements – </a:t>
            </a:r>
            <a:r>
              <a:rPr lang="en-US" sz="1100" dirty="0">
                <a:solidFill>
                  <a:srgbClr val="000000"/>
                </a:solidFill>
                <a:latin typeface="+mn-lt"/>
                <a:cs typeface="Calibri" panose="020F0502020204030204" pitchFamily="34" charset="0"/>
              </a:rPr>
              <a:t>Requisition for 13 doors on the </a:t>
            </a:r>
            <a:r>
              <a:rPr lang="en-US" sz="1100" dirty="0" err="1">
                <a:solidFill>
                  <a:srgbClr val="000000"/>
                </a:solidFill>
                <a:latin typeface="+mn-lt"/>
                <a:cs typeface="Calibri" panose="020F0502020204030204" pitchFamily="34" charset="0"/>
              </a:rPr>
              <a:t>eol</a:t>
            </a:r>
            <a:r>
              <a:rPr lang="en-US" sz="1100" dirty="0">
                <a:solidFill>
                  <a:srgbClr val="000000"/>
                </a:solidFill>
                <a:latin typeface="+mn-lt"/>
                <a:cs typeface="Calibri" panose="020F0502020204030204" pitchFamily="34" charset="0"/>
              </a:rPr>
              <a:t> list is in progress. Plus 4 others on a fast track working with Scott on locations like SWA, ME7, &amp; AP0, MT Worm. No Change</a:t>
            </a:r>
          </a:p>
          <a:p>
            <a:pPr marR="57150">
              <a:spcBef>
                <a:spcPts val="0"/>
              </a:spcBef>
              <a:spcAft>
                <a:spcPts val="600"/>
              </a:spcAft>
              <a:defRPr/>
            </a:pPr>
            <a:r>
              <a:rPr lang="en-US" sz="1100" b="1" dirty="0">
                <a:solidFill>
                  <a:srgbClr val="000000"/>
                </a:solidFill>
                <a:latin typeface="+mn-lt"/>
                <a:cs typeface="Calibri" panose="020F0502020204030204" pitchFamily="34" charset="0"/>
              </a:rPr>
              <a:t>Office Refurbishing </a:t>
            </a:r>
            <a:r>
              <a:rPr lang="en-US" sz="1100" dirty="0">
                <a:solidFill>
                  <a:srgbClr val="000000"/>
                </a:solidFill>
                <a:latin typeface="+mn-lt"/>
                <a:cs typeface="Calibri" panose="020F0502020204030204" pitchFamily="34" charset="0"/>
              </a:rPr>
              <a:t>– We have some movement on BTE/W carpet replacements. We are getting the finances worked out currently.</a:t>
            </a:r>
            <a:r>
              <a:rPr lang="en-US" sz="1100" dirty="0">
                <a:solidFill>
                  <a:srgbClr val="000000"/>
                </a:solidFill>
                <a:latin typeface="+mn-lt"/>
                <a:ea typeface="Times New Roman" panose="02020603050405020304" pitchFamily="18" charset="0"/>
                <a:cs typeface="Calibri" panose="020F0502020204030204" pitchFamily="34" charset="0"/>
              </a:rPr>
              <a:t>  </a:t>
            </a:r>
            <a:r>
              <a:rPr lang="en-US" sz="1100">
                <a:solidFill>
                  <a:srgbClr val="000000"/>
                </a:solidFill>
                <a:latin typeface="+mn-lt"/>
                <a:ea typeface="Times New Roman" panose="02020603050405020304" pitchFamily="18" charset="0"/>
                <a:cs typeface="Calibri" panose="020F0502020204030204" pitchFamily="34" charset="0"/>
              </a:rPr>
              <a:t>No change</a:t>
            </a:r>
            <a:endParaRPr lang="en-US" sz="1100" dirty="0">
              <a:solidFill>
                <a:srgbClr val="000000"/>
              </a:solidFill>
              <a:latin typeface="+mn-lt"/>
              <a:ea typeface="Times New Roman" panose="02020603050405020304" pitchFamily="18" charset="0"/>
              <a:cs typeface="Calibri" panose="020F0502020204030204" pitchFamily="34" charset="0"/>
            </a:endParaRPr>
          </a:p>
          <a:p>
            <a:pPr marR="57150">
              <a:spcBef>
                <a:spcPts val="0"/>
              </a:spcBef>
              <a:spcAft>
                <a:spcPts val="600"/>
              </a:spcAft>
              <a:defRPr/>
            </a:pPr>
            <a:r>
              <a:rPr lang="en-US" sz="1100" b="1" dirty="0">
                <a:solidFill>
                  <a:srgbClr val="000000"/>
                </a:solidFill>
                <a:latin typeface="+mn-lt"/>
                <a:cs typeface="Calibri" panose="020F0502020204030204" pitchFamily="34" charset="0"/>
              </a:rPr>
              <a:t>Exterior Ladder EOL replacements </a:t>
            </a:r>
            <a:r>
              <a:rPr lang="en-US" sz="1100" dirty="0">
                <a:solidFill>
                  <a:srgbClr val="000000"/>
                </a:solidFill>
                <a:latin typeface="+mn-lt"/>
                <a:cs typeface="Calibri" panose="020F0502020204030204" pitchFamily="34" charset="0"/>
              </a:rPr>
              <a:t>– Currently 24 ladders are targeted. SOW is being developed.</a:t>
            </a:r>
          </a:p>
          <a:p>
            <a:pPr marR="57150">
              <a:spcBef>
                <a:spcPts val="0"/>
              </a:spcBef>
              <a:spcAft>
                <a:spcPts val="600"/>
              </a:spcAft>
              <a:defRPr/>
            </a:pPr>
            <a:r>
              <a:rPr lang="en-US" sz="1100" b="1" dirty="0">
                <a:solidFill>
                  <a:srgbClr val="000000"/>
                </a:solidFill>
                <a:latin typeface="+mn-lt"/>
                <a:cs typeface="Calibri" panose="020F0502020204030204" pitchFamily="34" charset="0"/>
              </a:rPr>
              <a:t>Card Reader Installation </a:t>
            </a:r>
            <a:r>
              <a:rPr lang="en-US" sz="1100" dirty="0">
                <a:solidFill>
                  <a:srgbClr val="000000"/>
                </a:solidFill>
                <a:latin typeface="+mn-lt"/>
                <a:cs typeface="Calibri" panose="020F0502020204030204" pitchFamily="34" charset="0"/>
              </a:rPr>
              <a:t>– Transfer Gallery is next on the list. Awaiting Contractor scheduling. </a:t>
            </a:r>
            <a:r>
              <a:rPr lang="en-US" sz="1100" b="1" dirty="0">
                <a:solidFill>
                  <a:srgbClr val="FF0000"/>
                </a:solidFill>
                <a:latin typeface="+mn-lt"/>
                <a:cs typeface="Calibri" panose="020F0502020204030204" pitchFamily="34" charset="0"/>
              </a:rPr>
              <a:t>Completed ✅</a:t>
            </a:r>
          </a:p>
          <a:p>
            <a:pPr marR="57150">
              <a:spcBef>
                <a:spcPts val="0"/>
              </a:spcBef>
              <a:spcAft>
                <a:spcPts val="600"/>
              </a:spcAft>
              <a:defRPr/>
            </a:pPr>
            <a:r>
              <a:rPr lang="en-US" sz="1100" b="1" dirty="0">
                <a:solidFill>
                  <a:srgbClr val="000000"/>
                </a:solidFill>
                <a:latin typeface="+mn-lt"/>
                <a:ea typeface="Times New Roman" panose="02020603050405020304" pitchFamily="18" charset="0"/>
                <a:cs typeface="Calibri" panose="020F0502020204030204" pitchFamily="34" charset="0"/>
              </a:rPr>
              <a:t>Roof Repairs in progress: </a:t>
            </a:r>
            <a:r>
              <a:rPr lang="en-US" sz="1100" dirty="0">
                <a:solidFill>
                  <a:srgbClr val="000000"/>
                </a:solidFill>
                <a:latin typeface="+mn-lt"/>
                <a:ea typeface="Times New Roman" panose="02020603050405020304" pitchFamily="18" charset="0"/>
                <a:cs typeface="Calibri" panose="020F0502020204030204" pitchFamily="34" charset="0"/>
              </a:rPr>
              <a:t>MS6, MI-8, TG, MS4, and SWA. – Roofing Repair company (M. Cannon) is working through the list of roof repairs. The Scheduler/Planners are working with different groups now.</a:t>
            </a:r>
          </a:p>
          <a:p>
            <a:pPr marR="57150">
              <a:spcBef>
                <a:spcPts val="0"/>
              </a:spcBef>
              <a:spcAft>
                <a:spcPts val="600"/>
              </a:spcAft>
              <a:defRPr/>
            </a:pPr>
            <a:r>
              <a:rPr lang="en-US" sz="1100" b="1" dirty="0">
                <a:solidFill>
                  <a:srgbClr val="000000"/>
                </a:solidFill>
                <a:latin typeface="+mn-lt"/>
                <a:ea typeface="Times New Roman" panose="02020603050405020304" pitchFamily="18" charset="0"/>
                <a:cs typeface="Calibri" panose="020F0502020204030204" pitchFamily="34" charset="0"/>
              </a:rPr>
              <a:t>New Roofs</a:t>
            </a:r>
            <a:r>
              <a:rPr lang="en-US" sz="1100" dirty="0">
                <a:solidFill>
                  <a:srgbClr val="000000"/>
                </a:solidFill>
                <a:latin typeface="+mn-lt"/>
                <a:ea typeface="Times New Roman" panose="02020603050405020304" pitchFamily="18" charset="0"/>
                <a:cs typeface="Calibri" panose="020F0502020204030204" pitchFamily="34" charset="0"/>
              </a:rPr>
              <a:t> – HAB is coming along, Minos/Village Gym/Fuel Station are next up and just waiting on different phases of the projects to firm up dates. </a:t>
            </a:r>
          </a:p>
          <a:p>
            <a:pPr marR="57150">
              <a:spcBef>
                <a:spcPts val="0"/>
              </a:spcBef>
              <a:spcAft>
                <a:spcPts val="600"/>
              </a:spcAft>
              <a:defRPr/>
            </a:pPr>
            <a:r>
              <a:rPr lang="en-US" sz="1100" b="1" dirty="0">
                <a:solidFill>
                  <a:srgbClr val="000000"/>
                </a:solidFill>
                <a:latin typeface="+mn-lt"/>
                <a:ea typeface="Times New Roman" panose="02020603050405020304" pitchFamily="18" charset="0"/>
                <a:cs typeface="Calibri" panose="020F0502020204030204" pitchFamily="34" charset="0"/>
              </a:rPr>
              <a:t>Prairie Burns</a:t>
            </a:r>
            <a:r>
              <a:rPr lang="en-US" sz="1100" dirty="0">
                <a:solidFill>
                  <a:srgbClr val="000000"/>
                </a:solidFill>
                <a:latin typeface="+mn-lt"/>
                <a:ea typeface="Times New Roman" panose="02020603050405020304" pitchFamily="18" charset="0"/>
                <a:cs typeface="Calibri" panose="020F0502020204030204" pitchFamily="34" charset="0"/>
              </a:rPr>
              <a:t> – Prairie burns have started again.  There were 2 this past week.</a:t>
            </a:r>
          </a:p>
          <a:p>
            <a:pPr marR="57150">
              <a:spcBef>
                <a:spcPts val="0"/>
              </a:spcBef>
              <a:spcAft>
                <a:spcPts val="600"/>
              </a:spcAft>
              <a:defRPr/>
            </a:pPr>
            <a:endParaRPr lang="en-US" sz="900" dirty="0">
              <a:solidFill>
                <a:srgbClr val="000000"/>
              </a:solidFill>
              <a:latin typeface="+mn-lt"/>
              <a:ea typeface="Times New Roman" panose="02020603050405020304" pitchFamily="18" charset="0"/>
              <a:cs typeface="Calibri" panose="020F0502020204030204" pitchFamily="34" charset="0"/>
            </a:endParaRPr>
          </a:p>
          <a:p>
            <a:pPr marR="57150">
              <a:spcBef>
                <a:spcPts val="0"/>
              </a:spcBef>
              <a:spcAft>
                <a:spcPts val="600"/>
              </a:spcAft>
              <a:defRPr/>
            </a:pPr>
            <a:endParaRPr lang="en-US" sz="900" dirty="0">
              <a:solidFill>
                <a:srgbClr val="000000"/>
              </a:solidFill>
              <a:latin typeface="+mn-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50327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8415E1-6485-BDBF-C755-9AB106B7CA85}"/>
              </a:ext>
            </a:extLst>
          </p:cNvPr>
          <p:cNvPicPr>
            <a:picLocks noChangeAspect="1"/>
          </p:cNvPicPr>
          <p:nvPr/>
        </p:nvPicPr>
        <p:blipFill>
          <a:blip r:embed="rId3"/>
          <a:stretch>
            <a:fillRect/>
          </a:stretch>
        </p:blipFill>
        <p:spPr>
          <a:xfrm>
            <a:off x="6289589" y="0"/>
            <a:ext cx="2852956" cy="5143500"/>
          </a:xfrm>
          <a:prstGeom prst="rect">
            <a:avLst/>
          </a:prstGeom>
          <a:gradFill>
            <a:gsLst>
              <a:gs pos="34000">
                <a:schemeClr val="bg1"/>
              </a:gs>
              <a:gs pos="100000">
                <a:schemeClr val="bg1">
                  <a:alpha val="0"/>
                </a:schemeClr>
              </a:gs>
            </a:gsLst>
            <a:lin ang="0" scaled="1"/>
          </a:gradFill>
          <a:ln>
            <a:noFill/>
          </a:ln>
          <a:effectLst/>
        </p:spPr>
      </p:pic>
      <p:sp>
        <p:nvSpPr>
          <p:cNvPr id="4" name="Rectangle 3">
            <a:extLst>
              <a:ext uri="{FF2B5EF4-FFF2-40B4-BE49-F238E27FC236}">
                <a16:creationId xmlns:a16="http://schemas.microsoft.com/office/drawing/2014/main" id="{A4C171C3-6677-2E5B-8E79-C5E0910A3003}"/>
              </a:ext>
            </a:extLst>
          </p:cNvPr>
          <p:cNvSpPr/>
          <p:nvPr/>
        </p:nvSpPr>
        <p:spPr>
          <a:xfrm rot="10800000">
            <a:off x="0" y="0"/>
            <a:ext cx="5835112" cy="5134706"/>
          </a:xfrm>
          <a:prstGeom prst="rect">
            <a:avLst/>
          </a:prstGeom>
          <a:gradFill flip="none" rotWithShape="1">
            <a:gsLst>
              <a:gs pos="63000">
                <a:schemeClr val="bg1"/>
              </a:gs>
              <a:gs pos="100000">
                <a:schemeClr val="bg1">
                  <a:alpha val="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92E8716-3124-4318-B6BA-AECE7A64679D}"/>
              </a:ext>
            </a:extLst>
          </p:cNvPr>
          <p:cNvSpPr txBox="1"/>
          <p:nvPr/>
        </p:nvSpPr>
        <p:spPr>
          <a:xfrm>
            <a:off x="1455" y="427649"/>
            <a:ext cx="6099694" cy="400110"/>
          </a:xfrm>
          <a:prstGeom prst="rect">
            <a:avLst/>
          </a:prstGeom>
          <a:solidFill>
            <a:schemeClr val="accent4"/>
          </a:solidFill>
          <a:ln>
            <a:solidFill>
              <a:schemeClr val="accent4"/>
            </a:solidFill>
          </a:ln>
          <a:effectLst>
            <a:outerShdw blurRad="50800" dist="38100" dir="5400000" algn="t" rotWithShape="0">
              <a:prstClr val="black">
                <a:alpha val="40000"/>
              </a:prstClr>
            </a:outerShdw>
          </a:effectLst>
        </p:spPr>
        <p:txBody>
          <a:bodyPr wrap="square" rtlCol="0">
            <a:spAutoFit/>
          </a:bodyPr>
          <a:lstStyle/>
          <a:p>
            <a:pPr algn="r" defTabSz="685800" fontAlgn="auto">
              <a:spcBef>
                <a:spcPts val="750"/>
              </a:spcBef>
              <a:spcAft>
                <a:spcPts val="0"/>
              </a:spcAft>
            </a:pPr>
            <a:r>
              <a:rPr lang="en-US" sz="2000" b="1" dirty="0">
                <a:solidFill>
                  <a:schemeClr val="bg1"/>
                </a:solidFill>
              </a:rPr>
              <a:t>Active Projects still in motion and Contractors on Site</a:t>
            </a:r>
          </a:p>
        </p:txBody>
      </p:sp>
      <p:sp>
        <p:nvSpPr>
          <p:cNvPr id="12" name="Slide Number Placeholder 11">
            <a:extLst>
              <a:ext uri="{FF2B5EF4-FFF2-40B4-BE49-F238E27FC236}">
                <a16:creationId xmlns:a16="http://schemas.microsoft.com/office/drawing/2014/main" id="{4759ECA2-7031-6B2F-37A3-14C905F5C06A}"/>
              </a:ext>
            </a:extLst>
          </p:cNvPr>
          <p:cNvSpPr>
            <a:spLocks noGrp="1"/>
          </p:cNvSpPr>
          <p:nvPr>
            <p:ph type="sldNum" sz="quarter" idx="12"/>
          </p:nvPr>
        </p:nvSpPr>
        <p:spPr/>
        <p:txBody>
          <a:bodyPr/>
          <a:lstStyle/>
          <a:p>
            <a:fld id="{773D2927-E60A-154D-AE4C-9C9B1BCDDFC0}" type="slidenum">
              <a:rPr lang="en-US" smtClean="0"/>
              <a:pPr/>
              <a:t>6</a:t>
            </a:fld>
            <a:endParaRPr lang="en-US"/>
          </a:p>
        </p:txBody>
      </p:sp>
      <p:sp>
        <p:nvSpPr>
          <p:cNvPr id="2" name="Rectangle 1">
            <a:extLst>
              <a:ext uri="{FF2B5EF4-FFF2-40B4-BE49-F238E27FC236}">
                <a16:creationId xmlns:a16="http://schemas.microsoft.com/office/drawing/2014/main" id="{843CB95C-14C4-9587-3775-99A7FEA7DC92}"/>
              </a:ext>
            </a:extLst>
          </p:cNvPr>
          <p:cNvSpPr/>
          <p:nvPr/>
        </p:nvSpPr>
        <p:spPr>
          <a:xfrm>
            <a:off x="395207" y="999641"/>
            <a:ext cx="5835112" cy="405648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6" name="Rectangle 5">
            <a:extLst>
              <a:ext uri="{FF2B5EF4-FFF2-40B4-BE49-F238E27FC236}">
                <a16:creationId xmlns:a16="http://schemas.microsoft.com/office/drawing/2014/main" id="{96CE5838-6B63-0A40-02FB-52716455BDEE}"/>
              </a:ext>
            </a:extLst>
          </p:cNvPr>
          <p:cNvSpPr/>
          <p:nvPr/>
        </p:nvSpPr>
        <p:spPr>
          <a:xfrm>
            <a:off x="557805" y="1129416"/>
            <a:ext cx="4655091" cy="3054682"/>
          </a:xfrm>
          <a:prstGeom prst="rect">
            <a:avLst/>
          </a:prstGeom>
          <a:noFill/>
        </p:spPr>
        <p:txBody>
          <a:bodyPr wrap="square" lIns="91440" tIns="45720" rIns="91440" bIns="45720" anchor="t">
            <a:spAutoFit/>
          </a:bodyPr>
          <a:lstStyle/>
          <a:p>
            <a:pPr marR="57150">
              <a:spcBef>
                <a:spcPts val="0"/>
              </a:spcBef>
              <a:spcAft>
                <a:spcPts val="600"/>
              </a:spcAft>
              <a:defRPr/>
            </a:pPr>
            <a:r>
              <a:rPr lang="en-US" sz="1050" b="1" u="sng" dirty="0">
                <a:solidFill>
                  <a:srgbClr val="000000"/>
                </a:solidFill>
                <a:latin typeface="+mn-lt"/>
                <a:cs typeface="Calibri" panose="020F0502020204030204" pitchFamily="34" charset="0"/>
              </a:rPr>
              <a:t>AD Projects</a:t>
            </a:r>
            <a:r>
              <a:rPr lang="en-US" sz="900" b="1" dirty="0">
                <a:solidFill>
                  <a:srgbClr val="000000"/>
                </a:solidFill>
                <a:latin typeface="+mn-lt"/>
                <a:cs typeface="Calibri" panose="020F0502020204030204" pitchFamily="34" charset="0"/>
              </a:rPr>
              <a:t>: </a:t>
            </a:r>
          </a:p>
          <a:p>
            <a:pPr marR="57150">
              <a:spcBef>
                <a:spcPts val="0"/>
              </a:spcBef>
              <a:spcAft>
                <a:spcPts val="600"/>
              </a:spcAft>
              <a:defRPr/>
            </a:pPr>
            <a:r>
              <a:rPr lang="en-US" sz="1100" b="1" dirty="0">
                <a:solidFill>
                  <a:srgbClr val="000000"/>
                </a:solidFill>
                <a:latin typeface="+mn-lt"/>
                <a:ea typeface="Times New Roman" panose="02020603050405020304" pitchFamily="18" charset="0"/>
                <a:cs typeface="Calibri" panose="020F0502020204030204" pitchFamily="34" charset="0"/>
              </a:rPr>
              <a:t>Potential next Projects</a:t>
            </a:r>
            <a:r>
              <a:rPr lang="en-US" sz="1100" dirty="0">
                <a:solidFill>
                  <a:srgbClr val="000000"/>
                </a:solidFill>
                <a:latin typeface="+mn-lt"/>
                <a:ea typeface="Times New Roman" panose="02020603050405020304" pitchFamily="18" charset="0"/>
                <a:cs typeface="Calibri" panose="020F0502020204030204" pitchFamily="34" charset="0"/>
              </a:rPr>
              <a:t> – APOTH Door &amp; Frame Replacement (waiting on quote), A0 cleanroom sanitary line replacement (performed walkdown and waiting on quote), MI Building Concrete Coatings, C0 Service Building (in beginning phase). – No Change</a:t>
            </a:r>
          </a:p>
          <a:p>
            <a:pPr marR="57150">
              <a:spcBef>
                <a:spcPts val="0"/>
              </a:spcBef>
              <a:spcAft>
                <a:spcPts val="600"/>
              </a:spcAft>
              <a:defRPr/>
            </a:pPr>
            <a:r>
              <a:rPr lang="en-US" sz="1100" b="1" dirty="0">
                <a:solidFill>
                  <a:srgbClr val="000000"/>
                </a:solidFill>
                <a:latin typeface="+mn-lt"/>
                <a:ea typeface="Times New Roman" panose="02020603050405020304" pitchFamily="18" charset="0"/>
                <a:cs typeface="Calibri" panose="020F0502020204030204" pitchFamily="34" charset="0"/>
              </a:rPr>
              <a:t>Metal Roof Coatings </a:t>
            </a:r>
            <a:r>
              <a:rPr lang="en-US" sz="1100" dirty="0">
                <a:solidFill>
                  <a:srgbClr val="000000"/>
                </a:solidFill>
                <a:latin typeface="+mn-lt"/>
                <a:ea typeface="Times New Roman" panose="02020603050405020304" pitchFamily="18" charset="0"/>
                <a:cs typeface="Calibri" panose="020F0502020204030204" pitchFamily="34" charset="0"/>
              </a:rPr>
              <a:t>– SOW of work is being developed; project will have to go out to bid due to size. – No Change</a:t>
            </a:r>
            <a:endParaRPr lang="en-US" sz="1100" dirty="0">
              <a:solidFill>
                <a:srgbClr val="000000"/>
              </a:solidFill>
              <a:latin typeface="+mn-lt"/>
              <a:cs typeface="Calibri" panose="020F0502020204030204" pitchFamily="34" charset="0"/>
            </a:endParaRPr>
          </a:p>
          <a:p>
            <a:pPr marR="57150">
              <a:spcBef>
                <a:spcPts val="0"/>
              </a:spcBef>
              <a:spcAft>
                <a:spcPts val="600"/>
              </a:spcAft>
              <a:defRPr/>
            </a:pPr>
            <a:r>
              <a:rPr lang="en-US" sz="1100" b="1" dirty="0">
                <a:solidFill>
                  <a:srgbClr val="000000"/>
                </a:solidFill>
                <a:latin typeface="+mn-lt"/>
                <a:ea typeface="Times New Roman" panose="02020603050405020304" pitchFamily="18" charset="0"/>
                <a:cs typeface="Calibri" panose="020F0502020204030204" pitchFamily="34" charset="0"/>
              </a:rPr>
              <a:t>Lighting Work/Upgrades </a:t>
            </a:r>
            <a:r>
              <a:rPr lang="en-US" sz="1100" dirty="0">
                <a:solidFill>
                  <a:srgbClr val="000000"/>
                </a:solidFill>
                <a:latin typeface="+mn-lt"/>
                <a:ea typeface="Times New Roman" panose="02020603050405020304" pitchFamily="18" charset="0"/>
                <a:cs typeface="Calibri" panose="020F0502020204030204" pitchFamily="34" charset="0"/>
              </a:rPr>
              <a:t>– A-0 is almost done except for a change order.  NML high bay lights start today &amp; CMTF have been halted due to other lab priorities. </a:t>
            </a:r>
          </a:p>
          <a:p>
            <a:pPr marR="57150">
              <a:spcBef>
                <a:spcPts val="0"/>
              </a:spcBef>
              <a:spcAft>
                <a:spcPts val="600"/>
              </a:spcAft>
              <a:defRPr/>
            </a:pPr>
            <a:r>
              <a:rPr lang="en-US" sz="1100" b="1" dirty="0">
                <a:solidFill>
                  <a:srgbClr val="000000"/>
                </a:solidFill>
                <a:latin typeface="+mn-lt"/>
                <a:ea typeface="Times New Roman" panose="02020603050405020304" pitchFamily="18" charset="0"/>
                <a:cs typeface="Calibri" panose="020F0502020204030204" pitchFamily="34" charset="0"/>
              </a:rPr>
              <a:t>Foundation Leaks </a:t>
            </a:r>
            <a:r>
              <a:rPr lang="en-US" sz="1100" dirty="0">
                <a:solidFill>
                  <a:srgbClr val="000000"/>
                </a:solidFill>
                <a:latin typeface="+mn-lt"/>
                <a:ea typeface="Times New Roman" panose="02020603050405020304" pitchFamily="18" charset="0"/>
                <a:cs typeface="Calibri" panose="020F0502020204030204" pitchFamily="34" charset="0"/>
              </a:rPr>
              <a:t>– MT6/MC2/Wilson Hall – SOW is in progress.</a:t>
            </a:r>
          </a:p>
          <a:p>
            <a:pPr marR="57150">
              <a:spcBef>
                <a:spcPts val="0"/>
              </a:spcBef>
              <a:spcAft>
                <a:spcPts val="600"/>
              </a:spcAft>
              <a:defRPr/>
            </a:pPr>
            <a:r>
              <a:rPr lang="en-US" sz="1100" b="1" dirty="0">
                <a:solidFill>
                  <a:srgbClr val="000000"/>
                </a:solidFill>
                <a:latin typeface="+mn-lt"/>
                <a:ea typeface="Times New Roman" panose="02020603050405020304" pitchFamily="18" charset="0"/>
                <a:cs typeface="Calibri" panose="020F0502020204030204" pitchFamily="34" charset="0"/>
              </a:rPr>
              <a:t>Anchor Inspections </a:t>
            </a:r>
            <a:r>
              <a:rPr lang="en-US" sz="1100" dirty="0">
                <a:solidFill>
                  <a:srgbClr val="000000"/>
                </a:solidFill>
                <a:latin typeface="+mn-lt"/>
                <a:ea typeface="Times New Roman" panose="02020603050405020304" pitchFamily="18" charset="0"/>
                <a:cs typeface="Calibri" panose="020F0502020204030204" pitchFamily="34" charset="0"/>
              </a:rPr>
              <a:t>– Contractor, Premier, has been brought on board as an inspection service through Safety. This work is in the beginning stages of getting the HA’s written up and all points located.</a:t>
            </a:r>
          </a:p>
          <a:p>
            <a:pPr marR="57150">
              <a:spcBef>
                <a:spcPts val="0"/>
              </a:spcBef>
              <a:spcAft>
                <a:spcPts val="600"/>
              </a:spcAft>
              <a:defRPr/>
            </a:pPr>
            <a:endParaRPr lang="en-US" sz="900" dirty="0">
              <a:solidFill>
                <a:srgbClr val="000000"/>
              </a:solidFill>
              <a:latin typeface="+mn-lt"/>
              <a:cs typeface="Calibri" panose="020F0502020204030204" pitchFamily="34" charset="0"/>
            </a:endParaRPr>
          </a:p>
        </p:txBody>
      </p:sp>
    </p:spTree>
    <p:extLst>
      <p:ext uri="{BB962C8B-B14F-4D97-AF65-F5344CB8AC3E}">
        <p14:creationId xmlns:p14="http://schemas.microsoft.com/office/powerpoint/2010/main" val="293022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C83764E-E337-42DB-93FC-6FEB65E2EB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23" b="3495"/>
          <a:stretch/>
        </p:blipFill>
        <p:spPr bwMode="auto">
          <a:xfrm>
            <a:off x="1917832" y="0"/>
            <a:ext cx="7229475" cy="51347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59D8A12-C5A7-408E-B368-A58E2A9F3A6B}"/>
              </a:ext>
            </a:extLst>
          </p:cNvPr>
          <p:cNvSpPr/>
          <p:nvPr/>
        </p:nvSpPr>
        <p:spPr>
          <a:xfrm rot="10800000">
            <a:off x="-26378" y="3"/>
            <a:ext cx="5451232" cy="5134706"/>
          </a:xfrm>
          <a:prstGeom prst="rect">
            <a:avLst/>
          </a:prstGeom>
          <a:gradFill flip="none" rotWithShape="1">
            <a:gsLst>
              <a:gs pos="63000">
                <a:schemeClr val="bg1"/>
              </a:gs>
              <a:gs pos="100000">
                <a:schemeClr val="bg1">
                  <a:alpha val="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05E434-43C3-4581-A82A-270EDC9A11D5}"/>
              </a:ext>
            </a:extLst>
          </p:cNvPr>
          <p:cNvSpPr txBox="1"/>
          <p:nvPr/>
        </p:nvSpPr>
        <p:spPr>
          <a:xfrm>
            <a:off x="1455" y="427649"/>
            <a:ext cx="4988555" cy="400110"/>
          </a:xfrm>
          <a:prstGeom prst="rect">
            <a:avLst/>
          </a:prstGeom>
          <a:solidFill>
            <a:schemeClr val="accent6"/>
          </a:solidFill>
          <a:ln>
            <a:solidFill>
              <a:schemeClr val="accent6"/>
            </a:solidFill>
          </a:ln>
          <a:effectLst>
            <a:outerShdw blurRad="50800" dist="38100" dir="5400000" algn="t" rotWithShape="0">
              <a:prstClr val="black">
                <a:alpha val="40000"/>
              </a:prstClr>
            </a:outerShdw>
          </a:effectLst>
        </p:spPr>
        <p:txBody>
          <a:bodyPr wrap="square" rtlCol="0">
            <a:spAutoFit/>
          </a:bodyPr>
          <a:lstStyle/>
          <a:p>
            <a:pPr algn="r" defTabSz="685800" fontAlgn="auto">
              <a:spcBef>
                <a:spcPts val="750"/>
              </a:spcBef>
              <a:spcAft>
                <a:spcPts val="0"/>
              </a:spcAft>
            </a:pPr>
            <a:r>
              <a:rPr lang="en-US" sz="2000" b="1" dirty="0">
                <a:solidFill>
                  <a:schemeClr val="bg1"/>
                </a:solidFill>
              </a:rPr>
              <a:t>Road Closures</a:t>
            </a:r>
          </a:p>
        </p:txBody>
      </p:sp>
      <p:sp>
        <p:nvSpPr>
          <p:cNvPr id="2" name="Slide Number Placeholder 1">
            <a:extLst>
              <a:ext uri="{FF2B5EF4-FFF2-40B4-BE49-F238E27FC236}">
                <a16:creationId xmlns:a16="http://schemas.microsoft.com/office/drawing/2014/main" id="{BEF47D79-C7A8-79EE-7452-84FF1B5D5D1A}"/>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sp>
        <p:nvSpPr>
          <p:cNvPr id="3" name="Rectangle 2">
            <a:extLst>
              <a:ext uri="{FF2B5EF4-FFF2-40B4-BE49-F238E27FC236}">
                <a16:creationId xmlns:a16="http://schemas.microsoft.com/office/drawing/2014/main" id="{BE676BBE-7298-F4DD-ADA7-244E9BBC3044}"/>
              </a:ext>
            </a:extLst>
          </p:cNvPr>
          <p:cNvSpPr/>
          <p:nvPr/>
        </p:nvSpPr>
        <p:spPr>
          <a:xfrm>
            <a:off x="222250" y="1157125"/>
            <a:ext cx="2544464" cy="1061829"/>
          </a:xfrm>
          <a:prstGeom prst="rect">
            <a:avLst/>
          </a:prstGeom>
          <a:noFill/>
        </p:spPr>
        <p:txBody>
          <a:bodyPr wrap="square" lIns="91440" tIns="45720" rIns="91440" bIns="45720" anchor="t">
            <a:spAutoFit/>
          </a:bodyPr>
          <a:lstStyle/>
          <a:p>
            <a:pPr marL="171450" indent="-171450" defTabSz="457189">
              <a:spcBef>
                <a:spcPts val="0"/>
              </a:spcBef>
              <a:spcAft>
                <a:spcPts val="0"/>
              </a:spcAft>
              <a:buFont typeface="Arial,Sans-Serif" panose="020B0604020202020204" pitchFamily="34" charset="0"/>
              <a:buChar char="•"/>
              <a:defRPr/>
            </a:pPr>
            <a:r>
              <a:rPr lang="en-US" sz="900" dirty="0">
                <a:solidFill>
                  <a:srgbClr val="000000"/>
                </a:solidFill>
                <a:latin typeface="Calibri Light"/>
                <a:cs typeface="Arial"/>
              </a:rPr>
              <a:t>Closures from Fermilab today or R&amp;G site</a:t>
            </a:r>
          </a:p>
          <a:p>
            <a:pPr marL="171450" indent="-171450" defTabSz="457189">
              <a:spcBef>
                <a:spcPts val="0"/>
              </a:spcBef>
              <a:spcAft>
                <a:spcPts val="0"/>
              </a:spcAft>
              <a:buFont typeface="Arial,Sans-Serif" panose="020B0604020202020204" pitchFamily="34" charset="0"/>
              <a:buChar char="•"/>
              <a:defRPr/>
            </a:pPr>
            <a:endParaRPr lang="en-US" sz="900" dirty="0">
              <a:solidFill>
                <a:srgbClr val="000000"/>
              </a:solidFill>
              <a:latin typeface="Calibri Light"/>
              <a:cs typeface="Arial"/>
            </a:endParaRPr>
          </a:p>
          <a:p>
            <a:pPr marL="628650" lvl="1" indent="-171450" defTabSz="457189">
              <a:spcBef>
                <a:spcPts val="0"/>
              </a:spcBef>
              <a:spcAft>
                <a:spcPts val="0"/>
              </a:spcAft>
              <a:buFont typeface="Arial,Sans-Serif" panose="020B0604020202020204" pitchFamily="34" charset="0"/>
              <a:buChar char="•"/>
              <a:defRPr/>
            </a:pPr>
            <a:r>
              <a:rPr lang="en-US" sz="900" dirty="0">
                <a:solidFill>
                  <a:srgbClr val="000000"/>
                </a:solidFill>
                <a:latin typeface="Calibri Light"/>
                <a:cs typeface="Arial"/>
              </a:rPr>
              <a:t>Lab closures</a:t>
            </a:r>
          </a:p>
          <a:p>
            <a:pPr marL="171450" indent="-171450" defTabSz="457189">
              <a:spcBef>
                <a:spcPts val="0"/>
              </a:spcBef>
              <a:spcAft>
                <a:spcPts val="0"/>
              </a:spcAft>
              <a:buFont typeface="Arial,Sans-Serif" panose="020B0604020202020204" pitchFamily="34" charset="0"/>
              <a:buChar char="•"/>
              <a:defRPr/>
            </a:pPr>
            <a:endParaRPr lang="en-US" sz="900" dirty="0">
              <a:solidFill>
                <a:srgbClr val="000000"/>
              </a:solidFill>
              <a:latin typeface="Calibri Light"/>
              <a:cs typeface="Arial"/>
            </a:endParaRPr>
          </a:p>
          <a:p>
            <a:pPr marL="171450" indent="-171450" defTabSz="457189">
              <a:spcBef>
                <a:spcPts val="0"/>
              </a:spcBef>
              <a:spcAft>
                <a:spcPts val="0"/>
              </a:spcAft>
              <a:buFont typeface="Arial,Sans-Serif" panose="020B0604020202020204" pitchFamily="34" charset="0"/>
              <a:buChar char="•"/>
              <a:defRPr/>
            </a:pPr>
            <a:endParaRPr lang="en-US" sz="900" dirty="0">
              <a:solidFill>
                <a:srgbClr val="000000"/>
              </a:solidFill>
              <a:latin typeface="Calibri Light"/>
              <a:cs typeface="Arial"/>
            </a:endParaRPr>
          </a:p>
          <a:p>
            <a:pPr marL="628650" lvl="1" indent="-171450" defTabSz="457189">
              <a:spcBef>
                <a:spcPts val="0"/>
              </a:spcBef>
              <a:spcAft>
                <a:spcPts val="0"/>
              </a:spcAft>
              <a:buFont typeface="Arial,Sans-Serif" panose="020B0604020202020204" pitchFamily="34" charset="0"/>
              <a:buChar char="•"/>
              <a:defRPr/>
            </a:pPr>
            <a:r>
              <a:rPr lang="en-US" sz="900" dirty="0">
                <a:solidFill>
                  <a:srgbClr val="000000"/>
                </a:solidFill>
                <a:latin typeface="Calibri Light"/>
                <a:cs typeface="Arial"/>
              </a:rPr>
              <a:t>Closures close to WH</a:t>
            </a:r>
          </a:p>
          <a:p>
            <a:pPr marL="628650" lvl="1" indent="-171450" defTabSz="457189">
              <a:spcBef>
                <a:spcPts val="0"/>
              </a:spcBef>
              <a:spcAft>
                <a:spcPts val="0"/>
              </a:spcAft>
              <a:buFont typeface="Arial,Sans-Serif" panose="020B0604020202020204" pitchFamily="34" charset="0"/>
              <a:buChar char="•"/>
              <a:defRPr/>
            </a:pPr>
            <a:endParaRPr lang="en-US" sz="900" dirty="0">
              <a:solidFill>
                <a:srgbClr val="000000"/>
              </a:solidFill>
              <a:latin typeface="Calibri Light"/>
              <a:cs typeface="Calibri Light"/>
            </a:endParaRPr>
          </a:p>
        </p:txBody>
      </p:sp>
    </p:spTree>
    <p:extLst>
      <p:ext uri="{BB962C8B-B14F-4D97-AF65-F5344CB8AC3E}">
        <p14:creationId xmlns:p14="http://schemas.microsoft.com/office/powerpoint/2010/main" val="278857635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A06ACFC8F5CB48AF8FB4E1B7E23999" ma:contentTypeVersion="16" ma:contentTypeDescription="Create a new document." ma:contentTypeScope="" ma:versionID="000ab61ee7f9812444541d4f571d82ae">
  <xsd:schema xmlns:xsd="http://www.w3.org/2001/XMLSchema" xmlns:xs="http://www.w3.org/2001/XMLSchema" xmlns:p="http://schemas.microsoft.com/office/2006/metadata/properties" xmlns:ns2="e3b62392-c388-4243-aa46-300030a88113" xmlns:ns3="c480c986-2050-497c-85a6-1d33c8848c6f" targetNamespace="http://schemas.microsoft.com/office/2006/metadata/properties" ma:root="true" ma:fieldsID="d7b5895abe10fae2a3d30b0197fe6068" ns2:_="" ns3:_="">
    <xsd:import namespace="e3b62392-c388-4243-aa46-300030a88113"/>
    <xsd:import namespace="c480c986-2050-497c-85a6-1d33c8848c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ReportDate" minOccurs="0"/>
                <xsd:element ref="ns2:MediaServiceDateTaken"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b62392-c388-4243-aa46-300030a881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ReportDate" ma:index="19" nillable="true" ma:displayName="Report Date" ma:format="DateOnly" ma:internalName="ReportDate">
      <xsd:simpleType>
        <xsd:restriction base="dms:DateTim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80c986-2050-497c-85a6-1d33c8848c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da6aea5-fac2-4954-bd28-a019eac666d3}" ma:internalName="TaxCatchAll" ma:showField="CatchAllData" ma:web="c480c986-2050-497c-85a6-1d33c8848c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480c986-2050-497c-85a6-1d33c8848c6f" xsi:nil="true"/>
    <lcf76f155ced4ddcb4097134ff3c332f xmlns="e3b62392-c388-4243-aa46-300030a88113">
      <Terms xmlns="http://schemas.microsoft.com/office/infopath/2007/PartnerControls"/>
    </lcf76f155ced4ddcb4097134ff3c332f>
    <SharedWithUsers xmlns="c480c986-2050-497c-85a6-1d33c8848c6f">
      <UserInfo>
        <DisplayName>Bruce Bieritz</DisplayName>
        <AccountId>17</AccountId>
        <AccountType/>
      </UserInfo>
      <UserInfo>
        <DisplayName>Rob Allison</DisplayName>
        <AccountId>15</AccountId>
        <AccountType/>
      </UserInfo>
    </SharedWithUsers>
    <ReportDate xmlns="e3b62392-c388-4243-aa46-300030a881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D30993-F2E9-4992-8497-7A639CFD0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b62392-c388-4243-aa46-300030a88113"/>
    <ds:schemaRef ds:uri="c480c986-2050-497c-85a6-1d33c8848c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F2A62D-1FC0-448D-BA91-EB291059DD95}">
  <ds:schemaRefs>
    <ds:schemaRef ds:uri="http://schemas.microsoft.com/office/2006/metadata/properties"/>
    <ds:schemaRef ds:uri="http://purl.org/dc/terms/"/>
    <ds:schemaRef ds:uri="http://schemas.microsoft.com/office/2006/documentManagement/types"/>
    <ds:schemaRef ds:uri="c480c986-2050-497c-85a6-1d33c8848c6f"/>
    <ds:schemaRef ds:uri="http://schemas.openxmlformats.org/package/2006/metadata/core-properties"/>
    <ds:schemaRef ds:uri="http://schemas.microsoft.com/office/infopath/2007/PartnerControls"/>
    <ds:schemaRef ds:uri="http://purl.org/dc/elements/1.1/"/>
    <ds:schemaRef ds:uri="e3b62392-c388-4243-aa46-300030a88113"/>
    <ds:schemaRef ds:uri="http://www.w3.org/XML/1998/namespace"/>
    <ds:schemaRef ds:uri="http://purl.org/dc/dcmitype/"/>
  </ds:schemaRefs>
</ds:datastoreItem>
</file>

<file path=customXml/itemProps3.xml><?xml version="1.0" encoding="utf-8"?>
<ds:datastoreItem xmlns:ds="http://schemas.openxmlformats.org/officeDocument/2006/customXml" ds:itemID="{B8E0986E-6B6B-4CD6-B67A-6001D9E3C4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FNAL_Powerpoint_16x9-seasons_052121 (3)</Template>
  <TotalTime>3053</TotalTime>
  <Words>805</Words>
  <Application>Microsoft Office PowerPoint</Application>
  <PresentationFormat>On-screen Show (16:9)</PresentationFormat>
  <Paragraphs>62</Paragraphs>
  <Slides>7</Slides>
  <Notes>6</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Arial,Sans-Serif</vt:lpstr>
      <vt:lpstr>Calibri</vt:lpstr>
      <vt:lpstr>Calibri Light</vt:lpstr>
      <vt:lpstr>Century Gothic</vt:lpstr>
      <vt:lpstr>Helvetica</vt:lpstr>
      <vt:lpstr>Fermilab_PPT_090915</vt:lpstr>
      <vt:lpstr>1_Fermilab_PPT_090915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 Jeffers</dc:creator>
  <cp:lastModifiedBy>Marcus Lapointe</cp:lastModifiedBy>
  <cp:revision>8</cp:revision>
  <cp:lastPrinted>2014-01-20T19:40:21Z</cp:lastPrinted>
  <dcterms:created xsi:type="dcterms:W3CDTF">2021-12-21T17:11:20Z</dcterms:created>
  <dcterms:modified xsi:type="dcterms:W3CDTF">2024-03-22T12:14:48Z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0x0101002BA06ACFC8F5CB48AF8FB4E1B7E23999</vt:lpwstr>
  </property>
  <property fmtid="{D5CDD505-2E9C-101B-9397-08002B2CF9AE}" pid="3" name="MediaServiceImageTags">
    <vt:lpwstr/>
  </property>
</Properties>
</file>