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5"/>
  </p:notesMasterIdLst>
  <p:handoutMasterIdLst>
    <p:handoutMasterId r:id="rId6"/>
  </p:handoutMasterIdLst>
  <p:sldIdLst>
    <p:sldId id="294" r:id="rId2"/>
    <p:sldId id="2815" r:id="rId3"/>
    <p:sldId id="2980" r:id="rId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50"/>
    <a:srgbClr val="97D7EB"/>
    <a:srgbClr val="98D7EA"/>
    <a:srgbClr val="98D7EB"/>
    <a:srgbClr val="50504E"/>
    <a:srgbClr val="4E4E4E"/>
    <a:srgbClr val="404040"/>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3" autoAdjust="0"/>
    <p:restoredTop sz="94645"/>
  </p:normalViewPr>
  <p:slideViewPr>
    <p:cSldViewPr snapToGrid="0" snapToObjects="1" showGuides="1">
      <p:cViewPr varScale="1">
        <p:scale>
          <a:sx n="140" d="100"/>
          <a:sy n="140" d="100"/>
        </p:scale>
        <p:origin x="208" y="79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3/22/24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3/22/24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7451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3/22/24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Activities</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3/22/24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 Wong-Squires | MSD Project Activities</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3/22/24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 Wong-Squires | MSD Project Activities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3/22/24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Activities</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3/22/24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Activities</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3/22/24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 Wong-Squires | MSD Project Activities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3/22/24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Activities</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Project Activities for MSD</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err="1"/>
              <a:t>Mayling</a:t>
            </a:r>
            <a:r>
              <a:rPr lang="en-US" sz="1400" dirty="0"/>
              <a:t> Wong-Squires		</a:t>
            </a:r>
          </a:p>
          <a:p>
            <a:r>
              <a:rPr lang="en-US" dirty="0"/>
              <a:t>AD Operations Friday 9am Meeting</a:t>
            </a:r>
            <a:endParaRPr lang="en-US" sz="1400" dirty="0"/>
          </a:p>
          <a:p>
            <a:r>
              <a:rPr lang="en-US" dirty="0"/>
              <a:t>22 March 2024</a:t>
            </a:r>
            <a:endParaRPr lang="en-US" sz="1400" dirty="0"/>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C0EB6-E627-47FA-B68A-CE2E3F88BFC5}"/>
              </a:ext>
            </a:extLst>
          </p:cNvPr>
          <p:cNvSpPr>
            <a:spLocks noGrp="1"/>
          </p:cNvSpPr>
          <p:nvPr>
            <p:ph idx="1"/>
          </p:nvPr>
        </p:nvSpPr>
        <p:spPr>
          <a:xfrm>
            <a:off x="127629" y="813816"/>
            <a:ext cx="6001645" cy="3858769"/>
          </a:xfrm>
        </p:spPr>
        <p:txBody>
          <a:bodyPr lIns="0" tIns="0" rIns="0" bIns="0" anchor="t">
            <a:normAutofit fontScale="92500" lnSpcReduction="20000"/>
          </a:bodyPr>
          <a:lstStyle/>
          <a:p>
            <a:pPr marL="0" indent="0">
              <a:buNone/>
            </a:pPr>
            <a:r>
              <a:rPr lang="en-US" sz="1725" b="1" dirty="0">
                <a:cs typeface="Helvetica"/>
              </a:rPr>
              <a:t>Working on</a:t>
            </a:r>
          </a:p>
          <a:p>
            <a:pPr marL="229877" indent="-230029"/>
            <a:r>
              <a:rPr lang="en-US" sz="1500" dirty="0">
                <a:cs typeface="Helvetica"/>
              </a:rPr>
              <a:t>The motorized stands for ESS 1 have been installed and tested. The spool piece has been installed, awaiting the completion of ESS 1. The stands for ESS2 are assembled and ready to be installed once we are given the go ahead to do so. Parts needed for the installation are done</a:t>
            </a:r>
          </a:p>
          <a:p>
            <a:r>
              <a:rPr lang="en-US" sz="1500" dirty="0">
                <a:cs typeface="Helvetica"/>
              </a:rPr>
              <a:t>Beam Sheet of layout by Project for collimators continues to be worked on</a:t>
            </a:r>
          </a:p>
          <a:p>
            <a:pPr marL="0" indent="0">
              <a:buNone/>
            </a:pPr>
            <a:r>
              <a:rPr lang="en-US" sz="1725" b="1" dirty="0">
                <a:cs typeface="Helvetica"/>
              </a:rPr>
              <a:t>Coming up</a:t>
            </a:r>
          </a:p>
          <a:p>
            <a:pPr marL="229877" indent="-230029"/>
            <a:r>
              <a:rPr lang="en-US" sz="1500" dirty="0">
                <a:cs typeface="Helvetica"/>
              </a:rPr>
              <a:t>Planning and procurement package for the installation of the entrance and exit collimators</a:t>
            </a:r>
          </a:p>
          <a:p>
            <a:pPr marL="0" indent="0">
              <a:buNone/>
            </a:pPr>
            <a:r>
              <a:rPr lang="en-US" sz="1725" b="1" dirty="0">
                <a:cs typeface="Helvetica"/>
              </a:rPr>
              <a:t>Department resources needed</a:t>
            </a:r>
          </a:p>
          <a:p>
            <a:r>
              <a:rPr lang="en-US" sz="1500" dirty="0">
                <a:cs typeface="Helvetica"/>
              </a:rPr>
              <a:t>Engineering (Septa cart engineering note, collimator installation planning and oversight)</a:t>
            </a:r>
          </a:p>
          <a:p>
            <a:r>
              <a:rPr lang="en-US" sz="1500" dirty="0">
                <a:cs typeface="Helvetica"/>
              </a:rPr>
              <a:t>Technician (assembly, testing of septa cart) and planning of collimator installation</a:t>
            </a:r>
          </a:p>
          <a:p>
            <a:pPr marL="229877" indent="-230029"/>
            <a:r>
              <a:rPr lang="en-US" sz="1500" dirty="0">
                <a:cs typeface="Helvetica"/>
              </a:rPr>
              <a:t>Fabrication Procurement (septa cart modifications)</a:t>
            </a:r>
          </a:p>
          <a:p>
            <a:pPr marL="229877" indent="-230029"/>
            <a:endParaRPr lang="en-US" sz="1500" dirty="0">
              <a:cs typeface="Helvetica"/>
            </a:endParaRPr>
          </a:p>
          <a:p>
            <a:pPr marL="229877" indent="-230029"/>
            <a:endParaRPr lang="en-US" sz="1500" dirty="0">
              <a:cs typeface="Helvetica"/>
            </a:endParaRPr>
          </a:p>
        </p:txBody>
      </p:sp>
      <p:sp>
        <p:nvSpPr>
          <p:cNvPr id="3" name="Title 2">
            <a:extLst>
              <a:ext uri="{FF2B5EF4-FFF2-40B4-BE49-F238E27FC236}">
                <a16:creationId xmlns:a16="http://schemas.microsoft.com/office/drawing/2014/main" id="{D653DF82-B2D7-4256-8EB4-1F19684FD726}"/>
              </a:ext>
            </a:extLst>
          </p:cNvPr>
          <p:cNvSpPr>
            <a:spLocks noGrp="1"/>
          </p:cNvSpPr>
          <p:nvPr>
            <p:ph type="title"/>
          </p:nvPr>
        </p:nvSpPr>
        <p:spPr>
          <a:xfrm>
            <a:off x="228600" y="188814"/>
            <a:ext cx="8668512" cy="535007"/>
          </a:xfrm>
        </p:spPr>
        <p:txBody>
          <a:bodyPr>
            <a:normAutofit fontScale="90000"/>
          </a:bodyPr>
          <a:lstStyle/>
          <a:p>
            <a:r>
              <a:rPr lang="en-US" sz="2175" dirty="0"/>
              <a:t>Mu2e Beamline Update</a:t>
            </a:r>
            <a:br>
              <a:rPr lang="en-US" sz="2175" dirty="0"/>
            </a:br>
            <a:r>
              <a:rPr lang="en-US" sz="1500" dirty="0"/>
              <a:t>Chris Ader, Jason Morin, Pat Minton, Bob Steinberg, Dirk Hurd, Dan </a:t>
            </a:r>
            <a:r>
              <a:rPr lang="en-US" sz="1500" dirty="0" err="1"/>
              <a:t>Vrbos</a:t>
            </a:r>
            <a:r>
              <a:rPr lang="en-US" sz="1500" dirty="0"/>
              <a:t>, Greg </a:t>
            </a:r>
            <a:r>
              <a:rPr lang="en-US" sz="1500" dirty="0" err="1"/>
              <a:t>Bulat</a:t>
            </a:r>
            <a:endParaRPr lang="en-US" sz="1500" dirty="0"/>
          </a:p>
        </p:txBody>
      </p:sp>
      <p:pic>
        <p:nvPicPr>
          <p:cNvPr id="6" name="Picture 5" descr="A machine with wires and cables&#10;&#10;Description automatically generated">
            <a:extLst>
              <a:ext uri="{FF2B5EF4-FFF2-40B4-BE49-F238E27FC236}">
                <a16:creationId xmlns:a16="http://schemas.microsoft.com/office/drawing/2014/main" id="{056D3214-0A30-8DE9-59B0-D47E9A310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58" y="723821"/>
            <a:ext cx="2566670" cy="1925003"/>
          </a:xfrm>
          <a:prstGeom prst="rect">
            <a:avLst/>
          </a:prstGeom>
        </p:spPr>
      </p:pic>
      <p:pic>
        <p:nvPicPr>
          <p:cNvPr id="8" name="Picture 7" descr="A large machine in a factory&#10;&#10;Description automatically generated">
            <a:extLst>
              <a:ext uri="{FF2B5EF4-FFF2-40B4-BE49-F238E27FC236}">
                <a16:creationId xmlns:a16="http://schemas.microsoft.com/office/drawing/2014/main" id="{D3B6F0F6-2BDB-88F7-AE7B-E31B99975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2806092"/>
            <a:ext cx="2588760" cy="1941571"/>
          </a:xfrm>
          <a:prstGeom prst="rect">
            <a:avLst/>
          </a:prstGeom>
        </p:spPr>
      </p:pic>
      <p:sp>
        <p:nvSpPr>
          <p:cNvPr id="4" name="Date Placeholder 3">
            <a:extLst>
              <a:ext uri="{FF2B5EF4-FFF2-40B4-BE49-F238E27FC236}">
                <a16:creationId xmlns:a16="http://schemas.microsoft.com/office/drawing/2014/main" id="{7773A460-2561-02D6-2151-BE60A75D472E}"/>
              </a:ext>
            </a:extLst>
          </p:cNvPr>
          <p:cNvSpPr>
            <a:spLocks noGrp="1"/>
          </p:cNvSpPr>
          <p:nvPr>
            <p:ph type="dt" sz="half" idx="2"/>
          </p:nvPr>
        </p:nvSpPr>
        <p:spPr/>
        <p:txBody>
          <a:bodyPr/>
          <a:lstStyle/>
          <a:p>
            <a:pPr>
              <a:defRPr/>
            </a:pPr>
            <a:r>
              <a:rPr lang="en-US"/>
              <a:t>3/22/24</a:t>
            </a:r>
            <a:endParaRPr lang="en-US" dirty="0"/>
          </a:p>
        </p:txBody>
      </p:sp>
      <p:sp>
        <p:nvSpPr>
          <p:cNvPr id="5" name="Footer Placeholder 4">
            <a:extLst>
              <a:ext uri="{FF2B5EF4-FFF2-40B4-BE49-F238E27FC236}">
                <a16:creationId xmlns:a16="http://schemas.microsoft.com/office/drawing/2014/main" id="{F438A959-31A5-CA28-3B9B-309B443927BD}"/>
              </a:ext>
            </a:extLst>
          </p:cNvPr>
          <p:cNvSpPr>
            <a:spLocks noGrp="1"/>
          </p:cNvSpPr>
          <p:nvPr>
            <p:ph type="ftr" sz="quarter" idx="3"/>
          </p:nvPr>
        </p:nvSpPr>
        <p:spPr/>
        <p:txBody>
          <a:bodyPr/>
          <a:lstStyle/>
          <a:p>
            <a:pPr>
              <a:defRPr/>
            </a:pPr>
            <a:r>
              <a:rPr lang="en-US"/>
              <a:t>M. Wong-Squires | MSD Project Activities</a:t>
            </a:r>
            <a:endParaRPr lang="en-US" b="1" dirty="0"/>
          </a:p>
        </p:txBody>
      </p:sp>
      <p:sp>
        <p:nvSpPr>
          <p:cNvPr id="7" name="Slide Number Placeholder 6">
            <a:extLst>
              <a:ext uri="{FF2B5EF4-FFF2-40B4-BE49-F238E27FC236}">
                <a16:creationId xmlns:a16="http://schemas.microsoft.com/office/drawing/2014/main" id="{D26D3F7C-DCC9-DEB2-8EEB-CBAB42BE195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59734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B193C8-2D23-9C41-F38D-A374DDEE51DE}"/>
              </a:ext>
            </a:extLst>
          </p:cNvPr>
          <p:cNvSpPr>
            <a:spLocks noGrp="1"/>
          </p:cNvSpPr>
          <p:nvPr>
            <p:ph idx="1"/>
          </p:nvPr>
        </p:nvSpPr>
        <p:spPr>
          <a:xfrm>
            <a:off x="228603" y="861501"/>
            <a:ext cx="8672513" cy="3661684"/>
          </a:xfrm>
        </p:spPr>
        <p:txBody>
          <a:bodyPr>
            <a:normAutofit fontScale="77500" lnSpcReduction="20000"/>
          </a:bodyPr>
          <a:lstStyle/>
          <a:p>
            <a:pPr marL="456565" marR="0" lvl="0" indent="-456565" algn="l" defTabSz="457200" rtl="0" eaLnBrk="1" fontAlgn="base" latinLnBrk="0" hangingPunct="1">
              <a:lnSpc>
                <a:spcPct val="100000"/>
              </a:lnSpc>
              <a:spcBef>
                <a:spcPct val="0"/>
              </a:spcBef>
              <a:spcAft>
                <a:spcPct val="0"/>
              </a:spcAft>
              <a:buClrTx/>
              <a:buSzTx/>
              <a:buFontTx/>
              <a:buNone/>
              <a:tabLst/>
              <a:defRPr/>
            </a:pPr>
            <a:r>
              <a:rPr kumimoji="0" lang="en-US" sz="2400" u="none" strike="noStrike" kern="1200" cap="none" spc="0" normalizeH="0" baseline="0" noProof="0" dirty="0" err="1">
                <a:ln>
                  <a:noFill/>
                </a:ln>
                <a:solidFill>
                  <a:srgbClr val="282828"/>
                </a:solidFill>
                <a:effectLst/>
                <a:uLnTx/>
                <a:uFillTx/>
                <a:latin typeface="Helvetica" pitchFamily="2" charset="0"/>
                <a:ea typeface="ＭＳ Ｐゴシック"/>
                <a:cs typeface="Times New Roman" panose="02020603050405020304" pitchFamily="18" charset="0"/>
              </a:rPr>
              <a:t>Wirescanners</a:t>
            </a:r>
            <a:endParaRPr kumimoji="0" lang="en-US" sz="24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endParaRP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Due to hybrid-</a:t>
            </a:r>
            <a:r>
              <a:rPr kumimoji="0" lang="en-US" sz="1600" u="none" strike="noStrike" kern="1200" cap="none" spc="0" normalizeH="0" baseline="0" noProof="0" dirty="0" err="1">
                <a:ln>
                  <a:noFill/>
                </a:ln>
                <a:solidFill>
                  <a:srgbClr val="282828"/>
                </a:solidFill>
                <a:effectLst/>
                <a:uLnTx/>
                <a:uFillTx/>
                <a:latin typeface="Helvetica" pitchFamily="2" charset="0"/>
                <a:ea typeface="ＭＳ Ｐゴシック"/>
                <a:cs typeface="Times New Roman" panose="02020603050405020304" pitchFamily="18" charset="0"/>
              </a:rPr>
              <a:t>tek</a:t>
            </a: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 going out of business a new vendor for ceramic frames (</a:t>
            </a:r>
            <a:r>
              <a:rPr kumimoji="0" lang="en-US" sz="1600" u="none" strike="noStrike" kern="1200" cap="none" spc="0" normalizeH="0" baseline="0" noProof="0" dirty="0" err="1">
                <a:ln>
                  <a:noFill/>
                </a:ln>
                <a:solidFill>
                  <a:srgbClr val="282828"/>
                </a:solidFill>
                <a:effectLst/>
                <a:uLnTx/>
                <a:uFillTx/>
                <a:latin typeface="Helvetica" pitchFamily="2" charset="0"/>
                <a:ea typeface="ＭＳ Ｐゴシック"/>
                <a:cs typeface="Times New Roman" panose="02020603050405020304" pitchFamily="18" charset="0"/>
              </a:rPr>
              <a:t>CERcuits</a:t>
            </a: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 was located and an order placed for MEBT frames. It will take 4-6 weeks for them to get registered as a vendor for this.</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Actuator order was placed with UHVD. All high-priced items have had orders placed at this time.</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Feedthrough and flanged components have been received.</a:t>
            </a:r>
          </a:p>
          <a:p>
            <a:pPr marL="913765" lvl="1" indent="-456565">
              <a:spcBef>
                <a:spcPct val="0"/>
              </a:spcBef>
              <a:buFont typeface="Arial" panose="020B0604020202020204" pitchFamily="34" charset="0"/>
              <a:buChar char="•"/>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Next procurements are hardware and cables. </a:t>
            </a:r>
          </a:p>
          <a:p>
            <a:pPr marL="913765" lvl="1" indent="-456565">
              <a:spcBef>
                <a:spcPct val="0"/>
              </a:spcBef>
              <a:buFont typeface="Arial" panose="020B0604020202020204" pitchFamily="34" charset="0"/>
              <a:buChar char="•"/>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Will require a mechanical technician for assembly of units in September (pushed back due to wait times on orders).</a:t>
            </a:r>
          </a:p>
          <a:p>
            <a:pPr marL="456565" marR="0" lvl="0" indent="-456565" algn="l" defTabSz="457200" rtl="0" eaLnBrk="1" fontAlgn="base" latinLnBrk="0" hangingPunct="1">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Emittance Scanners</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All prints and models are fully released.</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Actuator orders are expected to be placed with vendor next week. There were many procurement issues with getting this order approved without having to go out for bids.</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All machined and major components have been ordered at this time.</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Motors, flanges, feedthrough components have been received.</a:t>
            </a:r>
          </a:p>
          <a:p>
            <a:pPr marL="913765" lvl="1" indent="-456565">
              <a:spcBef>
                <a:spcPct val="0"/>
              </a:spcBef>
              <a:buFont typeface="Arial" panose="020B0604020202020204" pitchFamily="34" charset="0"/>
              <a:buChar char="•"/>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Next procurements are hardware and high voltage cables</a:t>
            </a:r>
            <a:r>
              <a:rPr kumimoji="0" lang="en-US" sz="1600" u="none" strike="noStrike" kern="1200" cap="none" spc="0" normalizeH="0" baseline="0" noProof="0">
                <a:ln>
                  <a:noFill/>
                </a:ln>
                <a:solidFill>
                  <a:srgbClr val="282828"/>
                </a:solidFill>
                <a:effectLst/>
                <a:uLnTx/>
                <a:uFillTx/>
                <a:latin typeface="Helvetica" pitchFamily="2" charset="0"/>
                <a:ea typeface="ＭＳ Ｐゴシック"/>
                <a:cs typeface="Times New Roman" panose="02020603050405020304" pitchFamily="18" charset="0"/>
              </a:rPr>
              <a:t>. </a:t>
            </a:r>
          </a:p>
          <a:p>
            <a:pPr marL="913765" lvl="1" indent="-456565">
              <a:spcBef>
                <a:spcPct val="0"/>
              </a:spcBef>
              <a:buFont typeface="Arial" panose="020B0604020202020204" pitchFamily="34" charset="0"/>
              <a:buChar char="•"/>
              <a:defRPr/>
            </a:pPr>
            <a:r>
              <a:rPr kumimoji="0" lang="en-US" sz="1600" u="none" strike="noStrike" kern="1200" cap="none" spc="0" normalizeH="0" baseline="0" noProof="0">
                <a:ln>
                  <a:noFill/>
                </a:ln>
                <a:solidFill>
                  <a:srgbClr val="282828"/>
                </a:solidFill>
                <a:effectLst/>
                <a:uLnTx/>
                <a:uFillTx/>
                <a:latin typeface="Helvetica" pitchFamily="2" charset="0"/>
                <a:ea typeface="ＭＳ Ｐゴシック"/>
                <a:cs typeface="Times New Roman" panose="02020603050405020304" pitchFamily="18" charset="0"/>
              </a:rPr>
              <a:t>Will require a mechanical technician for assembly of units in June.</a:t>
            </a:r>
            <a:endPar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endParaRPr>
          </a:p>
          <a:p>
            <a:pPr marL="456565" marR="0" lvl="0" indent="-456565" algn="l" defTabSz="457200" rtl="0" eaLnBrk="1" fontAlgn="base" latinLnBrk="0" hangingPunct="1">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Diagnostic Cart</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Thermal simulation of the SNS Faraday Cup for air cooling is complete.</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Transportation plan is complete.</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Internal design review scheduled for April 25</a:t>
            </a:r>
            <a:r>
              <a:rPr kumimoji="0" lang="en-US" sz="1600" u="none" strike="noStrike" kern="1200" cap="none" spc="0" normalizeH="0" baseline="30000" noProof="0" dirty="0">
                <a:ln>
                  <a:noFill/>
                </a:ln>
                <a:solidFill>
                  <a:srgbClr val="282828"/>
                </a:solidFill>
                <a:effectLst/>
                <a:uLnTx/>
                <a:uFillTx/>
                <a:latin typeface="Helvetica" pitchFamily="2" charset="0"/>
                <a:ea typeface="ＭＳ Ｐゴシック"/>
                <a:cs typeface="Times New Roman" panose="02020603050405020304" pitchFamily="18" charset="0"/>
              </a:rPr>
              <a:t>th</a:t>
            </a: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 Procurements scheduled to begin in July.</a:t>
            </a:r>
          </a:p>
          <a:p>
            <a:pPr marL="456565" marR="0" lvl="0" indent="-456565" algn="l" defTabSz="457200" rtl="0" eaLnBrk="1" fontAlgn="base" latinLnBrk="0" hangingPunct="1">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BPM’s</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Replacement MEBT BPM buttons and housings have been received.</a:t>
            </a:r>
          </a:p>
          <a:p>
            <a:pPr marL="913765" marR="0" lvl="1" indent="-45656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Shoebox BPM simulations to restart the week of March 25</a:t>
            </a:r>
            <a:r>
              <a:rPr kumimoji="0" lang="en-US" sz="1600" u="none" strike="noStrike" kern="1200" cap="none" spc="0" normalizeH="0" baseline="30000" noProof="0" dirty="0">
                <a:ln>
                  <a:noFill/>
                </a:ln>
                <a:solidFill>
                  <a:srgbClr val="282828"/>
                </a:solidFill>
                <a:effectLst/>
                <a:uLnTx/>
                <a:uFillTx/>
                <a:latin typeface="Helvetica" pitchFamily="2" charset="0"/>
                <a:ea typeface="ＭＳ Ｐゴシック"/>
                <a:cs typeface="Times New Roman" panose="02020603050405020304" pitchFamily="18" charset="0"/>
              </a:rPr>
              <a:t>th</a:t>
            </a:r>
            <a:r>
              <a:rPr kumimoji="0" lang="en-US" sz="1600" u="none" strike="noStrike" kern="1200" cap="none" spc="0" normalizeH="0" baseline="0" noProof="0" dirty="0">
                <a:ln>
                  <a:noFill/>
                </a:ln>
                <a:solidFill>
                  <a:srgbClr val="282828"/>
                </a:solidFill>
                <a:effectLst/>
                <a:uLnTx/>
                <a:uFillTx/>
                <a:latin typeface="Helvetica" pitchFamily="2" charset="0"/>
                <a:ea typeface="ＭＳ Ｐゴシック"/>
                <a:cs typeface="Times New Roman" panose="02020603050405020304" pitchFamily="18" charset="0"/>
              </a:rPr>
              <a:t>.</a:t>
            </a:r>
          </a:p>
        </p:txBody>
      </p:sp>
      <p:sp>
        <p:nvSpPr>
          <p:cNvPr id="3" name="Title 2">
            <a:extLst>
              <a:ext uri="{FF2B5EF4-FFF2-40B4-BE49-F238E27FC236}">
                <a16:creationId xmlns:a16="http://schemas.microsoft.com/office/drawing/2014/main" id="{6CE2893F-16F5-93B2-B11A-ECB5561C1B24}"/>
              </a:ext>
            </a:extLst>
          </p:cNvPr>
          <p:cNvSpPr>
            <a:spLocks noGrp="1"/>
          </p:cNvSpPr>
          <p:nvPr>
            <p:ph type="title"/>
          </p:nvPr>
        </p:nvSpPr>
        <p:spPr>
          <a:xfrm>
            <a:off x="228600" y="188813"/>
            <a:ext cx="8686800" cy="604675"/>
          </a:xfrm>
        </p:spPr>
        <p:txBody>
          <a:bodyPr/>
          <a:lstStyle/>
          <a:p>
            <a:r>
              <a:rPr lang="en-US" dirty="0"/>
              <a:t>PIP-II Instrumentation Update</a:t>
            </a:r>
            <a:br>
              <a:rPr lang="en-US" dirty="0"/>
            </a:br>
            <a:r>
              <a:rPr lang="en-US" sz="1400" dirty="0"/>
              <a:t>Dakota </a:t>
            </a:r>
            <a:r>
              <a:rPr lang="en-US" sz="1400" dirty="0" err="1"/>
              <a:t>Krokosz</a:t>
            </a:r>
            <a:endParaRPr lang="en-US" sz="1400" dirty="0"/>
          </a:p>
        </p:txBody>
      </p:sp>
      <p:sp>
        <p:nvSpPr>
          <p:cNvPr id="4" name="Date Placeholder 3">
            <a:extLst>
              <a:ext uri="{FF2B5EF4-FFF2-40B4-BE49-F238E27FC236}">
                <a16:creationId xmlns:a16="http://schemas.microsoft.com/office/drawing/2014/main" id="{D04D5347-BE3B-7776-02F8-4153E911E4C8}"/>
              </a:ext>
            </a:extLst>
          </p:cNvPr>
          <p:cNvSpPr>
            <a:spLocks noGrp="1"/>
          </p:cNvSpPr>
          <p:nvPr>
            <p:ph type="dt" sz="half" idx="2"/>
          </p:nvPr>
        </p:nvSpPr>
        <p:spPr/>
        <p:txBody>
          <a:bodyPr/>
          <a:lstStyle/>
          <a:p>
            <a:pPr>
              <a:defRPr/>
            </a:pPr>
            <a:r>
              <a:rPr lang="en-US"/>
              <a:t>3/22/24</a:t>
            </a:r>
            <a:endParaRPr lang="en-US" dirty="0"/>
          </a:p>
        </p:txBody>
      </p:sp>
      <p:sp>
        <p:nvSpPr>
          <p:cNvPr id="5" name="Footer Placeholder 4">
            <a:extLst>
              <a:ext uri="{FF2B5EF4-FFF2-40B4-BE49-F238E27FC236}">
                <a16:creationId xmlns:a16="http://schemas.microsoft.com/office/drawing/2014/main" id="{63FF6EFA-FC57-2C08-F075-03E943E41D58}"/>
              </a:ext>
            </a:extLst>
          </p:cNvPr>
          <p:cNvSpPr>
            <a:spLocks noGrp="1"/>
          </p:cNvSpPr>
          <p:nvPr>
            <p:ph type="ftr" sz="quarter" idx="3"/>
          </p:nvPr>
        </p:nvSpPr>
        <p:spPr/>
        <p:txBody>
          <a:bodyPr/>
          <a:lstStyle/>
          <a:p>
            <a:pPr>
              <a:defRPr/>
            </a:pPr>
            <a:r>
              <a:rPr lang="en-US"/>
              <a:t>M. Wong-Squires | MSD Project Activities</a:t>
            </a:r>
            <a:endParaRPr lang="en-US" b="1" dirty="0"/>
          </a:p>
        </p:txBody>
      </p:sp>
      <p:sp>
        <p:nvSpPr>
          <p:cNvPr id="6" name="Slide Number Placeholder 5">
            <a:extLst>
              <a:ext uri="{FF2B5EF4-FFF2-40B4-BE49-F238E27FC236}">
                <a16:creationId xmlns:a16="http://schemas.microsoft.com/office/drawing/2014/main" id="{994B5A6F-8DB9-A385-C749-855FAA67DC0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01806112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285</TotalTime>
  <Words>424</Words>
  <Application>Microsoft Macintosh PowerPoint</Application>
  <PresentationFormat>On-screen Show (16:9)</PresentationFormat>
  <Paragraphs>42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Mu2e Beamline Update Chris Ader, Jason Morin, Pat Minton, Bob Steinberg, Dirk Hurd, Dan Vrbos, Greg Bulat</vt:lpstr>
      <vt:lpstr>PIP-II Instrumentation Update Dakota Krokosz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Mayling L Wong-Squires</dc:creator>
  <cp:lastModifiedBy>Mayling L Wong-Squires</cp:lastModifiedBy>
  <cp:revision>27</cp:revision>
  <cp:lastPrinted>2014-01-20T19:40:21Z</cp:lastPrinted>
  <dcterms:created xsi:type="dcterms:W3CDTF">2023-11-30T22:05:45Z</dcterms:created>
  <dcterms:modified xsi:type="dcterms:W3CDTF">2024-03-22T13:29:11Z</dcterms:modified>
</cp:coreProperties>
</file>