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  <p:sldMasterId id="2147484110" r:id="rId3"/>
  </p:sldMasterIdLst>
  <p:notesMasterIdLst>
    <p:notesMasterId r:id="rId11"/>
  </p:notesMasterIdLst>
  <p:handoutMasterIdLst>
    <p:handoutMasterId r:id="rId12"/>
  </p:handoutMasterIdLst>
  <p:sldIdLst>
    <p:sldId id="265" r:id="rId4"/>
    <p:sldId id="286" r:id="rId5"/>
    <p:sldId id="319" r:id="rId6"/>
    <p:sldId id="307" r:id="rId7"/>
    <p:sldId id="277" r:id="rId8"/>
    <p:sldId id="320" r:id="rId9"/>
    <p:sldId id="311" r:id="rId10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DD5483-647A-4871-82F6-421C1F86154A}">
          <p14:sldIdLst>
            <p14:sldId id="265"/>
            <p14:sldId id="286"/>
            <p14:sldId id="319"/>
            <p14:sldId id="307"/>
            <p14:sldId id="277"/>
            <p14:sldId id="320"/>
            <p14:sldId id="311"/>
          </p14:sldIdLst>
        </p14:section>
        <p14:section name="extra slide" id="{2E6BB51E-C3C9-4C98-8127-98C4712D76C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008080"/>
    <a:srgbClr val="6600FF"/>
    <a:srgbClr val="CCCC00"/>
    <a:srgbClr val="FF9900"/>
    <a:srgbClr val="33CC33"/>
    <a:srgbClr val="003087"/>
    <a:srgbClr val="FF33CC"/>
    <a:srgbClr val="404040"/>
    <a:srgbClr val="E9E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56E47BA0-0AD3-421F-955E-9ABE16CAB54E}" type="datetimeFigureOut">
              <a:rPr lang="en-US" altLang="en-US"/>
              <a:pPr>
                <a:defRPr/>
              </a:pPr>
              <a:t>3/21/2024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00481CEC-10F0-4BFB-9E2A-DDF431445A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7530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8AF37C3B-BC21-42F3-9B27-D758188CB0F8}" type="datetimeFigureOut">
              <a:rPr lang="en-US" altLang="en-US"/>
              <a:pPr>
                <a:defRPr/>
              </a:pPr>
              <a:t>3/21/2024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Helvetica" pitchFamily="124" charset="0"/>
              </a:defRPr>
            </a:lvl1pPr>
          </a:lstStyle>
          <a:p>
            <a:pPr>
              <a:defRPr/>
            </a:pPr>
            <a:fld id="{BB6268FF-779F-4B36-B075-E2ADD3640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52928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Helvetica" panose="020B0604020202020204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55650" indent="-290513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63638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30363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95500" indent="-231775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527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30099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671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924300" indent="-231775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13B6AEA4-AE11-4ED9-9B86-C69C88FA63A3}" type="slidenum">
              <a:rPr lang="en-US" altLang="en-US" sz="1200" smtClean="0">
                <a:latin typeface="Helvetica" panose="020B0604020202020204" pitchFamily="34" charset="0"/>
              </a:rPr>
              <a:pPr/>
              <a:t>1</a:t>
            </a:fld>
            <a:endParaRPr lang="en-US" altLang="en-US" sz="120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2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4955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7331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3/22/2024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4FF3-8DB7-4100-87D3-F2EE5BDF4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421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3/22/2024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CD09-BBAB-4164-9DAD-A7C638E2E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986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3/22/2024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6428-9A87-482B-AA1A-0EB7322FE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830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3/22/2024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4051-23D7-443D-88FD-82BD49E32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529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3/22/2024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74FF3-8DB7-4100-87D3-F2EE5BDF41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24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3/22/2024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CD09-BBAB-4164-9DAD-A7C638E2E8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78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3/22/2024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6428-9A87-482B-AA1A-0EB7322FE3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40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3/22/2024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54051-23D7-443D-88FD-82BD49E32C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90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3/22/2024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78E6C-9F15-49E5-849D-03416D9FD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727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3/22/2024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CEEA0-0676-4D12-B4C2-CD700AE1CD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043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3/22/2024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F1BB1-4B90-49AD-A740-CEFD4AF17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83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3/22/2024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D4941-45B9-4B94-BF3A-1EC49849D3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300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3/22/2024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eaLnBrk="1" hangingPunct="1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BE2EC517-0E79-4ADC-91D4-D94C9F939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01" r:id="rId3"/>
    <p:sldLayoutId id="2147484102" r:id="rId4"/>
    <p:sldLayoutId id="2147484103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3/22/2024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E8ECF250-2D3B-4E2F-997C-8D255E14B5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r>
              <a:rPr lang="en-US" altLang="en-US"/>
              <a:t>3/22/2024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 eaLnBrk="1" hangingPunct="1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Jim Morgan | Muon Campus Status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pPr>
              <a:defRPr/>
            </a:pPr>
            <a:fld id="{BE2EC517-0E79-4ADC-91D4-D94C9F939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814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Muon Campus Operation Report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Jim Morgan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Friday 09:00 Operations Meeting 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</a:rPr>
              <a:t>March 22,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A4576-5A42-4024-8B1E-658088B78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Muon Campus status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8E1D7-718F-4B69-B0BB-E2437D16E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 dirty="0"/>
              <a:t>3/22/2024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7ADB4-F7C8-403F-A498-26D2FD547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311C2-48AE-4864-91BD-D693DB32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2</a:t>
            </a:fld>
            <a:endParaRPr lang="en-US" altLang="en-US" sz="1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8314C-A771-4F09-8217-50D2607032C5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6200000">
            <a:off x="4541858" y="2305205"/>
            <a:ext cx="2067190" cy="497786"/>
          </a:xfrm>
        </p:spPr>
        <p:txBody>
          <a:bodyPr/>
          <a:lstStyle/>
          <a:p>
            <a:pPr marL="0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KPS5A PFL  Repair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72C2581-ACFD-4344-BDD5-B799229E1A83}"/>
              </a:ext>
            </a:extLst>
          </p:cNvPr>
          <p:cNvSpPr txBox="1">
            <a:spLocks/>
          </p:cNvSpPr>
          <p:nvPr/>
        </p:nvSpPr>
        <p:spPr>
          <a:xfrm>
            <a:off x="3932917" y="4015085"/>
            <a:ext cx="1517974" cy="19891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Intentional Accelerator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Standby Period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0A51B29-A5F2-453C-B600-9F742CAF0C89}"/>
              </a:ext>
            </a:extLst>
          </p:cNvPr>
          <p:cNvSpPr txBox="1">
            <a:spLocks/>
          </p:cNvSpPr>
          <p:nvPr/>
        </p:nvSpPr>
        <p:spPr>
          <a:xfrm rot="16200000">
            <a:off x="6050398" y="2350981"/>
            <a:ext cx="1707779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MC-1 Controlled Access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ECAAB-82EA-4488-8934-2EA55ACC3947}"/>
              </a:ext>
            </a:extLst>
          </p:cNvPr>
          <p:cNvSpPr txBox="1">
            <a:spLocks/>
          </p:cNvSpPr>
          <p:nvPr/>
        </p:nvSpPr>
        <p:spPr>
          <a:xfrm rot="16200000">
            <a:off x="5171960" y="1658111"/>
            <a:ext cx="2500412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Study – Alternative M5 optics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2897469C-900D-48CA-A845-EB27EF05CC65}"/>
              </a:ext>
            </a:extLst>
          </p:cNvPr>
          <p:cNvSpPr txBox="1">
            <a:spLocks/>
          </p:cNvSpPr>
          <p:nvPr/>
        </p:nvSpPr>
        <p:spPr>
          <a:xfrm rot="16200000">
            <a:off x="6645398" y="3448064"/>
            <a:ext cx="1183821" cy="26116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G-2 Trolley Run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645234F-2652-4435-B9EF-645C09FBEDD2}"/>
              </a:ext>
            </a:extLst>
          </p:cNvPr>
          <p:cNvSpPr txBox="1">
            <a:spLocks/>
          </p:cNvSpPr>
          <p:nvPr/>
        </p:nvSpPr>
        <p:spPr>
          <a:xfrm>
            <a:off x="5711294" y="5351826"/>
            <a:ext cx="2673063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&lt;------------Week Days -------------------</a:t>
            </a:r>
            <a:r>
              <a:rPr lang="en-US" sz="12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1A90B59B-B90A-46DA-8A38-044E39BF583F}"/>
              </a:ext>
            </a:extLst>
          </p:cNvPr>
          <p:cNvSpPr txBox="1">
            <a:spLocks/>
          </p:cNvSpPr>
          <p:nvPr/>
        </p:nvSpPr>
        <p:spPr>
          <a:xfrm rot="16200000">
            <a:off x="5831837" y="1233627"/>
            <a:ext cx="2500412" cy="497786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chemeClr val="bg1"/>
                </a:solidFill>
              </a:rPr>
              <a:t>Study – M1-M3 Optics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FA65EA-4B2E-4FB1-9BFC-95C554DB4EEA}"/>
              </a:ext>
            </a:extLst>
          </p:cNvPr>
          <p:cNvSpPr txBox="1"/>
          <p:nvPr/>
        </p:nvSpPr>
        <p:spPr>
          <a:xfrm>
            <a:off x="228600" y="1037855"/>
            <a:ext cx="86868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ARR Completed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Some remaining tasks before permission to run beam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Q206 water leak has been fixed by TD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Preparing for AP-0 A/C work to resume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ESS1 Electrostatic Septum at A0 Clean Room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Work briefly paused for installation of portable A/C unit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ESS1 assembled and rough-aligned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Final survey and alignment planned for next week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Vessel needs to remain open until final survey is completed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Preparations for Electrostatic Septa mechanical installation in tunnel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ESS1 stands and vacuum spool are installed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ESS2 stands will be installed during relocation closer to Q203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ESS2 move requires septum cart, which is also needed for moving ESS1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Waiting to remove blocks from D40 Hatch for incoming and outgoing magnets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Parts have largely been received from Machine Shop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8Q24 with rad hardened water lines at AP-50, ready to be lowered into tunnel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Some installation complications due to protrusion of new water manifolds on quad</a:t>
            </a:r>
          </a:p>
        </p:txBody>
      </p:sp>
      <p:pic>
        <p:nvPicPr>
          <p:cNvPr id="8" name="Picture 7" descr="A picture containing indoor, miller&#10;&#10;Description automatically generated">
            <a:extLst>
              <a:ext uri="{FF2B5EF4-FFF2-40B4-BE49-F238E27FC236}">
                <a16:creationId xmlns:a16="http://schemas.microsoft.com/office/drawing/2014/main" id="{137D4B74-6165-DB58-8CFC-618EAB159B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20" b="4168"/>
          <a:stretch/>
        </p:blipFill>
        <p:spPr>
          <a:xfrm>
            <a:off x="6671059" y="830462"/>
            <a:ext cx="2333607" cy="287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98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68592-D15C-F3B0-E16C-1ABA7E256E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9407192-B9D5-A2BB-F50C-7219DCD240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788"/>
          <a:stretch/>
        </p:blipFill>
        <p:spPr>
          <a:xfrm>
            <a:off x="452437" y="864135"/>
            <a:ext cx="8276287" cy="53560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D7C58B-EC6F-BEBD-0442-F9C910562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ESS1 vacuum spool and other parts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0C9F1-3195-252E-0D97-8D0387A84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3/22/2024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70D98-0C7B-8D7F-E3DB-0C4C88BC1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8369-C496-CA58-F952-48208DC0C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3</a:t>
            </a:fld>
            <a:endParaRPr lang="en-US" alt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7D8271-1EFD-CE7E-8BDA-9092A0E94ECE}"/>
              </a:ext>
            </a:extLst>
          </p:cNvPr>
          <p:cNvSpPr txBox="1"/>
          <p:nvPr/>
        </p:nvSpPr>
        <p:spPr>
          <a:xfrm rot="612253">
            <a:off x="3880402" y="3860581"/>
            <a:ext cx="1774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ESS1 vacuum spool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EB2195-253E-E7E3-3A16-EAA16CB57D98}"/>
              </a:ext>
            </a:extLst>
          </p:cNvPr>
          <p:cNvSpPr txBox="1"/>
          <p:nvPr/>
        </p:nvSpPr>
        <p:spPr>
          <a:xfrm>
            <a:off x="3122041" y="5026200"/>
            <a:ext cx="1484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New ESS stands</a:t>
            </a:r>
          </a:p>
        </p:txBody>
      </p:sp>
    </p:spTree>
    <p:extLst>
      <p:ext uri="{BB962C8B-B14F-4D97-AF65-F5344CB8AC3E}">
        <p14:creationId xmlns:p14="http://schemas.microsoft.com/office/powerpoint/2010/main" val="2031514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D5E2C-32DE-344B-AC27-DA76495A0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 fence area near AP-0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899FF-FEE4-3A34-2C30-647680225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962025"/>
            <a:ext cx="5901532" cy="5248275"/>
          </a:xfrm>
        </p:spPr>
        <p:txBody>
          <a:bodyPr/>
          <a:lstStyle/>
          <a:p>
            <a:r>
              <a:rPr lang="en-US" sz="2000" dirty="0"/>
              <a:t>A/C system behind AP-0 in rad fence area</a:t>
            </a:r>
          </a:p>
          <a:p>
            <a:pPr lvl="1"/>
            <a:r>
              <a:rPr lang="en-US" sz="1800" dirty="0"/>
              <a:t>Extension of Tevatron (now P2/P3 Lines) fenced area</a:t>
            </a:r>
          </a:p>
          <a:p>
            <a:r>
              <a:rPr lang="en-US" sz="2000" dirty="0"/>
              <a:t>Radiological hazards  near AP-0 in fenced area</a:t>
            </a:r>
          </a:p>
          <a:p>
            <a:pPr lvl="1"/>
            <a:r>
              <a:rPr lang="en-US" sz="1800" dirty="0"/>
              <a:t>SY120 beam in P3 Line</a:t>
            </a:r>
          </a:p>
          <a:p>
            <a:pPr lvl="1"/>
            <a:r>
              <a:rPr lang="en-US" sz="1800" dirty="0"/>
              <a:t>Muon beam in M1, M2 &amp; M3 Lines</a:t>
            </a:r>
          </a:p>
          <a:p>
            <a:pPr lvl="1"/>
            <a:r>
              <a:rPr lang="en-US" sz="1800" dirty="0"/>
              <a:t>RAW systems in AP-0 (no longer targeting beam)</a:t>
            </a:r>
          </a:p>
          <a:p>
            <a:r>
              <a:rPr lang="en-US" sz="2000" dirty="0"/>
              <a:t>Access to rad fence area controlled by RSO</a:t>
            </a:r>
          </a:p>
          <a:p>
            <a:pPr lvl="1"/>
            <a:r>
              <a:rPr lang="en-US" sz="1800" dirty="0"/>
              <a:t>Plan to not run beam to Muon Campus while contractors are in water cage or rad fence area</a:t>
            </a:r>
          </a:p>
          <a:p>
            <a:r>
              <a:rPr lang="en-US" sz="2000" dirty="0"/>
              <a:t>Installed temporary fencing last year to separate the SY120 berm from access to rear of AP-0</a:t>
            </a:r>
          </a:p>
          <a:p>
            <a:pPr lvl="1"/>
            <a:r>
              <a:rPr lang="en-US" sz="1800" dirty="0"/>
              <a:t>Temporary fencing behind AP-0 to the existing fenced area around A/C units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A023F-A28B-34BD-EFD3-196A84A31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z="1200" dirty="0"/>
              <a:t>3/22/2024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F321E-28E5-E328-8C1E-236B506F8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CF123-EB1A-050D-85DA-68EDDEB96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z="1200" smtClean="0"/>
              <a:pPr/>
              <a:t>4</a:t>
            </a:fld>
            <a:endParaRPr lang="en-US" altLang="en-US" sz="1200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6CE62EE-68CD-48CB-0C14-54E7A1CFF1AF}"/>
              </a:ext>
            </a:extLst>
          </p:cNvPr>
          <p:cNvGrpSpPr/>
          <p:nvPr/>
        </p:nvGrpSpPr>
        <p:grpSpPr>
          <a:xfrm>
            <a:off x="6180138" y="890032"/>
            <a:ext cx="2963863" cy="5320268"/>
            <a:chOff x="6180138" y="890032"/>
            <a:chExt cx="2963863" cy="532026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B63C053-87DF-7341-9001-845969ACD3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80138" y="890032"/>
              <a:ext cx="2963863" cy="5320268"/>
            </a:xfrm>
            <a:prstGeom prst="rect">
              <a:avLst/>
            </a:prstGeom>
          </p:spPr>
        </p:pic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190ED70-6928-4DCD-B346-6C852C6895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91513" y="4152900"/>
              <a:ext cx="195262" cy="20574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786264A-CE69-012E-0022-21D37AADE568}"/>
                </a:ext>
              </a:extLst>
            </p:cNvPr>
            <p:cNvCxnSpPr>
              <a:stCxn id="8" idx="2"/>
            </p:cNvCxnSpPr>
            <p:nvPr/>
          </p:nvCxnSpPr>
          <p:spPr>
            <a:xfrm flipH="1" flipV="1">
              <a:off x="7396163" y="3633788"/>
              <a:ext cx="265907" cy="257651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C641F62-CF4B-B590-1C17-B1F7734C81DA}"/>
                </a:ext>
              </a:extLst>
            </p:cNvPr>
            <p:cNvCxnSpPr/>
            <p:nvPr/>
          </p:nvCxnSpPr>
          <p:spPr>
            <a:xfrm flipH="1">
              <a:off x="8191500" y="4152900"/>
              <a:ext cx="10001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E0520EF-6043-2296-2F75-457590CC252A}"/>
                </a:ext>
              </a:extLst>
            </p:cNvPr>
            <p:cNvCxnSpPr/>
            <p:nvPr/>
          </p:nvCxnSpPr>
          <p:spPr>
            <a:xfrm flipV="1">
              <a:off x="7526338" y="1233488"/>
              <a:ext cx="255587" cy="9715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91CAAB6-C4BB-6CA7-336C-760F829CD9DC}"/>
                </a:ext>
              </a:extLst>
            </p:cNvPr>
            <p:cNvCxnSpPr/>
            <p:nvPr/>
          </p:nvCxnSpPr>
          <p:spPr>
            <a:xfrm flipV="1">
              <a:off x="7781925" y="890032"/>
              <a:ext cx="38100" cy="34345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E268A21-BD90-7FC4-7088-81139170B6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41506" y="890032"/>
              <a:ext cx="50007" cy="91495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511579A-B6F9-FF4A-A346-94A297799A03}"/>
                </a:ext>
              </a:extLst>
            </p:cNvPr>
            <p:cNvCxnSpPr/>
            <p:nvPr/>
          </p:nvCxnSpPr>
          <p:spPr>
            <a:xfrm>
              <a:off x="8075612" y="1804988"/>
              <a:ext cx="16589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8426F53-F5C0-E469-B101-7B2D5039F7A9}"/>
                </a:ext>
              </a:extLst>
            </p:cNvPr>
            <p:cNvCxnSpPr/>
            <p:nvPr/>
          </p:nvCxnSpPr>
          <p:spPr>
            <a:xfrm>
              <a:off x="8037512" y="2095501"/>
              <a:ext cx="203994" cy="17621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AAC669A-CB60-CD63-0426-ACF9883475B6}"/>
                </a:ext>
              </a:extLst>
            </p:cNvPr>
            <p:cNvCxnSpPr/>
            <p:nvPr/>
          </p:nvCxnSpPr>
          <p:spPr>
            <a:xfrm>
              <a:off x="8241506" y="2271713"/>
              <a:ext cx="50007" cy="13620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CCFCEEF-10A2-43AE-122B-B6D43DE50A1B}"/>
                </a:ext>
              </a:extLst>
            </p:cNvPr>
            <p:cNvCxnSpPr/>
            <p:nvPr/>
          </p:nvCxnSpPr>
          <p:spPr>
            <a:xfrm flipH="1">
              <a:off x="8191500" y="3633788"/>
              <a:ext cx="100013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306B23B-A2D6-BAF7-8D29-3DCC503E7430}"/>
              </a:ext>
            </a:extLst>
          </p:cNvPr>
          <p:cNvCxnSpPr>
            <a:cxnSpLocks/>
          </p:cNvCxnSpPr>
          <p:nvPr/>
        </p:nvCxnSpPr>
        <p:spPr>
          <a:xfrm rot="-60000">
            <a:off x="7710488" y="2738438"/>
            <a:ext cx="71437" cy="440531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1220149-3F55-FDF3-FAF6-3723C4844171}"/>
              </a:ext>
            </a:extLst>
          </p:cNvPr>
          <p:cNvCxnSpPr>
            <a:cxnSpLocks/>
          </p:cNvCxnSpPr>
          <p:nvPr/>
        </p:nvCxnSpPr>
        <p:spPr>
          <a:xfrm rot="120000" flipH="1">
            <a:off x="7610474" y="2738448"/>
            <a:ext cx="100584" cy="21431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9E4A697-E600-2B1F-21B4-EE406D4050E5}"/>
              </a:ext>
            </a:extLst>
          </p:cNvPr>
          <p:cNvCxnSpPr>
            <a:cxnSpLocks/>
          </p:cNvCxnSpPr>
          <p:nvPr/>
        </p:nvCxnSpPr>
        <p:spPr>
          <a:xfrm rot="120000" flipH="1">
            <a:off x="7689055" y="3179037"/>
            <a:ext cx="100584" cy="21431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535FAC4-9C61-CA9D-5316-2A36A7702385}"/>
              </a:ext>
            </a:extLst>
          </p:cNvPr>
          <p:cNvSpPr txBox="1"/>
          <p:nvPr/>
        </p:nvSpPr>
        <p:spPr>
          <a:xfrm>
            <a:off x="6418079" y="4405853"/>
            <a:ext cx="1409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Main Unit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8D8F775-15F0-D206-DF3D-CD13BA306F4D}"/>
              </a:ext>
            </a:extLst>
          </p:cNvPr>
          <p:cNvCxnSpPr>
            <a:cxnSpLocks/>
          </p:cNvCxnSpPr>
          <p:nvPr/>
        </p:nvCxnSpPr>
        <p:spPr>
          <a:xfrm flipV="1">
            <a:off x="6877050" y="3766921"/>
            <a:ext cx="315210" cy="6050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E3469C5-6755-F385-31BB-FF962132398C}"/>
              </a:ext>
            </a:extLst>
          </p:cNvPr>
          <p:cNvSpPr txBox="1"/>
          <p:nvPr/>
        </p:nvSpPr>
        <p:spPr>
          <a:xfrm>
            <a:off x="7654131" y="2589926"/>
            <a:ext cx="1051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Vault Unit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63E11ED-ED91-7433-6C3F-517D694851C1}"/>
              </a:ext>
            </a:extLst>
          </p:cNvPr>
          <p:cNvCxnSpPr>
            <a:cxnSpLocks/>
          </p:cNvCxnSpPr>
          <p:nvPr/>
        </p:nvCxnSpPr>
        <p:spPr>
          <a:xfrm flipH="1">
            <a:off x="7774790" y="2843197"/>
            <a:ext cx="337518" cy="1595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3A7C9FF-BE68-9C49-6469-062EE5161F0E}"/>
              </a:ext>
            </a:extLst>
          </p:cNvPr>
          <p:cNvSpPr txBox="1"/>
          <p:nvPr/>
        </p:nvSpPr>
        <p:spPr>
          <a:xfrm rot="15811201">
            <a:off x="6584290" y="4081002"/>
            <a:ext cx="2207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Rad Fence Area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A63A01B-3EAC-CABE-4C67-E8BA9743013F}"/>
              </a:ext>
            </a:extLst>
          </p:cNvPr>
          <p:cNvCxnSpPr/>
          <p:nvPr/>
        </p:nvCxnSpPr>
        <p:spPr>
          <a:xfrm flipH="1" flipV="1">
            <a:off x="7610130" y="2117669"/>
            <a:ext cx="96519" cy="626145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C0D27A3-1782-9AEB-1242-B87C9294368F}"/>
              </a:ext>
            </a:extLst>
          </p:cNvPr>
          <p:cNvCxnSpPr/>
          <p:nvPr/>
        </p:nvCxnSpPr>
        <p:spPr>
          <a:xfrm flipH="1">
            <a:off x="7560123" y="2117669"/>
            <a:ext cx="50007" cy="0"/>
          </a:xfrm>
          <a:prstGeom prst="line">
            <a:avLst/>
          </a:prstGeom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9730242A-E001-28D2-84BB-477912C861AE}"/>
              </a:ext>
            </a:extLst>
          </p:cNvPr>
          <p:cNvSpPr txBox="1"/>
          <p:nvPr/>
        </p:nvSpPr>
        <p:spPr>
          <a:xfrm>
            <a:off x="6775876" y="1078206"/>
            <a:ext cx="1051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Temporary</a:t>
            </a:r>
          </a:p>
          <a:p>
            <a:r>
              <a:rPr lang="en-US" sz="1400" dirty="0">
                <a:solidFill>
                  <a:srgbClr val="FF0000"/>
                </a:solidFill>
              </a:rPr>
              <a:t>fencing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675C9E1-B8EE-25D5-BFEE-688DAC1A77BC}"/>
              </a:ext>
            </a:extLst>
          </p:cNvPr>
          <p:cNvCxnSpPr>
            <a:cxnSpLocks/>
          </p:cNvCxnSpPr>
          <p:nvPr/>
        </p:nvCxnSpPr>
        <p:spPr>
          <a:xfrm>
            <a:off x="7488238" y="1461302"/>
            <a:ext cx="121892" cy="6098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973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defTabSz="342900" eaLnBrk="1" hangingPunct="1"/>
            <a:r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t>3/22/2024</a:t>
            </a:r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18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defTabSz="342900"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Jim Morgan | Muon Campus Status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8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557213" indent="-214313" eaLnBrk="0" hangingPunct="0">
              <a:defRPr sz="18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857250" indent="-171450" eaLnBrk="0" hangingPunct="0">
              <a:defRPr sz="18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200150" indent="-171450" eaLnBrk="0" hangingPunct="0">
              <a:defRPr sz="18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1543050" indent="-171450" eaLnBrk="0" hangingPunct="0">
              <a:defRPr sz="18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defTabSz="342900"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defTabSz="342900" eaLnBrk="1" hangingPunct="1"/>
              <a:t>5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A81A5D8-2182-6210-3A56-5A8487041E1B}"/>
              </a:ext>
            </a:extLst>
          </p:cNvPr>
          <p:cNvSpPr txBox="1">
            <a:spLocks/>
          </p:cNvSpPr>
          <p:nvPr/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275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275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275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342900" rtl="0" eaLnBrk="1" fontAlgn="base" hangingPunct="1">
              <a:spcBef>
                <a:spcPct val="0"/>
              </a:spcBef>
              <a:spcAft>
                <a:spcPct val="0"/>
              </a:spcAft>
              <a:defRPr sz="1275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3429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6858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0287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371600" algn="ctr" defTabSz="342900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Areas that can’t be accessed when running beam to Muon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3C3AC18-E149-4F06-D37A-C17DE1A30A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4" t="8895" r="3368"/>
          <a:stretch/>
        </p:blipFill>
        <p:spPr>
          <a:xfrm>
            <a:off x="0" y="1389557"/>
            <a:ext cx="9144000" cy="448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77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D5E2C-32DE-344B-AC27-DA76495A0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Temporary fence behind AP-0 to isolate it from SY120 berm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CA023F-A28B-34BD-EFD3-196A84A31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z="1200" dirty="0"/>
              <a:t>3/22/2024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F321E-28E5-E328-8C1E-236B506F8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CF123-EB1A-050D-85DA-68EDDEB96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z="1200" smtClean="0"/>
              <a:pPr/>
              <a:t>6</a:t>
            </a:fld>
            <a:endParaRPr lang="en-US" altLang="en-US" sz="1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E3D782-8430-2D63-33EA-72AB3534E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095" y="856205"/>
            <a:ext cx="6913810" cy="538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48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9CD3E-9F56-195B-CEDC-53E499B38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095C3-2685-95EC-BC35-1C3894029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887" y="820740"/>
            <a:ext cx="8672513" cy="562605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ESS1 work will continue in the A0 Clean Room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ESS1 survey scheduled to take place next week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Installation of end flanges and ion pumps next, then vacuum leak check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Transport to NWA next for vacuum pump-down and high voltage conditioning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ESS2 assembly will follow (operational version, prototype presently in tunnel)</a:t>
            </a:r>
          </a:p>
          <a:p>
            <a:pPr lvl="1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Portable A/C unit appears to be working well</a:t>
            </a: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Q203 reconfiguration and preparation for eventual ESS1 installation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ESS2 will be moved upstream and mounted on new stands</a:t>
            </a: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 section of M4 beamline above Q206 will be reinstalled</a:t>
            </a: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Q205 magnet swap and special vacuum pipe replacement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personnel for opening D40 hatch will be gone next week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to alter installation plan for greater manifold protrusion on rad hard quad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Hatch should be opened the week of April 1</a:t>
            </a:r>
            <a:endParaRPr lang="en-US" sz="1600" dirty="0">
              <a:solidFill>
                <a:srgbClr val="004C9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AP-0 A/C work set to resume next week (began April 17, 2023)</a:t>
            </a:r>
          </a:p>
          <a:p>
            <a:pPr lvl="1"/>
            <a:r>
              <a:rPr lang="en-US" sz="18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to AP-0 Water Cage and rad fence area simplified with no beam to target</a:t>
            </a:r>
          </a:p>
          <a:p>
            <a:r>
              <a:rPr lang="en-US" sz="2000" dirty="0">
                <a:solidFill>
                  <a:srgbClr val="004C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 towards getting approvals to run beam to the Muon Campus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C93F9-8CDE-3E29-1E07-2E673A53A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200"/>
              <a:t>3/22/2024</a:t>
            </a:r>
            <a:endParaRPr lang="en-US" alt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9D8C-405A-D465-CC22-3C018AAF9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200" dirty="0"/>
              <a:t>Jim Morgan | Muon Campus Status</a:t>
            </a:r>
            <a:endParaRPr lang="en-US" sz="12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6CACC-DD80-F031-9FC7-73C61240D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F74FF3-8DB7-4100-87D3-F2EE5BDF41D5}" type="slidenum">
              <a:rPr lang="en-US" altLang="en-US" sz="1200" smtClean="0"/>
              <a:pPr>
                <a:defRPr/>
              </a:pPr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3199939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FermilabTemp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FermilabTempate</Template>
  <TotalTime>545554</TotalTime>
  <Words>579</Words>
  <Application>Microsoft Office PowerPoint</Application>
  <PresentationFormat>On-screen Show (4:3)</PresentationFormat>
  <Paragraphs>92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Helvetica</vt:lpstr>
      <vt:lpstr>Wingdings</vt:lpstr>
      <vt:lpstr>FermilabTempate</vt:lpstr>
      <vt:lpstr>Fermilab: Footer Only</vt:lpstr>
      <vt:lpstr>1_FermilabTempate</vt:lpstr>
      <vt:lpstr>Muon Campus Operation Report</vt:lpstr>
      <vt:lpstr> Muon Campus status</vt:lpstr>
      <vt:lpstr>ESS1 vacuum spool and other parts</vt:lpstr>
      <vt:lpstr>Rad fence area near AP-0</vt:lpstr>
      <vt:lpstr>PowerPoint Presentation</vt:lpstr>
      <vt:lpstr>Temporary fence behind AP-0 to isolate it from SY120 berm</vt:lpstr>
      <vt:lpstr>Upcoming work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Delivery Ring AIP Update</dc:title>
  <dc:creator>James P. Morgan x5236</dc:creator>
  <cp:lastModifiedBy>James P. Morgan</cp:lastModifiedBy>
  <cp:revision>1095</cp:revision>
  <cp:lastPrinted>2016-10-17T16:36:40Z</cp:lastPrinted>
  <dcterms:created xsi:type="dcterms:W3CDTF">2014-12-17T13:45:40Z</dcterms:created>
  <dcterms:modified xsi:type="dcterms:W3CDTF">2024-03-22T12:27:48Z</dcterms:modified>
</cp:coreProperties>
</file>