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39" r:id="rId2"/>
    <p:sldId id="316" r:id="rId3"/>
    <p:sldId id="346" r:id="rId4"/>
    <p:sldId id="334" r:id="rId5"/>
    <p:sldId id="325" r:id="rId6"/>
    <p:sldId id="354" r:id="rId7"/>
    <p:sldId id="352" r:id="rId8"/>
    <p:sldId id="353" r:id="rId9"/>
    <p:sldId id="358" r:id="rId10"/>
    <p:sldId id="359" r:id="rId11"/>
    <p:sldId id="360" r:id="rId12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88" d="100"/>
          <a:sy n="188" d="100"/>
        </p:scale>
        <p:origin x="56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2C9B-148C-4C18-B00E-32BA448908A8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0C83-2873-4DAB-B651-25B9B43FE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2C9B-148C-4C18-B00E-32BA448908A8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0C83-2873-4DAB-B651-25B9B43FE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98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2C9B-148C-4C18-B00E-32BA448908A8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0C83-2873-4DAB-B651-25B9B43FE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56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03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2C9B-148C-4C18-B00E-32BA448908A8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0C83-2873-4DAB-B651-25B9B43FE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8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2C9B-148C-4C18-B00E-32BA448908A8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0C83-2873-4DAB-B651-25B9B43FE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37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2C9B-148C-4C18-B00E-32BA448908A8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0C83-2873-4DAB-B651-25B9B43FE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8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2C9B-148C-4C18-B00E-32BA448908A8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0C83-2873-4DAB-B651-25B9B43FE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08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2C9B-148C-4C18-B00E-32BA448908A8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0C83-2873-4DAB-B651-25B9B43FE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7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2C9B-148C-4C18-B00E-32BA448908A8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0C83-2873-4DAB-B651-25B9B43FE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6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2C9B-148C-4C18-B00E-32BA448908A8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0C83-2873-4DAB-B651-25B9B43FE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2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2C9B-148C-4C18-B00E-32BA448908A8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0C83-2873-4DAB-B651-25B9B43FE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62C9B-148C-4C18-B00E-32BA448908A8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A0C83-2873-4DAB-B651-25B9B43FE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2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2975" y="52311"/>
            <a:ext cx="6353735" cy="544309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112B5F-0B2B-372B-C524-A0A78C907BAC}"/>
              </a:ext>
            </a:extLst>
          </p:cNvPr>
          <p:cNvSpPr txBox="1"/>
          <p:nvPr/>
        </p:nvSpPr>
        <p:spPr>
          <a:xfrm>
            <a:off x="1716565" y="1346299"/>
            <a:ext cx="5710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TMS MAGNET DESIGN UPDATE  -- FORCES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Wes Craddock  SLAC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March 29, 2024</a:t>
            </a:r>
          </a:p>
        </p:txBody>
      </p:sp>
    </p:spTree>
    <p:extLst>
      <p:ext uri="{BB962C8B-B14F-4D97-AF65-F5344CB8AC3E}">
        <p14:creationId xmlns:p14="http://schemas.microsoft.com/office/powerpoint/2010/main" val="18897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7A423-6809-326A-B580-65A61380E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69B143F-2E35-26F5-23FC-663A64B2D7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565" b="45207"/>
          <a:stretch/>
        </p:blipFill>
        <p:spPr>
          <a:xfrm>
            <a:off x="3718447" y="981951"/>
            <a:ext cx="4161795" cy="2482609"/>
          </a:xfrm>
          <a:prstGeom prst="rect">
            <a:avLst/>
          </a:prstGeom>
        </p:spPr>
      </p:pic>
      <p:pic>
        <p:nvPicPr>
          <p:cNvPr id="283" name="Picture 101">
            <a:extLst>
              <a:ext uri="{FF2B5EF4-FFF2-40B4-BE49-F238E27FC236}">
                <a16:creationId xmlns:a16="http://schemas.microsoft.com/office/drawing/2014/main" id="{5F3CEB13-0A8C-52D8-8288-A78D446F97E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2975" y="52311"/>
            <a:ext cx="6353735" cy="732549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F1E93F-8EDF-C683-7930-88F07377BF68}"/>
              </a:ext>
            </a:extLst>
          </p:cNvPr>
          <p:cNvSpPr txBox="1"/>
          <p:nvPr/>
        </p:nvSpPr>
        <p:spPr>
          <a:xfrm>
            <a:off x="1823714" y="-26922"/>
            <a:ext cx="57108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Solid Edge 20+20 Plates 1/4 Model</a:t>
            </a:r>
          </a:p>
          <a:p>
            <a:pPr algn="ctr"/>
            <a:r>
              <a:rPr lang="en-US" sz="1400" b="1" dirty="0" err="1">
                <a:solidFill>
                  <a:srgbClr val="FF0000"/>
                </a:solidFill>
              </a:rPr>
              <a:t>WorkBench</a:t>
            </a:r>
            <a:r>
              <a:rPr lang="en-US" sz="1400" b="1" dirty="0">
                <a:solidFill>
                  <a:srgbClr val="FF0000"/>
                </a:solidFill>
              </a:rPr>
              <a:t>  20 + 20 Plate Quarter Symmetry and 2 cm Plate Gap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90D733-8430-3C61-476E-317D3AAE210D}"/>
              </a:ext>
            </a:extLst>
          </p:cNvPr>
          <p:cNvSpPr txBox="1"/>
          <p:nvPr/>
        </p:nvSpPr>
        <p:spPr>
          <a:xfrm>
            <a:off x="173372" y="123201"/>
            <a:ext cx="146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Top Iron Case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3145A1-9D50-D032-D38E-10127ED366A6}"/>
              </a:ext>
            </a:extLst>
          </p:cNvPr>
          <p:cNvSpPr txBox="1"/>
          <p:nvPr/>
        </p:nvSpPr>
        <p:spPr>
          <a:xfrm>
            <a:off x="3509144" y="452420"/>
            <a:ext cx="21257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Case 3b: Iron Plate on Top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BA88FA-0CEB-26BB-E974-049440DE0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019" y="1119551"/>
            <a:ext cx="2316681" cy="18655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97A23A-2CA7-65B5-B836-BE8D459280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9204" b="45630"/>
          <a:stretch/>
        </p:blipFill>
        <p:spPr>
          <a:xfrm>
            <a:off x="4392243" y="3692025"/>
            <a:ext cx="4486661" cy="2679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FCAC3A-5619-1466-4B90-117BDE40477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3777" b="45408"/>
          <a:stretch/>
        </p:blipFill>
        <p:spPr>
          <a:xfrm>
            <a:off x="83022" y="3399698"/>
            <a:ext cx="4448339" cy="28581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603EC50-82C0-8194-0C4F-9548A4ABF2A9}"/>
              </a:ext>
            </a:extLst>
          </p:cNvPr>
          <p:cNvSpPr txBox="1"/>
          <p:nvPr/>
        </p:nvSpPr>
        <p:spPr>
          <a:xfrm>
            <a:off x="5841576" y="6282469"/>
            <a:ext cx="1801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Volume Force Density</a:t>
            </a:r>
          </a:p>
          <a:p>
            <a:pPr algn="ctr"/>
            <a:r>
              <a:rPr lang="en-US" sz="1400" b="1" dirty="0"/>
              <a:t>10</a:t>
            </a:r>
            <a:r>
              <a:rPr lang="en-US" sz="1400" b="1" baseline="30000" dirty="0"/>
              <a:t>th</a:t>
            </a:r>
            <a:r>
              <a:rPr lang="en-US" sz="1400" b="1" dirty="0"/>
              <a:t> 15 mm Plates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82953A-48EA-1811-9D7B-4BD4DBD96D6D}"/>
              </a:ext>
            </a:extLst>
          </p:cNvPr>
          <p:cNvSpPr txBox="1"/>
          <p:nvPr/>
        </p:nvSpPr>
        <p:spPr>
          <a:xfrm>
            <a:off x="1376256" y="6282469"/>
            <a:ext cx="1801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Volume Force Density</a:t>
            </a:r>
          </a:p>
          <a:p>
            <a:pPr algn="ctr"/>
            <a:r>
              <a:rPr lang="en-US" sz="1400" b="1" dirty="0"/>
              <a:t>10</a:t>
            </a:r>
            <a:r>
              <a:rPr lang="en-US" sz="1400" b="1" baseline="30000" dirty="0"/>
              <a:t>th</a:t>
            </a:r>
            <a:r>
              <a:rPr lang="en-US" sz="1400" b="1" dirty="0"/>
              <a:t> 40 mm Plates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B818B9-639D-02D8-1235-38E623F53C43}"/>
              </a:ext>
            </a:extLst>
          </p:cNvPr>
          <p:cNvSpPr txBox="1"/>
          <p:nvPr/>
        </p:nvSpPr>
        <p:spPr>
          <a:xfrm>
            <a:off x="4913170" y="3275111"/>
            <a:ext cx="3089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/>
              <a:t>Fx</a:t>
            </a:r>
            <a:r>
              <a:rPr lang="en-US" sz="1400" b="1" dirty="0"/>
              <a:t> component of Volume Force Density</a:t>
            </a:r>
          </a:p>
          <a:p>
            <a:pPr algn="ctr"/>
            <a:r>
              <a:rPr lang="en-US" sz="1400" b="1" dirty="0"/>
              <a:t>10</a:t>
            </a:r>
            <a:r>
              <a:rPr lang="en-US" sz="1400" b="1" baseline="30000" dirty="0"/>
              <a:t>th</a:t>
            </a:r>
            <a:r>
              <a:rPr lang="en-US" sz="1400" b="1" dirty="0"/>
              <a:t> 15 mm Plates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713D5F-9AC5-EF1D-3D44-2C1C2E204DB5}"/>
              </a:ext>
            </a:extLst>
          </p:cNvPr>
          <p:cNvSpPr txBox="1"/>
          <p:nvPr/>
        </p:nvSpPr>
        <p:spPr>
          <a:xfrm>
            <a:off x="1541748" y="2885149"/>
            <a:ext cx="845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/>
              <a:t>Bmag</a:t>
            </a:r>
            <a:r>
              <a:rPr lang="en-US" sz="1400" b="1" dirty="0"/>
              <a:t> (T)</a:t>
            </a:r>
          </a:p>
        </p:txBody>
      </p:sp>
    </p:spTree>
    <p:extLst>
      <p:ext uri="{BB962C8B-B14F-4D97-AF65-F5344CB8AC3E}">
        <p14:creationId xmlns:p14="http://schemas.microsoft.com/office/powerpoint/2010/main" val="3129131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01F4D-96D3-233F-0355-140DC69F9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101">
            <a:extLst>
              <a:ext uri="{FF2B5EF4-FFF2-40B4-BE49-F238E27FC236}">
                <a16:creationId xmlns:a16="http://schemas.microsoft.com/office/drawing/2014/main" id="{51F0876A-787E-D9A6-4387-3D58C06345B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2975" y="52311"/>
            <a:ext cx="6353735" cy="544309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DCBC02-8C30-CCFA-2E0D-B1F0CCD19A48}"/>
              </a:ext>
            </a:extLst>
          </p:cNvPr>
          <p:cNvSpPr txBox="1"/>
          <p:nvPr/>
        </p:nvSpPr>
        <p:spPr>
          <a:xfrm>
            <a:off x="690880" y="411579"/>
            <a:ext cx="776224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PRELIMINARY FORCE SUMMARY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r>
              <a:rPr lang="en-US" b="1" u="sng" dirty="0"/>
              <a:t>From ANL “Flux Density and Magnetic Force Analysis”</a:t>
            </a:r>
          </a:p>
          <a:p>
            <a:r>
              <a:rPr lang="en-US" b="1" dirty="0"/>
              <a:t>Outer Plates:  </a:t>
            </a:r>
            <a:r>
              <a:rPr lang="en-US" b="1" dirty="0" err="1"/>
              <a:t>Fx</a:t>
            </a:r>
            <a:r>
              <a:rPr lang="en-US" b="1" dirty="0"/>
              <a:t> = 26 </a:t>
            </a:r>
            <a:r>
              <a:rPr lang="en-US" b="1" dirty="0" err="1"/>
              <a:t>kN</a:t>
            </a:r>
            <a:r>
              <a:rPr lang="en-US" b="1" dirty="0"/>
              <a:t> for 40 mm plates and 4 </a:t>
            </a:r>
            <a:r>
              <a:rPr lang="en-US" b="1" dirty="0" err="1"/>
              <a:t>kN</a:t>
            </a:r>
            <a:r>
              <a:rPr lang="en-US" b="1" dirty="0"/>
              <a:t> for 15 mm plates</a:t>
            </a:r>
          </a:p>
          <a:p>
            <a:endParaRPr lang="en-US" b="1" dirty="0"/>
          </a:p>
          <a:p>
            <a:r>
              <a:rPr lang="en-US" b="1" u="sng" dirty="0"/>
              <a:t>This analysis</a:t>
            </a:r>
          </a:p>
          <a:p>
            <a:r>
              <a:rPr lang="en-US" b="1" dirty="0"/>
              <a:t>Baseline Design (5066 mm plate height and </a:t>
            </a:r>
            <a:r>
              <a:rPr lang="en-US" b="1" dirty="0">
                <a:solidFill>
                  <a:srgbClr val="FF0000"/>
                </a:solidFill>
              </a:rPr>
              <a:t>5 mm gap</a:t>
            </a:r>
            <a:r>
              <a:rPr lang="en-US" b="1" dirty="0"/>
              <a:t>):</a:t>
            </a:r>
          </a:p>
          <a:p>
            <a:pPr>
              <a:spcAft>
                <a:spcPts val="600"/>
              </a:spcAft>
            </a:pPr>
            <a:r>
              <a:rPr lang="en-US" b="1" dirty="0"/>
              <a:t>Outer Plates:  </a:t>
            </a:r>
            <a:r>
              <a:rPr lang="en-US" b="1" dirty="0" err="1"/>
              <a:t>Fx</a:t>
            </a:r>
            <a:r>
              <a:rPr lang="en-US" b="1" dirty="0"/>
              <a:t> = 216 </a:t>
            </a:r>
            <a:r>
              <a:rPr lang="en-US" b="1" dirty="0" err="1"/>
              <a:t>kN</a:t>
            </a:r>
            <a:r>
              <a:rPr lang="en-US" b="1" dirty="0"/>
              <a:t> for 40 mm plates and 82 </a:t>
            </a:r>
            <a:r>
              <a:rPr lang="en-US" b="1" dirty="0" err="1"/>
              <a:t>kN</a:t>
            </a:r>
            <a:r>
              <a:rPr lang="en-US" b="1" dirty="0"/>
              <a:t> for 15 mm plates</a:t>
            </a:r>
          </a:p>
          <a:p>
            <a:r>
              <a:rPr lang="en-US" b="1" dirty="0"/>
              <a:t>Baseline Design (5066 mm plate height and </a:t>
            </a:r>
            <a:r>
              <a:rPr lang="en-US" b="1" dirty="0">
                <a:solidFill>
                  <a:srgbClr val="FF0000"/>
                </a:solidFill>
              </a:rPr>
              <a:t>20 mm gap</a:t>
            </a:r>
            <a:r>
              <a:rPr lang="en-US" b="1" dirty="0"/>
              <a:t>):</a:t>
            </a:r>
          </a:p>
          <a:p>
            <a:pPr>
              <a:spcAft>
                <a:spcPts val="600"/>
              </a:spcAft>
            </a:pPr>
            <a:r>
              <a:rPr lang="en-US" b="1" dirty="0"/>
              <a:t>Outer Plates:  </a:t>
            </a:r>
            <a:r>
              <a:rPr lang="en-US" b="1" dirty="0" err="1"/>
              <a:t>Fx</a:t>
            </a:r>
            <a:r>
              <a:rPr lang="en-US" b="1" dirty="0"/>
              <a:t> = 57 </a:t>
            </a:r>
            <a:r>
              <a:rPr lang="en-US" b="1" dirty="0" err="1"/>
              <a:t>kN</a:t>
            </a:r>
            <a:r>
              <a:rPr lang="en-US" b="1" dirty="0"/>
              <a:t> for 40 mm plates and 12 </a:t>
            </a:r>
            <a:r>
              <a:rPr lang="en-US" b="1" dirty="0" err="1"/>
              <a:t>kN</a:t>
            </a:r>
            <a:r>
              <a:rPr lang="en-US" b="1" dirty="0"/>
              <a:t> for 15 mm plates</a:t>
            </a:r>
          </a:p>
          <a:p>
            <a:r>
              <a:rPr lang="en-US" b="1" dirty="0"/>
              <a:t>Baseline Design (5066 mm plate height and </a:t>
            </a:r>
            <a:r>
              <a:rPr lang="en-US" b="1" dirty="0">
                <a:solidFill>
                  <a:srgbClr val="FF0000"/>
                </a:solidFill>
              </a:rPr>
              <a:t>30 mm gap</a:t>
            </a:r>
            <a:r>
              <a:rPr lang="en-US" b="1" dirty="0"/>
              <a:t>):</a:t>
            </a:r>
          </a:p>
          <a:p>
            <a:r>
              <a:rPr lang="en-US" b="1" dirty="0"/>
              <a:t>Outer Plates:  </a:t>
            </a:r>
            <a:r>
              <a:rPr lang="en-US" b="1" dirty="0" err="1"/>
              <a:t>Fx</a:t>
            </a:r>
            <a:r>
              <a:rPr lang="en-US" b="1" dirty="0"/>
              <a:t> = 55 </a:t>
            </a:r>
            <a:r>
              <a:rPr lang="en-US" b="1" dirty="0" err="1"/>
              <a:t>kN</a:t>
            </a:r>
            <a:r>
              <a:rPr lang="en-US" b="1" dirty="0"/>
              <a:t> for 40 mm plates and 12 </a:t>
            </a:r>
            <a:r>
              <a:rPr lang="en-US" b="1" dirty="0" err="1"/>
              <a:t>kN</a:t>
            </a:r>
            <a:r>
              <a:rPr lang="en-US" b="1" dirty="0"/>
              <a:t> for 15 mm plates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Top Iron Bar and Iron Plate Height reduced </a:t>
            </a:r>
            <a:r>
              <a:rPr lang="en-US" b="1" dirty="0"/>
              <a:t>by 2 x 400 mm = .8 meter</a:t>
            </a:r>
          </a:p>
          <a:p>
            <a:r>
              <a:rPr lang="en-US" b="1" dirty="0"/>
              <a:t>Outer Plates:  </a:t>
            </a:r>
            <a:r>
              <a:rPr lang="en-US" b="1" dirty="0" err="1">
                <a:solidFill>
                  <a:srgbClr val="FF0000"/>
                </a:solidFill>
              </a:rPr>
              <a:t>Fx</a:t>
            </a:r>
            <a:r>
              <a:rPr lang="en-US" b="1" dirty="0">
                <a:solidFill>
                  <a:srgbClr val="FF0000"/>
                </a:solidFill>
              </a:rPr>
              <a:t> = 1.5 </a:t>
            </a:r>
            <a:r>
              <a:rPr lang="en-US" b="1" dirty="0" err="1">
                <a:solidFill>
                  <a:srgbClr val="FF0000"/>
                </a:solidFill>
              </a:rPr>
              <a:t>kN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for 40 mm plates and </a:t>
            </a:r>
            <a:r>
              <a:rPr lang="en-US" b="1" dirty="0">
                <a:solidFill>
                  <a:srgbClr val="FF0000"/>
                </a:solidFill>
              </a:rPr>
              <a:t>1 </a:t>
            </a:r>
            <a:r>
              <a:rPr lang="en-US" b="1" dirty="0" err="1">
                <a:solidFill>
                  <a:srgbClr val="FF0000"/>
                </a:solidFill>
              </a:rPr>
              <a:t>kN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for 15 mm plates</a:t>
            </a:r>
          </a:p>
          <a:p>
            <a:r>
              <a:rPr lang="en-US" b="1" dirty="0"/>
              <a:t>Top Iron Bar:  </a:t>
            </a:r>
            <a:r>
              <a:rPr lang="en-US" b="1" dirty="0" err="1"/>
              <a:t>Fz</a:t>
            </a:r>
            <a:r>
              <a:rPr lang="en-US" b="1" dirty="0"/>
              <a:t> = 2.3 </a:t>
            </a:r>
            <a:r>
              <a:rPr lang="en-US" b="1" dirty="0" err="1"/>
              <a:t>kN</a:t>
            </a:r>
            <a:r>
              <a:rPr lang="en-US" b="1" dirty="0"/>
              <a:t> and </a:t>
            </a:r>
            <a:r>
              <a:rPr lang="en-US" b="1" dirty="0" err="1"/>
              <a:t>Fy</a:t>
            </a:r>
            <a:r>
              <a:rPr lang="en-US" b="1" dirty="0"/>
              <a:t> = -666 </a:t>
            </a:r>
            <a:r>
              <a:rPr lang="en-US" b="1" dirty="0" err="1"/>
              <a:t>kN</a:t>
            </a:r>
            <a:endParaRPr lang="en-US" b="1" dirty="0"/>
          </a:p>
          <a:p>
            <a:r>
              <a:rPr lang="en-US" b="1" dirty="0"/>
              <a:t>NOTE:  Stored energy is reduced from 260 kJ in prior three cases to 120 kJ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40054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2975" y="52311"/>
            <a:ext cx="6353735" cy="544309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112B5F-0B2B-372B-C524-A0A78C907BAC}"/>
              </a:ext>
            </a:extLst>
          </p:cNvPr>
          <p:cNvSpPr txBox="1"/>
          <p:nvPr/>
        </p:nvSpPr>
        <p:spPr>
          <a:xfrm>
            <a:off x="2004237" y="104177"/>
            <a:ext cx="5710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20+20 Plates ½ and 1/4 Models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D98E18-AD47-5156-178C-A4D90C1643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40" r="24456" b="9159"/>
          <a:stretch/>
        </p:blipFill>
        <p:spPr>
          <a:xfrm>
            <a:off x="653240" y="704492"/>
            <a:ext cx="1829269" cy="20226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574AB1-4A7D-4379-35B6-68E9BDB53E50}"/>
              </a:ext>
            </a:extLst>
          </p:cNvPr>
          <p:cNvSpPr txBox="1"/>
          <p:nvPr/>
        </p:nvSpPr>
        <p:spPr>
          <a:xfrm>
            <a:off x="173372" y="123201"/>
            <a:ext cx="168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Summary Cases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EF96E9-4FDB-0F39-A917-BEF7CAEE74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92"/>
          <a:stretch/>
        </p:blipFill>
        <p:spPr>
          <a:xfrm>
            <a:off x="790347" y="2835026"/>
            <a:ext cx="1493431" cy="20200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DCA923-2BFD-E2CC-71B1-9C103A93DFB9}"/>
              </a:ext>
            </a:extLst>
          </p:cNvPr>
          <p:cNvSpPr txBox="1"/>
          <p:nvPr/>
        </p:nvSpPr>
        <p:spPr>
          <a:xfrm>
            <a:off x="3417100" y="2802949"/>
            <a:ext cx="1870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/>
              <a:t>Bmag</a:t>
            </a:r>
            <a:r>
              <a:rPr lang="en-US" sz="1200" b="1" dirty="0"/>
              <a:t> Middle 40 mm Plate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293F87-FF9D-2BA9-8C45-7253524AEE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451"/>
          <a:stretch/>
        </p:blipFill>
        <p:spPr>
          <a:xfrm>
            <a:off x="885249" y="4901605"/>
            <a:ext cx="1436160" cy="19332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71F2436-DF96-E071-3B87-807DE9E88E0D}"/>
              </a:ext>
            </a:extLst>
          </p:cNvPr>
          <p:cNvSpPr txBox="1"/>
          <p:nvPr/>
        </p:nvSpPr>
        <p:spPr>
          <a:xfrm>
            <a:off x="3928390" y="4805354"/>
            <a:ext cx="1862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Bx Fraction Middle 40 mm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273181-7C25-12B2-339C-D86209220A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624"/>
          <a:stretch/>
        </p:blipFill>
        <p:spPr>
          <a:xfrm>
            <a:off x="2383831" y="933510"/>
            <a:ext cx="2151978" cy="19288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52B8CD7-92A2-9D3E-DF3D-58C7AF60BFE8}"/>
              </a:ext>
            </a:extLst>
          </p:cNvPr>
          <p:cNvSpPr txBox="1"/>
          <p:nvPr/>
        </p:nvSpPr>
        <p:spPr>
          <a:xfrm>
            <a:off x="2419767" y="577372"/>
            <a:ext cx="21884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Case 1:  Slot Iron Touching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459EC8-9C81-8E93-5EED-3CA2D2A507C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385"/>
          <a:stretch/>
        </p:blipFill>
        <p:spPr>
          <a:xfrm>
            <a:off x="4468900" y="884358"/>
            <a:ext cx="2336580" cy="18907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840118-3E87-BF64-59F3-81CABADE89F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545"/>
          <a:stretch/>
        </p:blipFill>
        <p:spPr>
          <a:xfrm>
            <a:off x="4517392" y="3183025"/>
            <a:ext cx="2205223" cy="13232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AD2210D-40E2-5527-F4A9-0182310CCF9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2259"/>
          <a:stretch/>
        </p:blipFill>
        <p:spPr>
          <a:xfrm>
            <a:off x="6739101" y="900924"/>
            <a:ext cx="2317609" cy="186207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8BD8D18-0B19-9234-F908-A29ACD0336A9}"/>
              </a:ext>
            </a:extLst>
          </p:cNvPr>
          <p:cNvSpPr txBox="1"/>
          <p:nvPr/>
        </p:nvSpPr>
        <p:spPr>
          <a:xfrm>
            <a:off x="6929006" y="619459"/>
            <a:ext cx="20319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Case 3: Iron Plate on Top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14F9B27-67E9-EFCE-71D7-526255CF5B7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2453"/>
          <a:stretch/>
        </p:blipFill>
        <p:spPr>
          <a:xfrm>
            <a:off x="6685101" y="3051734"/>
            <a:ext cx="2425608" cy="148228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3089ABE-4E26-0982-4058-AFFFDB10B6F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8391"/>
          <a:stretch/>
        </p:blipFill>
        <p:spPr>
          <a:xfrm>
            <a:off x="6677430" y="5078333"/>
            <a:ext cx="2359566" cy="150360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347183F-9824-A6B4-1744-C96A71B3461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9961"/>
          <a:stretch/>
        </p:blipFill>
        <p:spPr>
          <a:xfrm>
            <a:off x="95448" y="4901605"/>
            <a:ext cx="730701" cy="19422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B2E3E6A-12C9-5389-AB1A-21304FA217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407" y="560998"/>
            <a:ext cx="713294" cy="23044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00C0990-64B8-22D4-88B9-06670D17F67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b="3507"/>
          <a:stretch/>
        </p:blipFill>
        <p:spPr>
          <a:xfrm>
            <a:off x="53230" y="2875908"/>
            <a:ext cx="629116" cy="2025697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5698A44-5730-BB4B-04CA-F7F36E15D201}"/>
              </a:ext>
            </a:extLst>
          </p:cNvPr>
          <p:cNvCxnSpPr>
            <a:cxnSpLocks/>
          </p:cNvCxnSpPr>
          <p:nvPr/>
        </p:nvCxnSpPr>
        <p:spPr>
          <a:xfrm flipV="1">
            <a:off x="53230" y="4854651"/>
            <a:ext cx="9003480" cy="4695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3B4FB958-DE2E-A429-A966-620447411F9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731" y="2780038"/>
            <a:ext cx="9022862" cy="7925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A4A84F7-F2E2-1EAB-2B3E-91675E184F4D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4485"/>
          <a:stretch/>
        </p:blipFill>
        <p:spPr>
          <a:xfrm>
            <a:off x="2296789" y="5360174"/>
            <a:ext cx="2326062" cy="136989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8C7BBC2-AEF5-6DB7-3539-A03D39108042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8310" r="34513" b="59867"/>
          <a:stretch/>
        </p:blipFill>
        <p:spPr>
          <a:xfrm>
            <a:off x="2274873" y="3234956"/>
            <a:ext cx="2295901" cy="133872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82359F8-E158-C7A3-06CE-2313638AC043}"/>
              </a:ext>
            </a:extLst>
          </p:cNvPr>
          <p:cNvSpPr txBox="1"/>
          <p:nvPr/>
        </p:nvSpPr>
        <p:spPr>
          <a:xfrm>
            <a:off x="4496674" y="588682"/>
            <a:ext cx="23365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Case 2:  Slot Iron 1+1 cm gap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004C49-A876-48F7-5470-9318BFDDCE08}"/>
              </a:ext>
            </a:extLst>
          </p:cNvPr>
          <p:cNvSpPr txBox="1"/>
          <p:nvPr/>
        </p:nvSpPr>
        <p:spPr>
          <a:xfrm>
            <a:off x="948128" y="482138"/>
            <a:ext cx="12394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Baseline Case</a:t>
            </a:r>
          </a:p>
        </p:txBody>
      </p:sp>
    </p:spTree>
    <p:extLst>
      <p:ext uri="{BB962C8B-B14F-4D97-AF65-F5344CB8AC3E}">
        <p14:creationId xmlns:p14="http://schemas.microsoft.com/office/powerpoint/2010/main" val="237613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38039E-4301-AA00-8078-3202B9575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17" y="989857"/>
            <a:ext cx="2347163" cy="57977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10D9C9-FC88-7998-B08C-707A5D605C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03" r="46481" b="54028"/>
          <a:stretch/>
        </p:blipFill>
        <p:spPr>
          <a:xfrm>
            <a:off x="3287695" y="702991"/>
            <a:ext cx="2476483" cy="2112669"/>
          </a:xfrm>
          <a:prstGeom prst="rect">
            <a:avLst/>
          </a:prstGeom>
        </p:spPr>
      </p:pic>
      <p:pic>
        <p:nvPicPr>
          <p:cNvPr id="283" name="Picture 10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2975" y="52311"/>
            <a:ext cx="6353735" cy="544309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112B5F-0B2B-372B-C524-A0A78C907BAC}"/>
              </a:ext>
            </a:extLst>
          </p:cNvPr>
          <p:cNvSpPr txBox="1"/>
          <p:nvPr/>
        </p:nvSpPr>
        <p:spPr>
          <a:xfrm>
            <a:off x="2004237" y="104177"/>
            <a:ext cx="5710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20+20 Plates 1/4 Models – MINOS Steel vs 1008 Steel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574AB1-4A7D-4379-35B6-68E9BDB53E50}"/>
              </a:ext>
            </a:extLst>
          </p:cNvPr>
          <p:cNvSpPr txBox="1"/>
          <p:nvPr/>
        </p:nvSpPr>
        <p:spPr>
          <a:xfrm>
            <a:off x="173372" y="123201"/>
            <a:ext cx="168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Summary Cases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DCA923-2BFD-E2CC-71B1-9C103A93DFB9}"/>
              </a:ext>
            </a:extLst>
          </p:cNvPr>
          <p:cNvSpPr txBox="1"/>
          <p:nvPr/>
        </p:nvSpPr>
        <p:spPr>
          <a:xfrm>
            <a:off x="3417100" y="2802949"/>
            <a:ext cx="1870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/>
              <a:t>Bmag</a:t>
            </a:r>
            <a:r>
              <a:rPr lang="en-US" sz="1200" b="1" dirty="0"/>
              <a:t> Middle 40 mm Plate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1F2436-DF96-E071-3B87-807DE9E88E0D}"/>
              </a:ext>
            </a:extLst>
          </p:cNvPr>
          <p:cNvSpPr txBox="1"/>
          <p:nvPr/>
        </p:nvSpPr>
        <p:spPr>
          <a:xfrm>
            <a:off x="3928390" y="4805354"/>
            <a:ext cx="1862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Bx Fraction Middle 40 mm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347183F-9824-A6B4-1744-C96A71B346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961"/>
          <a:stretch/>
        </p:blipFill>
        <p:spPr>
          <a:xfrm>
            <a:off x="95448" y="4901605"/>
            <a:ext cx="730701" cy="19422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B2E3E6A-12C9-5389-AB1A-21304FA217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07" y="560998"/>
            <a:ext cx="713294" cy="23044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00C0990-64B8-22D4-88B9-06670D17F67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507"/>
          <a:stretch/>
        </p:blipFill>
        <p:spPr>
          <a:xfrm>
            <a:off x="53230" y="2875908"/>
            <a:ext cx="629116" cy="2025697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5698A44-5730-BB4B-04CA-F7F36E15D201}"/>
              </a:ext>
            </a:extLst>
          </p:cNvPr>
          <p:cNvCxnSpPr>
            <a:cxnSpLocks/>
          </p:cNvCxnSpPr>
          <p:nvPr/>
        </p:nvCxnSpPr>
        <p:spPr>
          <a:xfrm flipV="1">
            <a:off x="53230" y="4854651"/>
            <a:ext cx="9003480" cy="4695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3B4FB958-DE2E-A429-A966-620447411F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31" y="2780038"/>
            <a:ext cx="9022862" cy="792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92717E-5361-A06A-3230-10A5583A6737}"/>
              </a:ext>
            </a:extLst>
          </p:cNvPr>
          <p:cNvSpPr txBox="1"/>
          <p:nvPr/>
        </p:nvSpPr>
        <p:spPr>
          <a:xfrm>
            <a:off x="1015621" y="630791"/>
            <a:ext cx="23204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Case 3: Slot Iron Touching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692283-3CD1-FA49-96EB-F7C3BF1B2496}"/>
              </a:ext>
            </a:extLst>
          </p:cNvPr>
          <p:cNvSpPr txBox="1"/>
          <p:nvPr/>
        </p:nvSpPr>
        <p:spPr>
          <a:xfrm>
            <a:off x="3207616" y="476902"/>
            <a:ext cx="30549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Case 3: 1008 Steel   Slot Iron Touching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7C5183-9D99-5A93-C2AC-5437AC74823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824" r="39559" b="62680"/>
          <a:stretch/>
        </p:blipFill>
        <p:spPr>
          <a:xfrm>
            <a:off x="3336050" y="5078333"/>
            <a:ext cx="2798050" cy="17087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98F005-7B70-736D-25A5-F578E093F4E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706" r="39442" b="61706"/>
          <a:stretch/>
        </p:blipFill>
        <p:spPr>
          <a:xfrm>
            <a:off x="3287695" y="3079907"/>
            <a:ext cx="2805547" cy="175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78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2975" y="52311"/>
            <a:ext cx="6353735" cy="880445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112B5F-0B2B-372B-C524-A0A78C907BAC}"/>
              </a:ext>
            </a:extLst>
          </p:cNvPr>
          <p:cNvSpPr txBox="1"/>
          <p:nvPr/>
        </p:nvSpPr>
        <p:spPr>
          <a:xfrm>
            <a:off x="2004237" y="104177"/>
            <a:ext cx="57108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Solid Edge 20+20 Plates 1/2 Model</a:t>
            </a:r>
          </a:p>
          <a:p>
            <a:pPr algn="ctr"/>
            <a:r>
              <a:rPr lang="en-US" sz="1200" b="1" dirty="0" err="1">
                <a:solidFill>
                  <a:srgbClr val="FF0000"/>
                </a:solidFill>
              </a:rPr>
              <a:t>WorkBench</a:t>
            </a:r>
            <a:r>
              <a:rPr lang="en-US" sz="1200" b="1" dirty="0">
                <a:solidFill>
                  <a:srgbClr val="FF0000"/>
                </a:solidFill>
              </a:rPr>
              <a:t>  20 + 20 Plate Half Symmetry and 2 cm Plate Gap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00AB2B-ECB8-8015-0E23-8F584559709A}"/>
              </a:ext>
            </a:extLst>
          </p:cNvPr>
          <p:cNvSpPr txBox="1"/>
          <p:nvPr/>
        </p:nvSpPr>
        <p:spPr>
          <a:xfrm>
            <a:off x="6506594" y="2230983"/>
            <a:ext cx="1222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/>
              <a:t>Bmag</a:t>
            </a:r>
            <a:r>
              <a:rPr lang="en-US" sz="1200" b="1" dirty="0"/>
              <a:t> on Region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D98E18-AD47-5156-178C-A4D90C1643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456" b="9159"/>
          <a:stretch/>
        </p:blipFill>
        <p:spPr>
          <a:xfrm>
            <a:off x="226700" y="744631"/>
            <a:ext cx="5923989" cy="60091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9276B3-7A39-25DB-06EA-F3B260F21AEF}"/>
              </a:ext>
            </a:extLst>
          </p:cNvPr>
          <p:cNvSpPr txBox="1"/>
          <p:nvPr/>
        </p:nvSpPr>
        <p:spPr>
          <a:xfrm>
            <a:off x="6506594" y="3033757"/>
            <a:ext cx="21407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Plate Height = 5066 mm</a:t>
            </a:r>
          </a:p>
          <a:p>
            <a:r>
              <a:rPr lang="en-US" sz="1400" b="1" dirty="0"/>
              <a:t>2 cm gap between plates</a:t>
            </a:r>
          </a:p>
          <a:p>
            <a:r>
              <a:rPr lang="en-US" sz="1400" b="1" dirty="0"/>
              <a:t>30 kA</a:t>
            </a:r>
          </a:p>
          <a:p>
            <a:r>
              <a:rPr lang="en-US" sz="1400" b="1" dirty="0"/>
              <a:t>Iron Center  </a:t>
            </a:r>
            <a:r>
              <a:rPr lang="en-US" sz="1400" b="1" dirty="0" err="1"/>
              <a:t>Bmag</a:t>
            </a:r>
            <a:r>
              <a:rPr lang="en-US" sz="1400" b="1" dirty="0"/>
              <a:t> = 1.17 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574AB1-4A7D-4379-35B6-68E9BDB53E50}"/>
              </a:ext>
            </a:extLst>
          </p:cNvPr>
          <p:cNvSpPr txBox="1"/>
          <p:nvPr/>
        </p:nvSpPr>
        <p:spPr>
          <a:xfrm>
            <a:off x="173372" y="123201"/>
            <a:ext cx="14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Baseline Case</a:t>
            </a:r>
          </a:p>
        </p:txBody>
      </p:sp>
    </p:spTree>
    <p:extLst>
      <p:ext uri="{BB962C8B-B14F-4D97-AF65-F5344CB8AC3E}">
        <p14:creationId xmlns:p14="http://schemas.microsoft.com/office/powerpoint/2010/main" val="1415797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2975" y="52311"/>
            <a:ext cx="6353735" cy="732549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2CE9F9-F64A-F3E0-D06F-C9D5D31E5A5B}"/>
              </a:ext>
            </a:extLst>
          </p:cNvPr>
          <p:cNvSpPr txBox="1"/>
          <p:nvPr/>
        </p:nvSpPr>
        <p:spPr>
          <a:xfrm>
            <a:off x="1823714" y="-26922"/>
            <a:ext cx="57108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Solid Edge 20+20 Plates 1/2 Model</a:t>
            </a:r>
          </a:p>
          <a:p>
            <a:pPr algn="ctr"/>
            <a:r>
              <a:rPr lang="en-US" sz="1400" b="1" dirty="0" err="1">
                <a:solidFill>
                  <a:srgbClr val="FF0000"/>
                </a:solidFill>
              </a:rPr>
              <a:t>WorkBench</a:t>
            </a:r>
            <a:r>
              <a:rPr lang="en-US" sz="1400" b="1" dirty="0">
                <a:solidFill>
                  <a:srgbClr val="FF0000"/>
                </a:solidFill>
              </a:rPr>
              <a:t>  20 + 20 Plate Half Symmetry and 2 cm Plate Gap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C59A79-69DA-0AF3-4559-50D1FC472701}"/>
              </a:ext>
            </a:extLst>
          </p:cNvPr>
          <p:cNvSpPr txBox="1"/>
          <p:nvPr/>
        </p:nvSpPr>
        <p:spPr>
          <a:xfrm>
            <a:off x="6089164" y="6219252"/>
            <a:ext cx="2017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10</a:t>
            </a:r>
            <a:r>
              <a:rPr lang="en-US" sz="1400" b="1" baseline="30000" dirty="0"/>
              <a:t>th</a:t>
            </a:r>
            <a:r>
              <a:rPr lang="en-US" sz="1400" b="1" dirty="0"/>
              <a:t> 40 mm Plates  </a:t>
            </a:r>
            <a:r>
              <a:rPr lang="en-US" sz="1400" b="1" dirty="0" err="1"/>
              <a:t>Bmag</a:t>
            </a:r>
            <a:endParaRPr lang="en-US" sz="1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ABBFF7-049F-1C9E-5F46-EF7AF8841343}"/>
              </a:ext>
            </a:extLst>
          </p:cNvPr>
          <p:cNvSpPr txBox="1"/>
          <p:nvPr/>
        </p:nvSpPr>
        <p:spPr>
          <a:xfrm>
            <a:off x="1575404" y="6274275"/>
            <a:ext cx="2070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10th 15 mm Plates  </a:t>
            </a:r>
            <a:r>
              <a:rPr lang="en-US" sz="1400" b="1" dirty="0" err="1"/>
              <a:t>Bmag</a:t>
            </a:r>
            <a:endParaRPr lang="en-US" sz="14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DA08858-05AA-919A-21F3-F95B465E3F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834" b="22889"/>
          <a:stretch/>
        </p:blipFill>
        <p:spPr>
          <a:xfrm>
            <a:off x="84603" y="923352"/>
            <a:ext cx="4594545" cy="52882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A23166-AE43-F05C-D9B1-61502DF8FA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834" b="22889"/>
          <a:stretch/>
        </p:blipFill>
        <p:spPr>
          <a:xfrm>
            <a:off x="4549455" y="954674"/>
            <a:ext cx="4594545" cy="52882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5347018-C570-9B20-9BC1-AC95FD65016E}"/>
              </a:ext>
            </a:extLst>
          </p:cNvPr>
          <p:cNvSpPr txBox="1"/>
          <p:nvPr/>
        </p:nvSpPr>
        <p:spPr>
          <a:xfrm>
            <a:off x="173372" y="123201"/>
            <a:ext cx="14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Baseline Case</a:t>
            </a:r>
          </a:p>
        </p:txBody>
      </p:sp>
    </p:spTree>
    <p:extLst>
      <p:ext uri="{BB962C8B-B14F-4D97-AF65-F5344CB8AC3E}">
        <p14:creationId xmlns:p14="http://schemas.microsoft.com/office/powerpoint/2010/main" val="3053197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6C82E-5CFA-37C3-B1E9-B6EFADABF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101">
            <a:extLst>
              <a:ext uri="{FF2B5EF4-FFF2-40B4-BE49-F238E27FC236}">
                <a16:creationId xmlns:a16="http://schemas.microsoft.com/office/drawing/2014/main" id="{9B130570-048D-A794-5506-9083CBD48F2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2975" y="52311"/>
            <a:ext cx="6353735" cy="880445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5AC9F4-E00E-E321-6965-A96E4137803B}"/>
              </a:ext>
            </a:extLst>
          </p:cNvPr>
          <p:cNvSpPr txBox="1"/>
          <p:nvPr/>
        </p:nvSpPr>
        <p:spPr>
          <a:xfrm>
            <a:off x="1823714" y="-26922"/>
            <a:ext cx="5710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TEST PROBLEMS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961B3F-1FF5-2FDE-D683-3D8DD9209EC7}"/>
              </a:ext>
            </a:extLst>
          </p:cNvPr>
          <p:cNvSpPr txBox="1"/>
          <p:nvPr/>
        </p:nvSpPr>
        <p:spPr>
          <a:xfrm>
            <a:off x="872872" y="146620"/>
            <a:ext cx="25756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Upper Coil Force = -27749 N</a:t>
            </a:r>
          </a:p>
          <a:p>
            <a:r>
              <a:rPr lang="en-US" sz="1400" dirty="0"/>
              <a:t>Lower Coil Force = 27707 N</a:t>
            </a:r>
          </a:p>
          <a:p>
            <a:r>
              <a:rPr lang="en-US" sz="1400" dirty="0"/>
              <a:t>Iron Force &lt; 30 N in all directions</a:t>
            </a:r>
          </a:p>
          <a:p>
            <a:r>
              <a:rPr lang="en-US" sz="1400" dirty="0"/>
              <a:t>Total Energy = 57.4 kJ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04A7B0-F52F-0A0B-36EB-ED08A484C2F9}"/>
              </a:ext>
            </a:extLst>
          </p:cNvPr>
          <p:cNvSpPr txBox="1"/>
          <p:nvPr/>
        </p:nvSpPr>
        <p:spPr>
          <a:xfrm>
            <a:off x="2940839" y="4479177"/>
            <a:ext cx="5717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Upper Coil Force = -13825 N x 2 = -27650; </a:t>
            </a:r>
            <a:r>
              <a:rPr lang="en-US" sz="1400" dirty="0" err="1"/>
              <a:t>Fy</a:t>
            </a:r>
            <a:r>
              <a:rPr lang="en-US" sz="1400" dirty="0"/>
              <a:t> = -9309</a:t>
            </a:r>
          </a:p>
          <a:p>
            <a:r>
              <a:rPr lang="en-US" sz="1400" dirty="0"/>
              <a:t>Lower Coil Force = 13836 N x 2 = 27670; </a:t>
            </a:r>
            <a:r>
              <a:rPr lang="en-US" sz="1400" dirty="0" err="1"/>
              <a:t>Fy</a:t>
            </a:r>
            <a:r>
              <a:rPr lang="en-US" sz="1400" dirty="0"/>
              <a:t> = -9456</a:t>
            </a:r>
          </a:p>
          <a:p>
            <a:r>
              <a:rPr lang="en-US" sz="1400" dirty="0"/>
              <a:t>Iron Force  </a:t>
            </a:r>
            <a:r>
              <a:rPr lang="en-US" sz="1400" dirty="0" err="1"/>
              <a:t>Fy</a:t>
            </a:r>
            <a:r>
              <a:rPr lang="en-US" sz="1400" dirty="0"/>
              <a:t> = 22476</a:t>
            </a:r>
          </a:p>
          <a:p>
            <a:r>
              <a:rPr lang="en-US" sz="1400" dirty="0"/>
              <a:t>Total Energy = 28369 J x 2 = 56.7 kJ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150E11-8FD5-B460-906D-8B54B55087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15" t="28730" r="33293" b="23968"/>
          <a:stretch/>
        </p:blipFill>
        <p:spPr>
          <a:xfrm>
            <a:off x="154096" y="1067263"/>
            <a:ext cx="2786743" cy="3243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4F2896-D142-5993-25F1-0AC09E8A66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14" t="12699" r="49395" b="41429"/>
          <a:stretch/>
        </p:blipFill>
        <p:spPr>
          <a:xfrm>
            <a:off x="3093098" y="897756"/>
            <a:ext cx="2786744" cy="314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75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87C40-FE70-473B-D668-09490281B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101">
            <a:extLst>
              <a:ext uri="{FF2B5EF4-FFF2-40B4-BE49-F238E27FC236}">
                <a16:creationId xmlns:a16="http://schemas.microsoft.com/office/drawing/2014/main" id="{E56B85D5-3DAF-ECE5-2901-C2EA29A4DE8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2975" y="52311"/>
            <a:ext cx="6353735" cy="880445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7AA5C0-4AD0-0025-89DC-A8792A7556AA}"/>
              </a:ext>
            </a:extLst>
          </p:cNvPr>
          <p:cNvSpPr txBox="1"/>
          <p:nvPr/>
        </p:nvSpPr>
        <p:spPr>
          <a:xfrm>
            <a:off x="1823714" y="-26922"/>
            <a:ext cx="5710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TEST PROBLEMS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319615-7C0A-0039-E45F-556C3EAD5E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915" b="39422"/>
          <a:stretch/>
        </p:blipFill>
        <p:spPr>
          <a:xfrm>
            <a:off x="121186" y="1168350"/>
            <a:ext cx="3046179" cy="26434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1E01AE-030F-B2E7-1A69-4734FACE5B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8675" b="52024"/>
          <a:stretch/>
        </p:blipFill>
        <p:spPr>
          <a:xfrm>
            <a:off x="3332602" y="1168350"/>
            <a:ext cx="3329872" cy="28193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D745CB-815C-9F8D-408D-8C1C7B4D8286}"/>
              </a:ext>
            </a:extLst>
          </p:cNvPr>
          <p:cNvSpPr txBox="1"/>
          <p:nvPr/>
        </p:nvSpPr>
        <p:spPr>
          <a:xfrm>
            <a:off x="872872" y="146620"/>
            <a:ext cx="25756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Upper Coil Force = -27749 N</a:t>
            </a:r>
          </a:p>
          <a:p>
            <a:r>
              <a:rPr lang="en-US" sz="1400" dirty="0"/>
              <a:t>Lower Coil Force = 27707 N</a:t>
            </a:r>
          </a:p>
          <a:p>
            <a:r>
              <a:rPr lang="en-US" sz="1400" dirty="0"/>
              <a:t>Iron Force &lt; 30 N in all directions</a:t>
            </a:r>
          </a:p>
          <a:p>
            <a:r>
              <a:rPr lang="en-US" sz="1400" dirty="0"/>
              <a:t>Total Energy = 57.4 kJ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882A6F-590F-7FE9-1BF5-80390BC3EF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9639" b="52602"/>
          <a:stretch/>
        </p:blipFill>
        <p:spPr>
          <a:xfrm>
            <a:off x="6568797" y="1424716"/>
            <a:ext cx="2487913" cy="21307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4B5A80-43D2-4786-525A-ED1274A741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6024" b="49380"/>
          <a:stretch/>
        </p:blipFill>
        <p:spPr>
          <a:xfrm>
            <a:off x="247880" y="4168138"/>
            <a:ext cx="2537738" cy="21303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993B52D-4DD9-D54B-5E53-FA36C760E33D}"/>
              </a:ext>
            </a:extLst>
          </p:cNvPr>
          <p:cNvSpPr txBox="1"/>
          <p:nvPr/>
        </p:nvSpPr>
        <p:spPr>
          <a:xfrm>
            <a:off x="2940839" y="4479177"/>
            <a:ext cx="5717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Upper Coil Force = -13825 N x 2 = -27650; </a:t>
            </a:r>
            <a:r>
              <a:rPr lang="en-US" sz="1400" dirty="0" err="1"/>
              <a:t>Fy</a:t>
            </a:r>
            <a:r>
              <a:rPr lang="en-US" sz="1400" dirty="0"/>
              <a:t> = -9309</a:t>
            </a:r>
          </a:p>
          <a:p>
            <a:r>
              <a:rPr lang="en-US" sz="1400" dirty="0"/>
              <a:t>Lower Coil Force = 13836 N x 2 = 27670; </a:t>
            </a:r>
            <a:r>
              <a:rPr lang="en-US" sz="1400" dirty="0" err="1"/>
              <a:t>Fy</a:t>
            </a:r>
            <a:r>
              <a:rPr lang="en-US" sz="1400" dirty="0"/>
              <a:t> = -9456</a:t>
            </a:r>
          </a:p>
          <a:p>
            <a:r>
              <a:rPr lang="en-US" sz="1400" dirty="0"/>
              <a:t>Iron Force  </a:t>
            </a:r>
            <a:r>
              <a:rPr lang="en-US" sz="1400" dirty="0" err="1"/>
              <a:t>Fy</a:t>
            </a:r>
            <a:r>
              <a:rPr lang="en-US" sz="1400" dirty="0"/>
              <a:t> = 22476</a:t>
            </a:r>
          </a:p>
          <a:p>
            <a:r>
              <a:rPr lang="en-US" sz="1400" dirty="0"/>
              <a:t>Total Energy = 28369 J x 2 = 56.7 kJ</a:t>
            </a:r>
          </a:p>
        </p:txBody>
      </p:sp>
    </p:spTree>
    <p:extLst>
      <p:ext uri="{BB962C8B-B14F-4D97-AF65-F5344CB8AC3E}">
        <p14:creationId xmlns:p14="http://schemas.microsoft.com/office/powerpoint/2010/main" val="2376998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0B96B-D48E-FDE7-5575-1D80633D8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101">
            <a:extLst>
              <a:ext uri="{FF2B5EF4-FFF2-40B4-BE49-F238E27FC236}">
                <a16:creationId xmlns:a16="http://schemas.microsoft.com/office/drawing/2014/main" id="{2B0C71EC-7E88-5925-DE68-D07C4F039D7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2975" y="52311"/>
            <a:ext cx="6353735" cy="880445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16AE54-4951-9B66-C8BE-B1989476EBD4}"/>
              </a:ext>
            </a:extLst>
          </p:cNvPr>
          <p:cNvSpPr txBox="1"/>
          <p:nvPr/>
        </p:nvSpPr>
        <p:spPr>
          <a:xfrm>
            <a:off x="1823714" y="-26922"/>
            <a:ext cx="5710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TEST PROBLEMS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D8734D-4ECC-FD1A-7016-D90BFBC24404}"/>
              </a:ext>
            </a:extLst>
          </p:cNvPr>
          <p:cNvSpPr txBox="1"/>
          <p:nvPr/>
        </p:nvSpPr>
        <p:spPr>
          <a:xfrm>
            <a:off x="4420687" y="5432136"/>
            <a:ext cx="5717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Upper Coil Force = -13821 N x 2 = -27640; </a:t>
            </a:r>
            <a:r>
              <a:rPr lang="en-US" sz="1400" dirty="0" err="1"/>
              <a:t>Fy</a:t>
            </a:r>
            <a:r>
              <a:rPr lang="en-US" sz="1400" dirty="0"/>
              <a:t> = -9575 N</a:t>
            </a:r>
          </a:p>
          <a:p>
            <a:r>
              <a:rPr lang="en-US" sz="1400" dirty="0"/>
              <a:t>Iron Force  </a:t>
            </a:r>
            <a:r>
              <a:rPr lang="en-US" sz="1400" dirty="0" err="1"/>
              <a:t>Fy</a:t>
            </a:r>
            <a:r>
              <a:rPr lang="en-US" sz="1400" dirty="0"/>
              <a:t> = 10914 x 2 = 21830;  </a:t>
            </a:r>
            <a:r>
              <a:rPr lang="en-US" sz="1400" dirty="0" err="1"/>
              <a:t>Fz</a:t>
            </a:r>
            <a:r>
              <a:rPr lang="en-US" sz="1400" dirty="0"/>
              <a:t> = 7414 x 2 = 14830</a:t>
            </a:r>
          </a:p>
          <a:p>
            <a:r>
              <a:rPr lang="en-US" sz="1400" dirty="0"/>
              <a:t>Total Energy = 14229 J x 4 = 56.9 kJ</a:t>
            </a:r>
          </a:p>
          <a:p>
            <a:r>
              <a:rPr lang="en-US" sz="1400" dirty="0"/>
              <a:t>Inductance Upper Coil = 2.82 x 2 = 5.64 </a:t>
            </a:r>
            <a:r>
              <a:rPr lang="en-US" sz="1400" dirty="0" err="1"/>
              <a:t>uH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B71D81-498E-E24A-A1BC-48C8E0F781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053" b="33976"/>
          <a:stretch/>
        </p:blipFill>
        <p:spPr>
          <a:xfrm>
            <a:off x="230246" y="1424716"/>
            <a:ext cx="3339119" cy="20271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5C74F1-19D2-DBA1-E22E-08BFA3BE26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053" b="33574"/>
          <a:stretch/>
        </p:blipFill>
        <p:spPr>
          <a:xfrm>
            <a:off x="5574637" y="1346812"/>
            <a:ext cx="3409118" cy="20821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F98D5E-379A-2F8E-951E-4A445EE84E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7053" b="33173"/>
          <a:stretch/>
        </p:blipFill>
        <p:spPr>
          <a:xfrm>
            <a:off x="279821" y="4142343"/>
            <a:ext cx="3388631" cy="20821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FFF7C6-C0AB-BDE2-B5A1-B9763B37EB68}"/>
              </a:ext>
            </a:extLst>
          </p:cNvPr>
          <p:cNvSpPr txBox="1"/>
          <p:nvPr/>
        </p:nvSpPr>
        <p:spPr>
          <a:xfrm>
            <a:off x="3712020" y="3826128"/>
            <a:ext cx="57170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Upper Coil Force = -13825 N x 2 = -27650; </a:t>
            </a:r>
            <a:r>
              <a:rPr lang="en-US" sz="1400" dirty="0" err="1"/>
              <a:t>Fy</a:t>
            </a:r>
            <a:r>
              <a:rPr lang="en-US" sz="1400" dirty="0"/>
              <a:t> = -9309</a:t>
            </a:r>
          </a:p>
          <a:p>
            <a:r>
              <a:rPr lang="en-US" sz="1400" dirty="0"/>
              <a:t>Lower Coil Force = 13836 N x 2 = 27670; </a:t>
            </a:r>
            <a:r>
              <a:rPr lang="en-US" sz="1400" dirty="0" err="1"/>
              <a:t>Fy</a:t>
            </a:r>
            <a:r>
              <a:rPr lang="en-US" sz="1400" dirty="0"/>
              <a:t> = -9456</a:t>
            </a:r>
          </a:p>
          <a:p>
            <a:r>
              <a:rPr lang="en-US" sz="1400" dirty="0"/>
              <a:t>Iron Force  </a:t>
            </a:r>
            <a:r>
              <a:rPr lang="en-US" sz="1400" dirty="0" err="1"/>
              <a:t>Fy</a:t>
            </a:r>
            <a:r>
              <a:rPr lang="en-US" sz="1400" dirty="0"/>
              <a:t> = 22476</a:t>
            </a:r>
          </a:p>
          <a:p>
            <a:r>
              <a:rPr lang="en-US" sz="1400" dirty="0"/>
              <a:t>Total Energy = 28369 J x 2 = 56.7 kJ</a:t>
            </a:r>
          </a:p>
          <a:p>
            <a:r>
              <a:rPr lang="en-US" sz="1400" dirty="0"/>
              <a:t>Self Inductance of each coil = 2.53 x 2 = 5.06 </a:t>
            </a:r>
            <a:r>
              <a:rPr lang="en-US" sz="1400" dirty="0" err="1"/>
              <a:t>uH</a:t>
            </a:r>
            <a:endParaRPr lang="en-US" sz="1400" dirty="0"/>
          </a:p>
          <a:p>
            <a:r>
              <a:rPr lang="en-US" sz="1400" dirty="0"/>
              <a:t>Mutual Inductance of coils = 0.29 x 2 = 0.58 </a:t>
            </a:r>
            <a:r>
              <a:rPr lang="en-US" sz="1400" dirty="0" err="1"/>
              <a:t>uH</a:t>
            </a:r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3CCA10-911E-50D7-B5E5-EFFECD38131A}"/>
              </a:ext>
            </a:extLst>
          </p:cNvPr>
          <p:cNvSpPr txBox="1"/>
          <p:nvPr/>
        </p:nvSpPr>
        <p:spPr>
          <a:xfrm>
            <a:off x="872872" y="146620"/>
            <a:ext cx="290451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Upper Coil Force  </a:t>
            </a:r>
            <a:r>
              <a:rPr lang="en-US" sz="1400" dirty="0" err="1"/>
              <a:t>Fz</a:t>
            </a:r>
            <a:r>
              <a:rPr lang="en-US" sz="1400" dirty="0"/>
              <a:t> = -27749 N</a:t>
            </a:r>
          </a:p>
          <a:p>
            <a:r>
              <a:rPr lang="en-US" sz="1400" dirty="0"/>
              <a:t>Lower Coil Force  </a:t>
            </a:r>
            <a:r>
              <a:rPr lang="en-US" sz="1400" dirty="0" err="1"/>
              <a:t>Fz</a:t>
            </a:r>
            <a:r>
              <a:rPr lang="en-US" sz="1400" dirty="0"/>
              <a:t> = 27707 N</a:t>
            </a:r>
          </a:p>
          <a:p>
            <a:r>
              <a:rPr lang="en-US" sz="1400" dirty="0"/>
              <a:t>Iron Force &lt; 30 N in all directions</a:t>
            </a:r>
          </a:p>
          <a:p>
            <a:r>
              <a:rPr lang="en-US" sz="1400" dirty="0"/>
              <a:t>Total Energy = 57.4 kJ</a:t>
            </a:r>
          </a:p>
          <a:p>
            <a:r>
              <a:rPr lang="en-US" sz="1400" dirty="0"/>
              <a:t>Self Inductance of each coil = 5.09 </a:t>
            </a:r>
            <a:r>
              <a:rPr lang="en-US" sz="1400" dirty="0" err="1"/>
              <a:t>uH</a:t>
            </a:r>
            <a:endParaRPr lang="en-US" sz="1400" dirty="0"/>
          </a:p>
          <a:p>
            <a:r>
              <a:rPr lang="en-US" sz="1400" dirty="0"/>
              <a:t>Mutual Inductance of coils = 0.57 </a:t>
            </a:r>
            <a:r>
              <a:rPr lang="en-US" sz="1400" dirty="0" err="1"/>
              <a:t>uH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35418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73EC2-0F07-BE34-AA44-448765ACB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101">
            <a:extLst>
              <a:ext uri="{FF2B5EF4-FFF2-40B4-BE49-F238E27FC236}">
                <a16:creationId xmlns:a16="http://schemas.microsoft.com/office/drawing/2014/main" id="{3DE06F2D-CBA5-D203-376A-37DF1557D75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2975" y="52311"/>
            <a:ext cx="6353735" cy="732549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C8DE73-6BA3-09E1-5212-076A0FB31E58}"/>
              </a:ext>
            </a:extLst>
          </p:cNvPr>
          <p:cNvSpPr txBox="1"/>
          <p:nvPr/>
        </p:nvSpPr>
        <p:spPr>
          <a:xfrm>
            <a:off x="1823714" y="-26922"/>
            <a:ext cx="57108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Solid Edge 20+20 Plates 1/4 Model</a:t>
            </a:r>
          </a:p>
          <a:p>
            <a:pPr algn="ctr"/>
            <a:r>
              <a:rPr lang="en-US" sz="1400" b="1" dirty="0" err="1">
                <a:solidFill>
                  <a:srgbClr val="FF0000"/>
                </a:solidFill>
              </a:rPr>
              <a:t>WorkBench</a:t>
            </a:r>
            <a:r>
              <a:rPr lang="en-US" sz="1400" b="1" dirty="0">
                <a:solidFill>
                  <a:srgbClr val="FF0000"/>
                </a:solidFill>
              </a:rPr>
              <a:t>  20 + 20 Plate Quarter Symmetry and 3 cm Plate Gap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ACE9AF-1C8A-2836-2431-50A1815D0312}"/>
              </a:ext>
            </a:extLst>
          </p:cNvPr>
          <p:cNvSpPr txBox="1"/>
          <p:nvPr/>
        </p:nvSpPr>
        <p:spPr>
          <a:xfrm>
            <a:off x="6089164" y="6219252"/>
            <a:ext cx="2017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10</a:t>
            </a:r>
            <a:r>
              <a:rPr lang="en-US" sz="1400" b="1" baseline="30000" dirty="0"/>
              <a:t>th</a:t>
            </a:r>
            <a:r>
              <a:rPr lang="en-US" sz="1400" b="1" dirty="0"/>
              <a:t> 40 mm Plates  </a:t>
            </a:r>
            <a:r>
              <a:rPr lang="en-US" sz="1400" b="1" dirty="0" err="1"/>
              <a:t>Bmag</a:t>
            </a:r>
            <a:endParaRPr lang="en-US" sz="1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9907F9-8E8B-A892-51E6-EA97DA374A72}"/>
              </a:ext>
            </a:extLst>
          </p:cNvPr>
          <p:cNvSpPr txBox="1"/>
          <p:nvPr/>
        </p:nvSpPr>
        <p:spPr>
          <a:xfrm>
            <a:off x="1514444" y="6527029"/>
            <a:ext cx="2070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10th 15 mm Plates  </a:t>
            </a:r>
            <a:r>
              <a:rPr lang="en-US" sz="1400" b="1" dirty="0" err="1"/>
              <a:t>Bmag</a:t>
            </a:r>
            <a:endParaRPr lang="en-US" sz="1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9F30EE-A7D3-AA0A-6570-EE4408C5DF7A}"/>
              </a:ext>
            </a:extLst>
          </p:cNvPr>
          <p:cNvSpPr txBox="1"/>
          <p:nvPr/>
        </p:nvSpPr>
        <p:spPr>
          <a:xfrm>
            <a:off x="173372" y="123201"/>
            <a:ext cx="14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Baseline Case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B88191-B9A9-FFCF-5716-A82DBF9E38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335" b="38518"/>
          <a:stretch/>
        </p:blipFill>
        <p:spPr>
          <a:xfrm>
            <a:off x="87215" y="828522"/>
            <a:ext cx="3991428" cy="241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B8AD33-FDE4-1F7B-C8C5-FD82156EBE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473" b="38815"/>
          <a:stretch/>
        </p:blipFill>
        <p:spPr>
          <a:xfrm>
            <a:off x="4413573" y="864093"/>
            <a:ext cx="4156387" cy="25696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8F95C8-5354-1C13-71EB-AFEB8471A3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2" t="-1626" r="14303" b="42818"/>
          <a:stretch/>
        </p:blipFill>
        <p:spPr>
          <a:xfrm>
            <a:off x="87215" y="3481602"/>
            <a:ext cx="4484785" cy="28053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3AB91A-C5AE-EA2F-082B-06D6F90425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5290" b="42222"/>
          <a:stretch/>
        </p:blipFill>
        <p:spPr>
          <a:xfrm>
            <a:off x="4664993" y="3523412"/>
            <a:ext cx="4479007" cy="276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64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64308</TotalTime>
  <Words>756</Words>
  <Application>Microsoft Office PowerPoint</Application>
  <PresentationFormat>On-screen Show (4:3)</PresentationFormat>
  <Paragraphs>105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Craddock, Wesley W.</dc:creator>
  <cp:lastModifiedBy>Craddock, Wesley W.</cp:lastModifiedBy>
  <cp:revision>141</cp:revision>
  <cp:lastPrinted>2023-02-08T19:10:46Z</cp:lastPrinted>
  <dcterms:created xsi:type="dcterms:W3CDTF">2022-09-01T06:43:13Z</dcterms:created>
  <dcterms:modified xsi:type="dcterms:W3CDTF">2024-03-30T00:31:41Z</dcterms:modified>
</cp:coreProperties>
</file>