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1"/>
    <p:sldMasterId id="2147483664" r:id="rId2"/>
  </p:sldMasterIdLst>
  <p:notesMasterIdLst>
    <p:notesMasterId r:id="rId13"/>
  </p:notesMasterIdLst>
  <p:sldIdLst>
    <p:sldId id="2076" r:id="rId3"/>
    <p:sldId id="266" r:id="rId4"/>
    <p:sldId id="2077" r:id="rId5"/>
    <p:sldId id="257" r:id="rId6"/>
    <p:sldId id="2078" r:id="rId7"/>
    <p:sldId id="2079" r:id="rId8"/>
    <p:sldId id="2080" r:id="rId9"/>
    <p:sldId id="2081" r:id="rId10"/>
    <p:sldId id="2082" r:id="rId11"/>
    <p:sldId id="2083" r:id="rId1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 autoAdjust="0"/>
    <p:restoredTop sz="94696"/>
  </p:normalViewPr>
  <p:slideViewPr>
    <p:cSldViewPr snapToGrid="0">
      <p:cViewPr varScale="1">
        <p:scale>
          <a:sx n="105" d="100"/>
          <a:sy n="105" d="100"/>
        </p:scale>
        <p:origin x="744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DFC90-F227-4B9B-ABD2-A384746736B9}" type="datetimeFigureOut">
              <a:rPr lang="en-US" smtClean="0"/>
              <a:t>3/29/24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B29A3-778E-421D-AE52-5C0BE245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1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 txBox="1">
            <a:spLocks noGrp="1"/>
          </p:cNvSpPr>
          <p:nvPr>
            <p:ph type="body" idx="1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spcFirstLastPara="1" wrap="square" lIns="92950" tIns="46475" rIns="92950" bIns="464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Logos" preserve="1" userDrawn="1">
  <p:cSld name="Title Slide with Logo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605367" y="3209908"/>
            <a:ext cx="11061700" cy="1721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rgbClr val="004C97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004C97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004C97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rgbClr val="004C97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rgbClr val="004C97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051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E2B44F-22D9-C233-F57A-F07CFC454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7FAF17-4CF5-47DC-CB21-E445A1F34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T.W. Markiewicz/SLAC | TMS Detector Panels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CB88C-11CA-BE67-8B9D-6AFAE23E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6B59-3028-3745-AB5F-414468A42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4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3/15/24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T.W. Markiewicz/SLAC | TMS Detector Panels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713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3/15/24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T.W. Markiewicz/SLAC | TMS Detector Panels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7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3/15/24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T.W. Markiewicz/SLAC | TMS Detector Panels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2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3/15/24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T.W. Markiewicz/SLAC | TMS Detector Panels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8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3/15/24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T.W. Markiewicz/SLAC | TMS Detector Panels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3/15/24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T.W. Markiewicz/SLAC | TMS Detector Panels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2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3/15/24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T.W. Markiewicz/SLAC | TMS Detector Panels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373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" y="934933"/>
            <a:ext cx="11580335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8B5591-5AC1-48E4-BE31-97DBC72B420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9166" y="-2704"/>
            <a:ext cx="10972800" cy="102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609600" y="1243584"/>
            <a:ext cx="10811933" cy="5065523"/>
          </a:xfrm>
          <a:prstGeom prst="rect">
            <a:avLst/>
          </a:prstGeo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 b="0"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737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5"/>
          <p:cNvCxnSpPr/>
          <p:nvPr/>
        </p:nvCxnSpPr>
        <p:spPr>
          <a:xfrm>
            <a:off x="380144" y="475760"/>
            <a:ext cx="11599523" cy="0"/>
          </a:xfrm>
          <a:prstGeom prst="straightConnector1">
            <a:avLst/>
          </a:prstGeom>
          <a:noFill/>
          <a:ln w="19050" cap="flat" cmpd="sng">
            <a:solidFill>
              <a:srgbClr val="004C9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5"/>
          <p:cNvCxnSpPr/>
          <p:nvPr/>
        </p:nvCxnSpPr>
        <p:spPr>
          <a:xfrm>
            <a:off x="287676" y="5728951"/>
            <a:ext cx="11691991" cy="0"/>
          </a:xfrm>
          <a:prstGeom prst="straightConnector1">
            <a:avLst/>
          </a:prstGeom>
          <a:noFill/>
          <a:ln w="25400" cap="flat" cmpd="sng">
            <a:solidFill>
              <a:srgbClr val="004C97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6" name="Google Shape;1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09090" y="41084"/>
            <a:ext cx="1810669" cy="374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logo SLAC">
            <a:extLst>
              <a:ext uri="{FF2B5EF4-FFF2-40B4-BE49-F238E27FC236}">
                <a16:creationId xmlns:a16="http://schemas.microsoft.com/office/drawing/2014/main" id="{F265CE88-FE25-609F-026A-67C8DCFAE6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63039" y="6047721"/>
            <a:ext cx="2302769" cy="6690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AFBFACA-55E0-716E-CDED-6BB78C6D8F8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305" y="6058047"/>
            <a:ext cx="2209800" cy="32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56433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9292" y="6357938"/>
            <a:ext cx="11840308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3/15/24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T.W. Markiewicz/SLAC | TMS Detector Panels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0A30A5-7676-4279-9A6A-148E61F351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39847" y="6451676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2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718" r:id="rId8"/>
    <p:sldLayoutId id="2147483720" r:id="rId9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/>
              <a:t>29 </a:t>
            </a:r>
            <a:r>
              <a:rPr lang="en-US" dirty="0"/>
              <a:t>March 2024</a:t>
            </a:r>
            <a:endParaRPr dirty="0"/>
          </a:p>
        </p:txBody>
      </p:sp>
      <p:sp>
        <p:nvSpPr>
          <p:cNvPr id="81" name="Google Shape;81;p1"/>
          <p:cNvSpPr txBox="1">
            <a:spLocks noGrp="1"/>
          </p:cNvSpPr>
          <p:nvPr>
            <p:ph type="title" idx="4294967295"/>
          </p:nvPr>
        </p:nvSpPr>
        <p:spPr>
          <a:xfrm>
            <a:off x="846305" y="1747420"/>
            <a:ext cx="11056937" cy="586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sz="2800" dirty="0"/>
              <a:t>TMS Detector Panels: Basics: A Request for “Working Numbers”</a:t>
            </a:r>
            <a:endParaRPr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381BD-7B2B-9B1C-A731-EEC65232D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 from Tom LeCompte (3)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C17FDA-3937-F6A6-4EF6-B95908365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3/15/24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03821-64B0-EBDB-AAD3-2A1E2964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T.W. Markiewicz/SLAC | TMS Detector Panels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3A1E8B-5080-3509-98F5-8F32168AE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8F00A5-7E93-ECFC-3AB0-671142ED9E4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With stereo, the size of the active region has some ambiguity.  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can be the largest rectangular area where the entire interior is covered by detector, 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can be the area actually covered, 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 it can be the smallest rectangle that completely encloses the active area.  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doesn’t really matter so much which one we pick, but to compare, we should pick one.</a:t>
            </a:r>
          </a:p>
          <a:p>
            <a:pPr marL="0" indent="0" algn="l">
              <a:buNone/>
            </a:pPr>
            <a:endParaRPr lang="en-US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How much space do we need between the plates? 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is a dagger over our heads</a:t>
            </a:r>
          </a:p>
          <a:p>
            <a:pPr marL="342900" indent="-342900"/>
            <a:r>
              <a:rPr lang="en-US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need more space than we have planned for, the whole design needs to be re-thought.  </a:t>
            </a:r>
          </a:p>
          <a:p>
            <a:pPr marL="342900" indent="-342900"/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 much thinking depends on how much extra space we need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7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7FBDB-F3AE-918F-F5E2-F6DF60FE8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ANL Step File of CDR Design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3A0311-C7B3-4A38-D271-944EDC5B3E38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2104332" y="1243013"/>
            <a:ext cx="7822998" cy="506571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6430E9-863D-105D-23ED-6D193CA0B815}"/>
              </a:ext>
            </a:extLst>
          </p:cNvPr>
          <p:cNvSpPr txBox="1"/>
          <p:nvPr/>
        </p:nvSpPr>
        <p:spPr>
          <a:xfrm>
            <a:off x="239842" y="1723869"/>
            <a:ext cx="17352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Smaller coil box 220x216mm^2 than 300x300mm^2 quoted in CDR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C7774-0F5D-2E95-8A47-8D8F6A8AE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8B5591-5AC1-48E4-BE31-97DBC72B42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7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AE0F4-A6E2-FEB5-ED97-01FA97B24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Stereo Counter Dimensions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CDAB0-B63F-57CB-041C-3B52D2510D9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3/15/24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7B024-EFF5-948D-92B0-F68D6A9D1D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T.W. Markiewicz/SLAC | TMS Detector Panels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11ABF-53B6-2EA7-DBC9-05D27008780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663080B-B7DD-F94E-BF93-E5AF96AB217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6F0833-E987-D8C9-6F90-71D5F823D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898" y="841248"/>
            <a:ext cx="6060142" cy="538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331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30500F21-5890-DC56-733B-C43937C7721E}"/>
              </a:ext>
            </a:extLst>
          </p:cNvPr>
          <p:cNvSpPr txBox="1"/>
          <p:nvPr/>
        </p:nvSpPr>
        <p:spPr>
          <a:xfrm>
            <a:off x="209862" y="314793"/>
            <a:ext cx="18138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CDR w/ 300mm x 300mm notches and 3200mm between coils</a:t>
            </a:r>
          </a:p>
          <a:p>
            <a:endParaRPr lang="en-US" dirty="0"/>
          </a:p>
          <a:p>
            <a:r>
              <a:rPr lang="en-US" dirty="0"/>
              <a:t>Panels drawn w/ dimension quoted</a:t>
            </a:r>
          </a:p>
          <a:p>
            <a:endParaRPr lang="en-US" dirty="0"/>
          </a:p>
          <a:p>
            <a:r>
              <a:rPr lang="en-US" dirty="0"/>
              <a:t>With 7440mm width available there are 589mm of surface w/o scintillator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D585A4-A959-7B3C-53A8-CDFEC460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BC09D2-EA2E-7CFD-AAB1-78B0121A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T.W. Markiewicz/SLAC | TMS Detector Panels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A5CD5F-687E-0103-AEEE-7A2777C99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6B59-3028-3745-AB5F-414468A426BD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F4C243-DEC1-0E93-5950-759CB2743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843202"/>
            <a:ext cx="7772400" cy="517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16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AE0F4-A6E2-FEB5-ED97-01FA97B24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Counter Dimensions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CDAB0-B63F-57CB-041C-3B52D2510D9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3/15/24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7B024-EFF5-948D-92B0-F68D6A9D1D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T.W. Markiewicz/SLAC | TMS Detector Panels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11ABF-53B6-2EA7-DBC9-05D27008780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663080B-B7DD-F94E-BF93-E5AF96AB217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92ECAD-7585-A9D9-0264-E4F72CA50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6640" y="837356"/>
            <a:ext cx="5259518" cy="545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759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30500F21-5890-DC56-733B-C43937C7721E}"/>
              </a:ext>
            </a:extLst>
          </p:cNvPr>
          <p:cNvSpPr txBox="1"/>
          <p:nvPr/>
        </p:nvSpPr>
        <p:spPr>
          <a:xfrm>
            <a:off x="161094" y="182244"/>
            <a:ext cx="181381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CDR w/ 300mm x 300mm notches and 3445mm between coils</a:t>
            </a:r>
          </a:p>
          <a:p>
            <a:endParaRPr lang="en-US" dirty="0"/>
          </a:p>
          <a:p>
            <a:r>
              <a:rPr lang="en-US" dirty="0"/>
              <a:t>Wes Craddock currently assuming 3440mm between coil notches (or slots).</a:t>
            </a:r>
          </a:p>
          <a:p>
            <a:endParaRPr lang="en-US" dirty="0"/>
          </a:p>
          <a:p>
            <a:r>
              <a:rPr lang="en-US" dirty="0"/>
              <a:t>We should agree on a working number. </a:t>
            </a:r>
          </a:p>
          <a:p>
            <a:endParaRPr lang="en-US" dirty="0"/>
          </a:p>
          <a:p>
            <a:r>
              <a:rPr lang="en-US" dirty="0"/>
              <a:t>What do we do with u, v counters if we increase this dimension?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D585A4-A959-7B3C-53A8-CDFEC460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BC09D2-EA2E-7CFD-AAB1-78B0121A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T.W. Markiewicz/SLAC | TMS Detector Panels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A5CD5F-687E-0103-AEEE-7A2777C99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6B59-3028-3745-AB5F-414468A426BD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B507E1-5A1C-8B38-C73E-68726516F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843202"/>
            <a:ext cx="7772400" cy="517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76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E9FA0-44A0-46E9-D879-A36580AF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Would be good to have and use commonly agreed dimensions	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2A80E1-17E0-6C2C-3255-FA710BFF6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3/15/24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9CEF1-7D19-D353-26E6-8E9702E28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T.W. Markiewicz/SLAC | TMS Detector Panels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B629D-8B60-71D2-1E4E-5F0B0CC66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E1C809-5EA5-E4B0-5DF9-50BAA9EEC5A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Steel: all slightly different </a:t>
            </a:r>
          </a:p>
          <a:p>
            <a:pPr lvl="1"/>
            <a:r>
              <a:rPr lang="en-US" dirty="0"/>
              <a:t>Text and Tables in CDR</a:t>
            </a:r>
          </a:p>
          <a:p>
            <a:pPr lvl="1"/>
            <a:r>
              <a:rPr lang="en-US" dirty="0"/>
              <a:t>STP CAD </a:t>
            </a:r>
            <a:r>
              <a:rPr lang="en-US"/>
              <a:t>file from ANL</a:t>
            </a:r>
            <a:endParaRPr lang="en-US" dirty="0"/>
          </a:p>
          <a:p>
            <a:pPr lvl="1"/>
            <a:r>
              <a:rPr lang="en-US" dirty="0"/>
              <a:t>ANSYS CAD File used for magnetic analysis</a:t>
            </a:r>
          </a:p>
          <a:p>
            <a:r>
              <a:rPr lang="en-US" dirty="0"/>
              <a:t>Scintillator</a:t>
            </a:r>
          </a:p>
          <a:p>
            <a:pPr lvl="1"/>
            <a:r>
              <a:rPr lang="en-US" dirty="0"/>
              <a:t>CDR uses 35mm</a:t>
            </a:r>
          </a:p>
          <a:p>
            <a:pPr lvl="1"/>
            <a:r>
              <a:rPr lang="en-US" dirty="0"/>
              <a:t>CAD uses 35.4mm</a:t>
            </a:r>
          </a:p>
        </p:txBody>
      </p:sp>
    </p:spTree>
    <p:extLst>
      <p:ext uri="{BB962C8B-B14F-4D97-AF65-F5344CB8AC3E}">
        <p14:creationId xmlns:p14="http://schemas.microsoft.com/office/powerpoint/2010/main" val="4060642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EEA92-0EDC-CB0A-6E23-EB78055A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 from Tom LeCompte (1)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BEC703-B789-3A03-7A39-908FD7A76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3/15/24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C58D1D-39C5-0184-43CF-E1751BC6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T.W. Markiewicz/SLAC | TMS Detector Panels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E225C5-6C2C-8E69-EFCE-796B47C59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2E8246-A266-1CEA-DF94-20631F04655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3-degree tilt was chosen to avoid interferences with coils, spacers and such.  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cassette makes this constraint obsolete. 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 much tilt is best?  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more tilt, the less need for stereo, because the y-resolution improves. 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But the counters get longer, and the difference between the three definitions of coverage grows. 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Tom suspects that we want a slightly bigger tilt but not hugely bigger. Five degrees?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16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EEA92-0EDC-CB0A-6E23-EB78055A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 from Tom LeCompte (2)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BEC703-B789-3A03-7A39-908FD7A76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3/15/24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C58D1D-39C5-0184-43CF-E1751BC6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T.W. Markiewicz/SLAC | TMS Detector Panels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E225C5-6C2C-8E69-EFCE-796B47C59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2E8246-A266-1CEA-DF94-20631F04655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 we make the steel tall enough to get the 2:1 aspect ratio rather than 7:3?   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would require us to increase the space between the coils by ~50 cm. and 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 would also have us make all the counters 50 cm longer. 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makes the y-counters much simpler, but it costs real money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Certainly, several hundred thousands.  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would probably need a good answer to the question 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"If you are making TMS bigger, why do you want to do this in the y-direction, where you already have coverage and not the x-direction where you don't?"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19789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LBNF-DUNE-DOE</Template>
  <TotalTime>55913</TotalTime>
  <Words>592</Words>
  <Application>Microsoft Macintosh PowerPoint</Application>
  <PresentationFormat>Widescreen</PresentationFormat>
  <Paragraphs>78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Helvetica</vt:lpstr>
      <vt:lpstr>Helvetica Neue</vt:lpstr>
      <vt:lpstr>Lucida Grande</vt:lpstr>
      <vt:lpstr>LBNF Template_051215</vt:lpstr>
      <vt:lpstr>LBNF Content-Footer Theme</vt:lpstr>
      <vt:lpstr>TMS Detector Panels: Basics: A Request for “Working Numbers”</vt:lpstr>
      <vt:lpstr>ANL Step File of CDR Design</vt:lpstr>
      <vt:lpstr>Stereo Counter Dimensions</vt:lpstr>
      <vt:lpstr>PowerPoint Presentation</vt:lpstr>
      <vt:lpstr>Horizontal Counter Dimensions</vt:lpstr>
      <vt:lpstr>PowerPoint Presentation</vt:lpstr>
      <vt:lpstr>Would be good to have and use commonly agreed dimensions </vt:lpstr>
      <vt:lpstr>Additional Considerations from Tom LeCompte (1)</vt:lpstr>
      <vt:lpstr>Additional Considerations from Tom LeCompte (2)</vt:lpstr>
      <vt:lpstr>Additional Considerations from Tom LeCompte (3)</vt:lpstr>
    </vt:vector>
  </TitlesOfParts>
  <Company>Lawrence Berkeley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TPC Installation</dc:title>
  <dc:creator>Andrew R. Lambert</dc:creator>
  <cp:lastModifiedBy>Markiewicz, Thomas</cp:lastModifiedBy>
  <cp:revision>516</cp:revision>
  <dcterms:created xsi:type="dcterms:W3CDTF">2020-12-01T05:45:47Z</dcterms:created>
  <dcterms:modified xsi:type="dcterms:W3CDTF">2024-03-30T00:07:01Z</dcterms:modified>
</cp:coreProperties>
</file>