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401" r:id="rId5"/>
    <p:sldId id="402" r:id="rId6"/>
    <p:sldId id="400" r:id="rId7"/>
    <p:sldId id="404" r:id="rId8"/>
    <p:sldId id="387" r:id="rId9"/>
    <p:sldId id="612" r:id="rId10"/>
    <p:sldId id="613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800000"/>
    <a:srgbClr val="5F5F5F"/>
    <a:srgbClr val="FFE699"/>
    <a:srgbClr val="FFCC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88" autoAdjust="0"/>
    <p:restoredTop sz="88215" autoAdjust="0"/>
  </p:normalViewPr>
  <p:slideViewPr>
    <p:cSldViewPr snapToGrid="0" showGuides="1">
      <p:cViewPr varScale="1">
        <p:scale>
          <a:sx n="119" d="100"/>
          <a:sy n="119" d="100"/>
        </p:scale>
        <p:origin x="1064" y="192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25/03/2024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25/03/2024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962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5487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431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3621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723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25-Mar-24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25-Mar-24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25-Mar-24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25-Mar-24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25-Mar-24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25-Mar-24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302.02.07 Structures Status, 25-Mar-24</a:t>
            </a:r>
            <a:endParaRPr lang="en-GB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D01FBF-DBC4-954F-AC17-5B2D8AED89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449126"/>
              </p:ext>
            </p:extLst>
          </p:nvPr>
        </p:nvGraphicFramePr>
        <p:xfrm>
          <a:off x="612775" y="1069975"/>
          <a:ext cx="8101584" cy="52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185">
                  <a:extLst>
                    <a:ext uri="{9D8B030D-6E8A-4147-A177-3AD203B41FA5}">
                      <a16:colId xmlns:a16="http://schemas.microsoft.com/office/drawing/2014/main" val="2761330767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352287917"/>
                    </a:ext>
                  </a:extLst>
                </a:gridCol>
                <a:gridCol w="3522599">
                  <a:extLst>
                    <a:ext uri="{9D8B030D-6E8A-4147-A177-3AD203B41FA5}">
                      <a16:colId xmlns:a16="http://schemas.microsoft.com/office/drawing/2014/main" val="849303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Magnet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333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Pre-Series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32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21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101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59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1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MQXFA07b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SG Test report drafted; Prepping to ship to FNAL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187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MQXFA08b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 coil SG data with 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thermal cycle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09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222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301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Complete; report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908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MQXFA14b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Test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Fab</a:t>
                      </a:r>
                      <a:r>
                        <a:rPr lang="en-US" baseline="0" dirty="0"/>
                        <a:t> &amp; Test</a:t>
                      </a:r>
                      <a:r>
                        <a:rPr lang="en-US" dirty="0"/>
                        <a:t> report </a:t>
                      </a:r>
                      <a:r>
                        <a:rPr lang="en-US" baseline="0" dirty="0"/>
                        <a:t>drafts completed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20951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25-Mar-24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30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D01FBF-DBC4-954F-AC17-5B2D8AED89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722728"/>
              </p:ext>
            </p:extLst>
          </p:nvPr>
        </p:nvGraphicFramePr>
        <p:xfrm>
          <a:off x="612775" y="900640"/>
          <a:ext cx="8101584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185">
                  <a:extLst>
                    <a:ext uri="{9D8B030D-6E8A-4147-A177-3AD203B41FA5}">
                      <a16:colId xmlns:a16="http://schemas.microsoft.com/office/drawing/2014/main" val="2761330767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352287917"/>
                    </a:ext>
                  </a:extLst>
                </a:gridCol>
                <a:gridCol w="3522599">
                  <a:extLst>
                    <a:ext uri="{9D8B030D-6E8A-4147-A177-3AD203B41FA5}">
                      <a16:colId xmlns:a16="http://schemas.microsoft.com/office/drawing/2014/main" val="8493030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Magnet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333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132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MQXFA09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Disassembled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Two coils no longer available (in A14b, A15); Structures used in MQXFA11;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will be renamed MQXFA24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221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MQXFA12b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Shell-yoke assemblies this week; </a:t>
                      </a:r>
                      <a:r>
                        <a:rPr lang="en-US" sz="1400" i="1" dirty="0"/>
                        <a:t>adding additional SG instrumentation for tapered shim demonstration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Shims &amp; Loading Review report draft released</a:t>
                      </a:r>
                      <a:endParaRPr lang="en-US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59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/>
                        <a:t>MQXFA13b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Preload operations completed, EQC next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dirty="0"/>
                        <a:t>Coil 150 replaces Coil 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1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/>
                        <a:t>MQXFA15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BNL, 2</a:t>
                      </a:r>
                      <a:r>
                        <a:rPr lang="en-US" sz="1600" b="0" i="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thermal cycle in process</a:t>
                      </a:r>
                      <a:endParaRPr lang="en-US" sz="14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0" dirty="0"/>
                        <a:t>No SG data uploaded last week</a:t>
                      </a:r>
                      <a:endParaRPr lang="en-US" sz="18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430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MQXFA16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FNAL10/13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Fabrication Report drafts edited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305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MQXFA17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CLIQ lead replaced everything signed 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Shipped to BNL 3/23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486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MQXFA18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Measuring Coils, processing for CSR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Expected to be shipped direct to FNAL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8426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25-Mar-24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667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0AA8D-06F5-44E1-83EF-89FD59D72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070044"/>
            <a:ext cx="7920000" cy="5056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Series Magnets (cont.)</a:t>
            </a:r>
          </a:p>
          <a:p>
            <a:r>
              <a:rPr lang="en-US" dirty="0"/>
              <a:t>Updated Magnet specifications to allow for 120 </a:t>
            </a:r>
            <a:r>
              <a:rPr lang="en-US" dirty="0" err="1"/>
              <a:t>MPa</a:t>
            </a:r>
            <a:r>
              <a:rPr lang="en-US" dirty="0"/>
              <a:t> excursions, increased from 110 </a:t>
            </a:r>
            <a:r>
              <a:rPr lang="en-US" dirty="0" err="1"/>
              <a:t>MPa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MQXFA07b, MQXFA16, MQXFA15 reload did not require 120 </a:t>
            </a:r>
            <a:r>
              <a:rPr lang="en-US" dirty="0" err="1"/>
              <a:t>MPa</a:t>
            </a:r>
            <a:endParaRPr lang="en-US" dirty="0"/>
          </a:p>
          <a:p>
            <a:pPr lvl="1"/>
            <a:r>
              <a:rPr lang="en-US" dirty="0"/>
              <a:t>MQXFA17 reached 120 MPa during preload</a:t>
            </a:r>
          </a:p>
          <a:p>
            <a:pPr lvl="1"/>
            <a:r>
              <a:rPr lang="en-US" dirty="0"/>
              <a:t>MQXFA13b coil 2 reached 126 </a:t>
            </a:r>
            <a:r>
              <a:rPr lang="en-US" dirty="0" err="1"/>
              <a:t>Mpa</a:t>
            </a:r>
            <a:r>
              <a:rPr lang="en-US" dirty="0"/>
              <a:t> in last excursion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25-Mar-24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34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Coils in Storage at LBNL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9D01FBF-DBC4-954F-AC17-5B2D8AED89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120400"/>
              </p:ext>
            </p:extLst>
          </p:nvPr>
        </p:nvGraphicFramePr>
        <p:xfrm>
          <a:off x="612774" y="1069975"/>
          <a:ext cx="7673644" cy="343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704">
                  <a:extLst>
                    <a:ext uri="{9D8B030D-6E8A-4147-A177-3AD203B41FA5}">
                      <a16:colId xmlns:a16="http://schemas.microsoft.com/office/drawing/2014/main" val="2761330767"/>
                    </a:ext>
                  </a:extLst>
                </a:gridCol>
                <a:gridCol w="3844232">
                  <a:extLst>
                    <a:ext uri="{9D8B030D-6E8A-4147-A177-3AD203B41FA5}">
                      <a16:colId xmlns:a16="http://schemas.microsoft.com/office/drawing/2014/main" val="1352287917"/>
                    </a:ext>
                  </a:extLst>
                </a:gridCol>
                <a:gridCol w="915510">
                  <a:extLst>
                    <a:ext uri="{9D8B030D-6E8A-4147-A177-3AD203B41FA5}">
                      <a16:colId xmlns:a16="http://schemas.microsoft.com/office/drawing/2014/main" val="994169390"/>
                    </a:ext>
                  </a:extLst>
                </a:gridCol>
                <a:gridCol w="865099">
                  <a:extLst>
                    <a:ext uri="{9D8B030D-6E8A-4147-A177-3AD203B41FA5}">
                      <a16:colId xmlns:a16="http://schemas.microsoft.com/office/drawing/2014/main" val="3437663842"/>
                    </a:ext>
                  </a:extLst>
                </a:gridCol>
                <a:gridCol w="865099">
                  <a:extLst>
                    <a:ext uri="{9D8B030D-6E8A-4147-A177-3AD203B41FA5}">
                      <a16:colId xmlns:a16="http://schemas.microsoft.com/office/drawing/2014/main" val="4238191953"/>
                    </a:ext>
                  </a:extLst>
                </a:gridCol>
              </a:tblGrid>
              <a:tr h="29479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 CMM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Nom. CMM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 CMM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9333984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(Was) Replacement coil for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MQXFA13b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 (large)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907847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Small coil (was originally for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MQXFA12b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2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031197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Spare (was for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MQXFA17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 and/or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MQXFA13b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)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03844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On Hold. (Too small spare for MQXFA16)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714725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12/4; CMM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721793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12/4; CMM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247635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2/5/24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✓✓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✓✓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877622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Arrived from BNL 2/5/24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✓✓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✓✓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143131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CMM Measurements on LE/RE 3x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✓✓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✓✓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171373"/>
                  </a:ext>
                </a:extLst>
              </a:tr>
              <a:tr h="291566"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CMM Measurements on LE/RE 3x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✓✓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✓✓</a:t>
                      </a: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07484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25-Mar-24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7BC41-EF03-4C4A-8393-43ED3FFC625F}"/>
              </a:ext>
            </a:extLst>
          </p:cNvPr>
          <p:cNvSpPr txBox="1"/>
          <p:nvPr/>
        </p:nvSpPr>
        <p:spPr>
          <a:xfrm>
            <a:off x="6260621" y="5953622"/>
            <a:ext cx="2512243" cy="52106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r>
              <a:rPr lang="en-US" dirty="0"/>
              <a:t>✓✓ Averaged 3x extra measurements taken on ends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9A457E-B3C6-6444-A09E-59F05A66828A}"/>
              </a:ext>
            </a:extLst>
          </p:cNvPr>
          <p:cNvSpPr/>
          <p:nvPr/>
        </p:nvSpPr>
        <p:spPr>
          <a:xfrm>
            <a:off x="97276" y="1945529"/>
            <a:ext cx="290987" cy="1206232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0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3C36-0D2C-4E23-B5A4-7314F577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302.02.07 Structures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0AA8D-06F5-44E1-83EF-89FD59D72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070044"/>
            <a:ext cx="7920000" cy="5056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Other topics</a:t>
            </a:r>
          </a:p>
          <a:p>
            <a:r>
              <a:rPr lang="en-US" dirty="0"/>
              <a:t>Technicians</a:t>
            </a:r>
          </a:p>
          <a:p>
            <a:pPr lvl="1"/>
            <a:r>
              <a:rPr lang="en-US" dirty="0"/>
              <a:t>New techs are getting up to speed</a:t>
            </a:r>
          </a:p>
          <a:p>
            <a:r>
              <a:rPr lang="en-US" dirty="0"/>
              <a:t>Bladders:</a:t>
            </a:r>
          </a:p>
          <a:p>
            <a:pPr lvl="1"/>
            <a:r>
              <a:rPr lang="en-US" dirty="0"/>
              <a:t>200 pcs order fabrication and testing is complete</a:t>
            </a:r>
          </a:p>
          <a:p>
            <a:pPr lvl="1"/>
            <a:r>
              <a:rPr lang="en-US" dirty="0"/>
              <a:t>Working with CERN to source tubing for their style bladders for MQXFA lengths</a:t>
            </a:r>
          </a:p>
          <a:p>
            <a:pPr lvl="2"/>
            <a:r>
              <a:rPr lang="en-US" dirty="0"/>
              <a:t>Planning upgrade for HP cart to accommodate additional circuits</a:t>
            </a:r>
          </a:p>
          <a:p>
            <a:r>
              <a:rPr lang="en-US" dirty="0"/>
              <a:t>FY22 Procurements</a:t>
            </a:r>
          </a:p>
          <a:p>
            <a:pPr lvl="1"/>
            <a:r>
              <a:rPr lang="en-US" dirty="0"/>
              <a:t>Extra ARMCO is stored in Berkeley </a:t>
            </a:r>
          </a:p>
          <a:p>
            <a:pPr lvl="2"/>
            <a:r>
              <a:rPr lang="en-US" dirty="0"/>
              <a:t>BCR approved for $33k duty and shipping costs</a:t>
            </a:r>
          </a:p>
          <a:p>
            <a:pPr lvl="1"/>
            <a:r>
              <a:rPr lang="en-US" dirty="0"/>
              <a:t>Additional, non-MA, procurements have been placed; ongoing for consumables</a:t>
            </a:r>
          </a:p>
          <a:p>
            <a:r>
              <a:rPr lang="en-US" dirty="0"/>
              <a:t>Property Transfer from LBNL to FNAL</a:t>
            </a:r>
          </a:p>
          <a:p>
            <a:pPr lvl="1"/>
            <a:r>
              <a:rPr lang="en-US" dirty="0"/>
              <a:t>MQXFA07b property documents processing will start</a:t>
            </a:r>
          </a:p>
          <a:p>
            <a:pPr lvl="1"/>
            <a:r>
              <a:rPr lang="en-US" dirty="0"/>
              <a:t>Transfers to happen in “bulk”</a:t>
            </a:r>
          </a:p>
          <a:p>
            <a:r>
              <a:rPr lang="en-US" i="1" dirty="0"/>
              <a:t>MQXFA spare parts</a:t>
            </a:r>
          </a:p>
          <a:p>
            <a:pPr lvl="1"/>
            <a:r>
              <a:rPr lang="en-US" dirty="0"/>
              <a:t>Obtained new updated quotes from vendors for spares and compiled for BCR; orders paperwork being prepared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358DB-FCAC-4516-9841-36E8BC3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753AE-A81C-4EA9-855B-063B86E2D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302.02.07 Structures Status, 25-Mar-24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623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ED77A-55C6-1A58-8816-C4E0FFBE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197744"/>
            <a:ext cx="7920000" cy="720000"/>
          </a:xfrm>
        </p:spPr>
        <p:txBody>
          <a:bodyPr/>
          <a:lstStyle/>
          <a:p>
            <a:r>
              <a:rPr lang="en-US" dirty="0"/>
              <a:t>MQXFA17 Recovery Update, 3/25/24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5FFFE-85BB-287B-1EB9-E2159BF4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219200"/>
            <a:ext cx="7920000" cy="4751294"/>
          </a:xfrm>
        </p:spPr>
        <p:txBody>
          <a:bodyPr>
            <a:normAutofit/>
          </a:bodyPr>
          <a:lstStyle/>
          <a:p>
            <a:r>
              <a:rPr lang="en-US" dirty="0"/>
              <a:t>Final Update: </a:t>
            </a:r>
          </a:p>
          <a:p>
            <a:pPr lvl="1"/>
            <a:r>
              <a:rPr lang="en-US" i="1" dirty="0"/>
              <a:t>The overheated </a:t>
            </a:r>
            <a:r>
              <a:rPr lang="en-US" i="1" dirty="0" err="1"/>
              <a:t>NbTi</a:t>
            </a:r>
            <a:r>
              <a:rPr lang="en-US" i="1" dirty="0"/>
              <a:t> splices was kept as-is w/o separation</a:t>
            </a:r>
          </a:p>
          <a:p>
            <a:pPr lvl="1"/>
            <a:r>
              <a:rPr lang="en-US" i="1" dirty="0"/>
              <a:t>A new CLIQ lead was soldered in</a:t>
            </a:r>
          </a:p>
          <a:p>
            <a:pPr lvl="2"/>
            <a:r>
              <a:rPr lang="en-US" dirty="0"/>
              <a:t>Old CLIQ lead mechanically removed</a:t>
            </a:r>
          </a:p>
          <a:p>
            <a:pPr lvl="2"/>
            <a:r>
              <a:rPr lang="en-US" dirty="0"/>
              <a:t>New CLIQ lead was soldered in</a:t>
            </a:r>
          </a:p>
          <a:p>
            <a:pPr lvl="2"/>
            <a:r>
              <a:rPr lang="en-US" dirty="0"/>
              <a:t>Green putty was used as a smart shim to package splice before cover was installed</a:t>
            </a:r>
          </a:p>
          <a:p>
            <a:pPr lvl="1"/>
            <a:r>
              <a:rPr lang="en-US" dirty="0"/>
              <a:t>Standard finishing operations completed successfully</a:t>
            </a:r>
          </a:p>
          <a:p>
            <a:pPr lvl="2"/>
            <a:r>
              <a:rPr lang="en-US" dirty="0"/>
              <a:t>Abbreviated EQC: </a:t>
            </a:r>
            <a:r>
              <a:rPr lang="en-US" dirty="0" err="1"/>
              <a:t>Hipot</a:t>
            </a:r>
            <a:r>
              <a:rPr lang="en-US" dirty="0"/>
              <a:t> Coil-Structure, </a:t>
            </a:r>
            <a:r>
              <a:rPr lang="en-US" dirty="0" err="1"/>
              <a:t>SeqR</a:t>
            </a:r>
            <a:endParaRPr lang="en-US" dirty="0"/>
          </a:p>
          <a:p>
            <a:pPr lvl="1"/>
            <a:r>
              <a:rPr lang="en-US" dirty="0"/>
              <a:t>Magnet was shipped to BNL 3/23/24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DEC77-F33C-4B73-1CED-F68483435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252BB-2971-2A39-5E00-D80DF62A8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Overtemp in NbTi splice joint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98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92F3591-2180-A40F-874D-6349C57DA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39399" y="1572855"/>
            <a:ext cx="2514600" cy="2514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82A3F62-DB27-674A-3A9D-A937E5305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312062" y="1571098"/>
            <a:ext cx="2514600" cy="25146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E00CD13-FB08-7BDB-F301-700A23F42A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300281" y="1571098"/>
            <a:ext cx="2514600" cy="2514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10AC385-7E0F-CA37-AF6A-0C9540AEE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336641" y="4136010"/>
            <a:ext cx="2514600" cy="25146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62CF9EA-2659-6D3D-0FF2-391538B66A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3312062" y="4133660"/>
            <a:ext cx="2514600" cy="25146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7C7F5E3-9A39-1D39-A35E-471BA6FC2F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0281" y="4133660"/>
            <a:ext cx="2514600" cy="2514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5ED77A-55C6-1A58-8816-C4E0FFBE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197744"/>
            <a:ext cx="7920000" cy="720000"/>
          </a:xfrm>
        </p:spPr>
        <p:txBody>
          <a:bodyPr/>
          <a:lstStyle/>
          <a:p>
            <a:r>
              <a:rPr lang="en-US" dirty="0"/>
              <a:t>MQXFA17 Recovery Update, 3/25/24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5FFFE-85BB-287B-1EB9-E2159BF47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219200"/>
            <a:ext cx="7920000" cy="360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New CLIQ Lead and packaging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DEC77-F33C-4B73-1CED-F68483435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252BB-2971-2A39-5E00-D80DF62A8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Overtemp in NbTi splice joint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4821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purl.org/dc/terms/"/>
    <ds:schemaRef ds:uri="8946e33d-fd2f-4ae4-8ee9-d90c129cdf9e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67628</TotalTime>
  <Words>604</Words>
  <Application>Microsoft Macintosh PowerPoint</Application>
  <PresentationFormat>On-screen Show (4:3)</PresentationFormat>
  <Paragraphs>162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Thème Office</vt:lpstr>
      <vt:lpstr>302.02.07 Structures Status</vt:lpstr>
      <vt:lpstr>302.02.07 Structures Status</vt:lpstr>
      <vt:lpstr>302.02.07 Structures Status 2</vt:lpstr>
      <vt:lpstr>Coils in Storage at LBNL</vt:lpstr>
      <vt:lpstr>302.02.07 Structures Status</vt:lpstr>
      <vt:lpstr>MQXFA17 Recovery Update, 3/25/24</vt:lpstr>
      <vt:lpstr>MQXFA17 Recovery Update, 3/25/24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MQXFA03 Preload Progress</dc:title>
  <dc:creator>Heng Pan</dc:creator>
  <cp:lastModifiedBy>Dan Cheng</cp:lastModifiedBy>
  <cp:revision>735</cp:revision>
  <cp:lastPrinted>2023-10-30T17:25:59Z</cp:lastPrinted>
  <dcterms:created xsi:type="dcterms:W3CDTF">2020-02-10T17:47:20Z</dcterms:created>
  <dcterms:modified xsi:type="dcterms:W3CDTF">2024-03-25T17:13:46Z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