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2"/>
    <p:sldId id="835" r:id="rId3"/>
    <p:sldId id="833" r:id="rId4"/>
    <p:sldId id="834" r:id="rId5"/>
    <p:sldId id="837" r:id="rId6"/>
    <p:sldId id="838" r:id="rId7"/>
    <p:sldId id="814" r:id="rId8"/>
    <p:sldId id="839" r:id="rId9"/>
    <p:sldId id="841" r:id="rId10"/>
    <p:sldId id="842" r:id="rId11"/>
    <p:sldId id="840" r:id="rId12"/>
  </p:sldIdLst>
  <p:sldSz cx="9144000" cy="6858000" type="letter"/>
  <p:notesSz cx="69977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70000"/>
      </a:lnSpc>
      <a:spcBef>
        <a:spcPct val="30000"/>
      </a:spcBef>
      <a:spcAft>
        <a:spcPct val="0"/>
      </a:spcAft>
      <a:buFont typeface="Wingdings" pitchFamily="2" charset="2"/>
      <a:buChar char="q"/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70000"/>
      </a:lnSpc>
      <a:spcBef>
        <a:spcPct val="30000"/>
      </a:spcBef>
      <a:spcAft>
        <a:spcPct val="0"/>
      </a:spcAft>
      <a:buFont typeface="Wingdings" pitchFamily="2" charset="2"/>
      <a:buChar char="q"/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70000"/>
      </a:lnSpc>
      <a:spcBef>
        <a:spcPct val="30000"/>
      </a:spcBef>
      <a:spcAft>
        <a:spcPct val="0"/>
      </a:spcAft>
      <a:buFont typeface="Wingdings" pitchFamily="2" charset="2"/>
      <a:buChar char="q"/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70000"/>
      </a:lnSpc>
      <a:spcBef>
        <a:spcPct val="30000"/>
      </a:spcBef>
      <a:spcAft>
        <a:spcPct val="0"/>
      </a:spcAft>
      <a:buFont typeface="Wingdings" pitchFamily="2" charset="2"/>
      <a:buChar char="q"/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70000"/>
      </a:lnSpc>
      <a:spcBef>
        <a:spcPct val="30000"/>
      </a:spcBef>
      <a:spcAft>
        <a:spcPct val="0"/>
      </a:spcAft>
      <a:buFont typeface="Wingdings" pitchFamily="2" charset="2"/>
      <a:buChar char="q"/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tl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FF"/>
    <a:srgbClr val="0000FF"/>
    <a:srgbClr val="CC3300"/>
    <a:srgbClr val="FFFF66"/>
    <a:srgbClr val="005400"/>
    <a:srgbClr val="FF66FF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86323" autoAdjust="0"/>
  </p:normalViewPr>
  <p:slideViewPr>
    <p:cSldViewPr snapToObjects="1">
      <p:cViewPr varScale="1">
        <p:scale>
          <a:sx n="69" d="100"/>
          <a:sy n="69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130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21025" y="8843963"/>
            <a:ext cx="7556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831" tIns="45223" rIns="88831" bIns="45223">
            <a:spAutoFit/>
          </a:bodyPr>
          <a:lstStyle/>
          <a:p>
            <a:pPr algn="ctr" defTabSz="884238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200" b="0" dirty="0"/>
              <a:t>Page </a:t>
            </a:r>
            <a:fld id="{F6AFEA98-41BB-481A-B6EC-563997DC5C1B}" type="slidenum">
              <a:rPr lang="en-US" sz="1200" b="0"/>
              <a:pPr algn="ctr" defTabSz="884238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534222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62" tIns="45223" rIns="92062" bIns="45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5975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21025" y="8843963"/>
            <a:ext cx="7556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831" tIns="45223" rIns="88831" bIns="45223">
            <a:spAutoFit/>
          </a:bodyPr>
          <a:lstStyle/>
          <a:p>
            <a:pPr algn="ctr" defTabSz="884238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200" b="0" dirty="0"/>
              <a:t>Page </a:t>
            </a:r>
            <a:fld id="{89D62FC2-F3A9-4E54-AD16-84D1B20D7350}" type="slidenum">
              <a:rPr lang="en-US" sz="1200" b="0"/>
              <a:pPr algn="ctr" defTabSz="884238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lang="en-US" sz="12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U.S. CMS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34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41300"/>
            <a:ext cx="1924050" cy="612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41300"/>
            <a:ext cx="5619750" cy="612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650" y="241300"/>
            <a:ext cx="64389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57300"/>
            <a:ext cx="7696200" cy="5105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57300"/>
            <a:ext cx="3771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57300"/>
            <a:ext cx="3771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98650" y="241300"/>
            <a:ext cx="6438900" cy="838200"/>
          </a:xfrm>
          <a:prstGeom prst="rect">
            <a:avLst/>
          </a:prstGeom>
          <a:solidFill>
            <a:srgbClr val="00FFFF"/>
          </a:solidFill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2463" y="6602413"/>
            <a:ext cx="536733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000" baseline="0" dirty="0" smtClean="0"/>
              <a:t>Fermilab FY’14-FY’15  Budget  Review	              Joel Butler</a:t>
            </a:r>
            <a:endParaRPr lang="en-US" sz="10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81963" y="6602413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DE01F287-5EC4-494C-9A10-9C3352BBCAF2}" type="slidenum">
              <a:rPr lang="en-US" sz="1000">
                <a:solidFill>
                  <a:schemeClr val="tx2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79450" y="6565900"/>
            <a:ext cx="768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57300"/>
            <a:ext cx="76962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143000" y="3733800"/>
            <a:ext cx="2317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sz="1800">
              <a:latin typeface="Book Antiqua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8500" y="241300"/>
            <a:ext cx="1200150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•"/>
        <a:defRPr sz="3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005400"/>
          </a:solidFill>
          <a:latin typeface="Times New Roman" pitchFamily="18" charset="0"/>
          <a:cs typeface="Times New Roman" pitchFamily="18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rgbClr val="CC3300"/>
          </a:solidFill>
          <a:latin typeface="Times New Roman" pitchFamily="18" charset="0"/>
          <a:cs typeface="Times New Roman" pitchFamily="18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696200" cy="685800"/>
          </a:xfrm>
        </p:spPr>
        <p:txBody>
          <a:bodyPr/>
          <a:lstStyle/>
          <a:p>
            <a:pPr algn="ctr">
              <a:buNone/>
            </a:pPr>
            <a:r>
              <a:rPr lang="en-US" sz="1600" dirty="0" smtClean="0"/>
              <a:t>Joel Butler</a:t>
            </a:r>
          </a:p>
          <a:p>
            <a:pPr algn="ctr">
              <a:buFontTx/>
              <a:buNone/>
            </a:pPr>
            <a:r>
              <a:rPr lang="en-US" sz="1600" dirty="0" smtClean="0"/>
              <a:t>February  6, 2013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228600"/>
            <a:ext cx="5994096" cy="838200"/>
          </a:xfrm>
        </p:spPr>
        <p:txBody>
          <a:bodyPr/>
          <a:lstStyle/>
          <a:p>
            <a:r>
              <a:rPr lang="en-US" sz="2800" dirty="0" smtClean="0"/>
              <a:t>Fermilab Budget Review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1066800" y="1226210"/>
            <a:ext cx="6832297" cy="831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/>
              <a:t>U.S. CMS Operations Program</a:t>
            </a:r>
          </a:p>
          <a:p>
            <a:pPr algn="ctr">
              <a:buFontTx/>
              <a:buNone/>
            </a:pPr>
            <a:r>
              <a:rPr lang="en-US" sz="2800" dirty="0" smtClean="0"/>
              <a:t>FY’14-FY’15 Budget for Fermilab 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362200"/>
            <a:ext cx="4582002" cy="293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374900"/>
            <a:ext cx="3363383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Construction and OPC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FY’13</a:t>
            </a:r>
          </a:p>
          <a:p>
            <a:pPr lvl="1"/>
            <a:r>
              <a:rPr lang="en-US" dirty="0" smtClean="0"/>
              <a:t>Get CD-1</a:t>
            </a:r>
          </a:p>
          <a:p>
            <a:pPr lvl="2"/>
            <a:r>
              <a:rPr lang="en-US" dirty="0" smtClean="0"/>
              <a:t>Develop resource loaded cost and schedule</a:t>
            </a:r>
          </a:p>
          <a:p>
            <a:pPr lvl="1"/>
            <a:r>
              <a:rPr lang="en-US" dirty="0" smtClean="0"/>
              <a:t>Demonstrate  Stage 1 Trigger Upgrade</a:t>
            </a:r>
          </a:p>
          <a:p>
            <a:pPr lvl="1"/>
            <a:r>
              <a:rPr lang="en-US" dirty="0" smtClean="0"/>
              <a:t>Select/quality </a:t>
            </a:r>
            <a:r>
              <a:rPr lang="en-US" dirty="0" err="1" smtClean="0"/>
              <a:t>SiPMs</a:t>
            </a:r>
            <a:r>
              <a:rPr lang="en-US" dirty="0" smtClean="0"/>
              <a:t> for the HCAL upgrade</a:t>
            </a:r>
          </a:p>
          <a:p>
            <a:pPr lvl="1"/>
            <a:r>
              <a:rPr lang="en-US" dirty="0" smtClean="0"/>
              <a:t>Demonstrate </a:t>
            </a:r>
            <a:r>
              <a:rPr lang="en-US" dirty="0" err="1" smtClean="0"/>
              <a:t>uTCA</a:t>
            </a:r>
            <a:r>
              <a:rPr lang="en-US" dirty="0" smtClean="0"/>
              <a:t> control chain</a:t>
            </a:r>
          </a:p>
          <a:p>
            <a:r>
              <a:rPr lang="en-US" dirty="0" smtClean="0"/>
              <a:t>FY’14</a:t>
            </a:r>
          </a:p>
          <a:p>
            <a:pPr lvl="1"/>
            <a:r>
              <a:rPr lang="en-US" dirty="0" smtClean="0"/>
              <a:t>Get CD-2 (before the end of the calendar year)</a:t>
            </a:r>
          </a:p>
          <a:p>
            <a:pPr lvl="1"/>
            <a:r>
              <a:rPr lang="en-US" dirty="0" smtClean="0"/>
              <a:t>Install and commission Stage 1 Trigger Upgrade</a:t>
            </a:r>
          </a:p>
          <a:p>
            <a:pPr lvl="1"/>
            <a:r>
              <a:rPr lang="en-US" dirty="0" smtClean="0"/>
              <a:t>Construct/Install the “pilot pixel” system (joint with NSF MRI)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Sorry if I was not able to fill out some official spread sheet but I hope you have a good picture of the situation</a:t>
            </a:r>
          </a:p>
          <a:p>
            <a:r>
              <a:rPr lang="en-US" dirty="0" smtClean="0"/>
              <a:t>We have usually arrive at a  good understanding  on labor costs with Divisions after our summer budget exercise  </a:t>
            </a:r>
          </a:p>
          <a:p>
            <a:pPr lvl="1"/>
            <a:r>
              <a:rPr lang="en-US" dirty="0" smtClean="0"/>
              <a:t>You may have a realistic view of the true FY’14 situation by next August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B&amp;R Codes and Budget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7300"/>
            <a:ext cx="7696200" cy="5372100"/>
          </a:xfrm>
        </p:spPr>
        <p:txBody>
          <a:bodyPr/>
          <a:lstStyle/>
          <a:p>
            <a:r>
              <a:rPr lang="en-US" sz="2000" dirty="0" smtClean="0"/>
              <a:t>KA2102022: CMS Detector and Computing Support</a:t>
            </a:r>
          </a:p>
          <a:p>
            <a:pPr lvl="1"/>
            <a:r>
              <a:rPr lang="en-US" sz="1600" dirty="0" smtClean="0"/>
              <a:t>34,511 	FY’12 budget</a:t>
            </a:r>
          </a:p>
          <a:p>
            <a:pPr lvl="1"/>
            <a:r>
              <a:rPr lang="en-US" sz="1600" dirty="0" smtClean="0"/>
              <a:t>28,490 	FY’13 budget – February plan</a:t>
            </a:r>
          </a:p>
          <a:p>
            <a:pPr lvl="1"/>
            <a:r>
              <a:rPr lang="en-US" sz="1600" dirty="0" smtClean="0"/>
              <a:t>27,580 	FY’13 budget – current guidance</a:t>
            </a:r>
          </a:p>
          <a:p>
            <a:pPr lvl="1"/>
            <a:r>
              <a:rPr lang="en-US" sz="1600" dirty="0" smtClean="0"/>
              <a:t>25,580 	FY’14 Case B    This will be a calamity</a:t>
            </a:r>
          </a:p>
          <a:p>
            <a:pPr lvl="1"/>
            <a:r>
              <a:rPr lang="en-US" sz="1600" dirty="0" smtClean="0"/>
              <a:t>28,580 	FY’15 Case B   This is where we should have been</a:t>
            </a:r>
          </a:p>
          <a:p>
            <a:r>
              <a:rPr lang="en-US" sz="2000" dirty="0" smtClean="0"/>
              <a:t>KA2103011: LHC CMS Upgrade Project OPC</a:t>
            </a:r>
          </a:p>
          <a:p>
            <a:pPr lvl="1"/>
            <a:r>
              <a:rPr lang="en-US" sz="1600" dirty="0" smtClean="0"/>
              <a:t>0		FY’12 budget</a:t>
            </a:r>
          </a:p>
          <a:p>
            <a:pPr lvl="1"/>
            <a:r>
              <a:rPr lang="en-US" sz="1600" dirty="0" smtClean="0"/>
              <a:t>1,000	FY’13 budget – February plan</a:t>
            </a:r>
          </a:p>
          <a:p>
            <a:pPr lvl="1"/>
            <a:r>
              <a:rPr lang="en-US" sz="1600" dirty="0" smtClean="0"/>
              <a:t>1,000	FY’13 budget – Current guidance  DOE TOLD US $2.0M</a:t>
            </a:r>
          </a:p>
          <a:p>
            <a:pPr lvl="1"/>
            <a:r>
              <a:rPr lang="en-US" sz="1600" dirty="0" smtClean="0"/>
              <a:t>3,000	FY’14 budget -- </a:t>
            </a:r>
          </a:p>
          <a:p>
            <a:pPr lvl="1"/>
            <a:r>
              <a:rPr lang="en-US" sz="1600" dirty="0" smtClean="0"/>
              <a:t>0		FY’15 budget – OPC ends, project starts</a:t>
            </a:r>
          </a:p>
          <a:p>
            <a:pPr lvl="1"/>
            <a:r>
              <a:rPr lang="en-US" sz="1600" dirty="0" smtClean="0"/>
              <a:t>0		FY’16 budget – No OPC</a:t>
            </a:r>
          </a:p>
          <a:p>
            <a:r>
              <a:rPr lang="en-US" sz="2000" dirty="0" smtClean="0"/>
              <a:t>KA2103011: LHC CMS Upgrade Project TEC</a:t>
            </a:r>
            <a:endParaRPr lang="en-US" sz="1600" dirty="0" smtClean="0"/>
          </a:p>
          <a:p>
            <a:pPr lvl="1"/>
            <a:r>
              <a:rPr lang="en-US" sz="1600" dirty="0" smtClean="0"/>
              <a:t>8,500	FY’15 budget</a:t>
            </a:r>
          </a:p>
          <a:p>
            <a:pPr lvl="1"/>
            <a:r>
              <a:rPr lang="en-US" sz="1600" dirty="0" smtClean="0"/>
              <a:t>11,000	FY’16 budget</a:t>
            </a:r>
          </a:p>
          <a:p>
            <a:endParaRPr lang="en-US" sz="26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CMS FY’13 Budget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9" y="1371600"/>
          <a:ext cx="8534400" cy="4787892"/>
        </p:xfrm>
        <a:graphic>
          <a:graphicData uri="http://schemas.openxmlformats.org/drawingml/2006/table">
            <a:tbl>
              <a:tblPr/>
              <a:tblGrid>
                <a:gridCol w="1349188"/>
                <a:gridCol w="1160930"/>
                <a:gridCol w="1066800"/>
                <a:gridCol w="1160930"/>
                <a:gridCol w="753035"/>
                <a:gridCol w="753035"/>
                <a:gridCol w="784412"/>
                <a:gridCol w="753035"/>
                <a:gridCol w="753035"/>
              </a:tblGrid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2013 Budgets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DOE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NSF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5-Feb-13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Com Op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7,995,711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1,656,650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9,652,361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r23.04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S&amp;C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10,436,881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5,538,898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15,975,779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v5.1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Det Op M&amp;O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5,475,226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465,067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5,940,293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Det Improvements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3,883,012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345,253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4,228,265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Upgrade R&amp;D Ph1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1,119,074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142,810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1,261,884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v4.14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Upgrade R&amp;D Ph2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294,607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43,969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338,576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v4.14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      29,204,511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      8,192,647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      37,397,158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0000FF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2013 Funding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2012 Carryover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7,232,835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-  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7,232,835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Includes 1,020,000 rec'd near the end of FY 12.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9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2013 Funding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27,580,000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9,000,000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36,580,000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DOE funding is Op only, not including Upgrade OPC.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      34,812,835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      9,000,000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      43,812,835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This is Phase 1 Upgrade OPC estimate, without management, from Upgrade budget spreadsheet v4.14.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9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Upgrade Ph1 OPC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1,297,158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733,856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2,031,014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Does not include any management cost.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8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does not include </a:t>
            </a:r>
          </a:p>
          <a:p>
            <a:pPr lvl="1"/>
            <a:r>
              <a:rPr lang="en-US" dirty="0" smtClean="0"/>
              <a:t>$2.2M for USLHCNET</a:t>
            </a:r>
          </a:p>
          <a:p>
            <a:pPr lvl="1"/>
            <a:r>
              <a:rPr lang="en-US" dirty="0" smtClean="0"/>
              <a:t>$140K for the U.S. LHC communicators at CERN</a:t>
            </a:r>
          </a:p>
          <a:p>
            <a:pPr lvl="2"/>
            <a:r>
              <a:rPr lang="en-US" dirty="0" smtClean="0"/>
              <a:t>Half of this money is USATLAS’s share</a:t>
            </a:r>
          </a:p>
          <a:p>
            <a:r>
              <a:rPr lang="en-US" dirty="0" smtClean="0"/>
              <a:t>We believe that these are from separate FWP’s also in the lab’s understanding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SWF in  FY’13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96200" cy="5410200"/>
          </a:xfrm>
        </p:spPr>
        <p:txBody>
          <a:bodyPr/>
          <a:lstStyle/>
          <a:p>
            <a:r>
              <a:rPr lang="en-US" dirty="0" smtClean="0"/>
              <a:t>This is ~what is budgeted in FY’13 for SWF</a:t>
            </a:r>
          </a:p>
          <a:p>
            <a:pPr lvl="1"/>
            <a:r>
              <a:rPr lang="en-US" dirty="0" smtClean="0"/>
              <a:t>Project  45: Detector Operations --  	$2.06 M</a:t>
            </a:r>
          </a:p>
          <a:p>
            <a:pPr lvl="1"/>
            <a:r>
              <a:rPr lang="en-US" dirty="0" smtClean="0"/>
              <a:t>Project 55: S&amp;C -- 			$6.50M</a:t>
            </a:r>
          </a:p>
          <a:p>
            <a:pPr lvl="1"/>
            <a:r>
              <a:rPr lang="en-US" dirty="0" smtClean="0"/>
              <a:t>Project 47: 				$1.42 M</a:t>
            </a:r>
          </a:p>
          <a:p>
            <a:pPr lvl="1"/>
            <a:r>
              <a:rPr lang="en-US" dirty="0" smtClean="0"/>
              <a:t>OPC:					$1.50 M*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*Since DOE tells us we will get more and the initial guidance was $2.0M  we are budgeting for that and will use MR to compensate if necessary.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0.7M is project management cap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$1.3M for R&amp;D, pre-production prototypes, final design </a:t>
            </a:r>
            <a:r>
              <a:rPr lang="en-US" smtClean="0"/>
              <a:t>and engineering</a:t>
            </a:r>
          </a:p>
          <a:p>
            <a:pPr lvl="2">
              <a:buFont typeface="Arial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Projecting to FY’14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expect the lab to get the same of less in labor than they got in FY’13 since the total budget is ~flat</a:t>
            </a:r>
          </a:p>
          <a:p>
            <a:pPr lvl="1"/>
            <a:r>
              <a:rPr lang="en-US" sz="2000" dirty="0" smtClean="0"/>
              <a:t>Project  45: Detector Operations --  should go down since the labor used on “improvement program” will end</a:t>
            </a:r>
          </a:p>
          <a:p>
            <a:pPr lvl="1"/>
            <a:r>
              <a:rPr lang="en-US" sz="2000" dirty="0" smtClean="0"/>
              <a:t>Project 55: S&amp;C -- SWF is the largest component and will be held constant unless I can find a way to reduce it </a:t>
            </a:r>
          </a:p>
          <a:p>
            <a:pPr lvl="1"/>
            <a:r>
              <a:rPr lang="en-US" sz="2000" dirty="0" smtClean="0"/>
              <a:t>Project 47: Common Operations – support of Project Offices,  ROC, and Run Coordination will stay constant or decline by 1.</a:t>
            </a:r>
          </a:p>
          <a:p>
            <a:pPr lvl="1"/>
            <a:r>
              <a:rPr lang="en-US" sz="2000" dirty="0" smtClean="0"/>
              <a:t>OPC:  This may go up but will probably compensate for decline in Project 45 at Fermilab</a:t>
            </a:r>
          </a:p>
          <a:p>
            <a:pPr lvl="2"/>
            <a:r>
              <a:rPr lang="en-US" sz="2000" dirty="0" smtClean="0"/>
              <a:t>Lots of M&amp;S will be needed and we will still not have had enough OPC in FY’13 + FY’14</a:t>
            </a:r>
          </a:p>
          <a:p>
            <a:pPr lvl="2"/>
            <a:r>
              <a:rPr lang="en-US" sz="2000" dirty="0" smtClean="0"/>
              <a:t>One source of increase is Project Management, which we will hold down in various ways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Uncertainties and Issues FY’14-FY’15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NSF CA  Budget and DOE budget</a:t>
            </a:r>
            <a:endParaRPr lang="en-US" sz="300" dirty="0" smtClean="0"/>
          </a:p>
          <a:p>
            <a:r>
              <a:rPr lang="en-US" sz="2000" dirty="0" smtClean="0"/>
              <a:t>M&amp;O A – share of CMS budget (both share and total budget) are not yet set</a:t>
            </a:r>
          </a:p>
          <a:p>
            <a:r>
              <a:rPr lang="en-US" sz="2000" dirty="0" smtClean="0"/>
              <a:t>Exchange rate </a:t>
            </a:r>
            <a:r>
              <a:rPr lang="en-US" sz="2000" dirty="0" err="1" smtClean="0"/>
              <a:t>i</a:t>
            </a:r>
            <a:r>
              <a:rPr lang="en-US" sz="2000" dirty="0" smtClean="0"/>
              <a:t>(USD to CHF and Euro) s unpredictable</a:t>
            </a:r>
          </a:p>
          <a:p>
            <a:r>
              <a:rPr lang="en-US" sz="2000" dirty="0" smtClean="0"/>
              <a:t>How much Operations funding will be needed to help mitigate the DOE impact of CMS University Energy Frontier Programs</a:t>
            </a:r>
          </a:p>
          <a:p>
            <a:pPr lvl="1"/>
            <a:r>
              <a:rPr lang="en-US" sz="1600" dirty="0" smtClean="0"/>
              <a:t>BTW – ATLAS has the same problem  </a:t>
            </a:r>
          </a:p>
          <a:p>
            <a:r>
              <a:rPr lang="en-US" sz="2200" dirty="0" smtClean="0"/>
              <a:t>Will the big computing build up (doubling) be in FY’14 or FY’15</a:t>
            </a:r>
          </a:p>
          <a:p>
            <a:pPr lvl="1"/>
            <a:r>
              <a:rPr lang="en-US" sz="1600" dirty="0" smtClean="0"/>
              <a:t>If in FY’15, this will help us in FY’14</a:t>
            </a:r>
          </a:p>
          <a:p>
            <a:pPr lvl="1"/>
            <a:r>
              <a:rPr lang="en-US" sz="1600" dirty="0" smtClean="0"/>
              <a:t>CMS is developing its proposal for how to prepare for the FY’15 startup</a:t>
            </a:r>
          </a:p>
          <a:p>
            <a:pPr lvl="2"/>
            <a:r>
              <a:rPr lang="en-US" sz="1600" dirty="0" smtClean="0"/>
              <a:t>They seem to be leaning to waiting</a:t>
            </a:r>
          </a:p>
          <a:p>
            <a:r>
              <a:rPr lang="en-US" sz="2200" dirty="0" smtClean="0"/>
              <a:t>Will we need a “surge” in the 8 months before the run starts as we did last time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FY’15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goes back up to past planning levels</a:t>
            </a:r>
          </a:p>
          <a:p>
            <a:r>
              <a:rPr lang="en-US" dirty="0" smtClean="0"/>
              <a:t>Upgrade Construction Project may kick in</a:t>
            </a:r>
          </a:p>
          <a:p>
            <a:pPr lvl="1"/>
            <a:r>
              <a:rPr lang="en-US" dirty="0" smtClean="0"/>
              <a:t>If it does, we will use more lab labor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br>
              <a:rPr lang="en-US" dirty="0" smtClean="0"/>
            </a:br>
            <a:r>
              <a:rPr lang="en-US" dirty="0" smtClean="0"/>
              <a:t>Operations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696200" cy="5105400"/>
          </a:xfrm>
        </p:spPr>
        <p:txBody>
          <a:bodyPr/>
          <a:lstStyle/>
          <a:p>
            <a:r>
              <a:rPr lang="en-US" sz="2400" dirty="0" smtClean="0"/>
              <a:t>FY’13:</a:t>
            </a:r>
          </a:p>
          <a:p>
            <a:pPr lvl="1"/>
            <a:r>
              <a:rPr lang="en-US" dirty="0" smtClean="0"/>
              <a:t>Complete ME/4 chambers</a:t>
            </a:r>
          </a:p>
          <a:p>
            <a:pPr lvl="1"/>
            <a:r>
              <a:rPr lang="en-US" dirty="0" smtClean="0"/>
              <a:t>Complete HO electronics and install(?)</a:t>
            </a:r>
          </a:p>
          <a:p>
            <a:pPr lvl="1"/>
            <a:r>
              <a:rPr lang="en-US" dirty="0" smtClean="0"/>
              <a:t>Complete HF improvements</a:t>
            </a:r>
          </a:p>
          <a:p>
            <a:pPr lvl="1"/>
            <a:r>
              <a:rPr lang="en-US" dirty="0" smtClean="0"/>
              <a:t>Complete ME1 electronics</a:t>
            </a:r>
          </a:p>
          <a:p>
            <a:pPr lvl="1"/>
            <a:r>
              <a:rPr lang="en-US" dirty="0" smtClean="0"/>
              <a:t>Remove and Refurbish Forward Pixel detector</a:t>
            </a:r>
          </a:p>
          <a:p>
            <a:r>
              <a:rPr lang="en-US" sz="2400" dirty="0" smtClean="0"/>
              <a:t>FY’14:</a:t>
            </a:r>
          </a:p>
          <a:p>
            <a:pPr lvl="1"/>
            <a:r>
              <a:rPr lang="en-US" dirty="0" smtClean="0"/>
              <a:t>Complete ME1 improvements</a:t>
            </a:r>
          </a:p>
          <a:p>
            <a:pPr lvl="1"/>
            <a:r>
              <a:rPr lang="en-US" dirty="0" smtClean="0"/>
              <a:t>Complete ME4 installation</a:t>
            </a:r>
          </a:p>
          <a:p>
            <a:pPr lvl="1"/>
            <a:r>
              <a:rPr lang="en-US" dirty="0" smtClean="0"/>
              <a:t>Reinstall and </a:t>
            </a:r>
            <a:r>
              <a:rPr lang="en-US" dirty="0" err="1" smtClean="0"/>
              <a:t>recommission</a:t>
            </a:r>
            <a:r>
              <a:rPr lang="en-US" dirty="0" smtClean="0"/>
              <a:t> Forward Pixels</a:t>
            </a:r>
          </a:p>
          <a:p>
            <a:pPr lvl="1"/>
            <a:r>
              <a:rPr lang="en-US" dirty="0" err="1" smtClean="0"/>
              <a:t>Recommisson</a:t>
            </a:r>
            <a:r>
              <a:rPr lang="en-US" dirty="0" smtClean="0"/>
              <a:t> HCAL and EMU</a:t>
            </a:r>
          </a:p>
          <a:p>
            <a:pPr lvl="1"/>
            <a:r>
              <a:rPr lang="en-US" dirty="0" smtClean="0"/>
              <a:t>Prepare for </a:t>
            </a:r>
            <a:r>
              <a:rPr lang="en-US" dirty="0" err="1" smtClean="0"/>
              <a:t>acquisiont</a:t>
            </a:r>
            <a:r>
              <a:rPr lang="en-US" dirty="0" smtClean="0"/>
              <a:t> and installation of major Tier-1 upgrade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3E3E"/>
      </a:lt2>
      <a:accent1>
        <a:srgbClr val="FFD798"/>
      </a:accent1>
      <a:accent2>
        <a:srgbClr val="8CF4EA"/>
      </a:accent2>
      <a:accent3>
        <a:srgbClr val="FFFFFF"/>
      </a:accent3>
      <a:accent4>
        <a:srgbClr val="000000"/>
      </a:accent4>
      <a:accent5>
        <a:srgbClr val="FFE8CA"/>
      </a:accent5>
      <a:accent6>
        <a:srgbClr val="7EDDD4"/>
      </a:accent6>
      <a:hlink>
        <a:srgbClr val="FE9B03"/>
      </a:hlink>
      <a:folHlink>
        <a:srgbClr val="00D0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0" fontAlgn="base" latinLnBrk="0" hangingPunct="0">
          <a:lnSpc>
            <a:spcPct val="70000"/>
          </a:lnSpc>
          <a:spcBef>
            <a:spcPct val="30000"/>
          </a:spcBef>
          <a:spcAft>
            <a:spcPct val="0"/>
          </a:spcAft>
          <a:buClrTx/>
          <a:buSzTx/>
          <a:buFont typeface="Wingdings" pitchFamily="2" charset="2"/>
          <a:buChar char="q"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0" fontAlgn="base" latinLnBrk="0" hangingPunct="0">
          <a:lnSpc>
            <a:spcPct val="70000"/>
          </a:lnSpc>
          <a:spcBef>
            <a:spcPct val="30000"/>
          </a:spcBef>
          <a:spcAft>
            <a:spcPct val="0"/>
          </a:spcAft>
          <a:buClrTx/>
          <a:buSzTx/>
          <a:buFont typeface="Wingdings" pitchFamily="2" charset="2"/>
          <a:buChar char="q"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28094</TotalTime>
  <Words>709</Words>
  <Application>Microsoft Office PowerPoint</Application>
  <PresentationFormat>Letter Paper (8.5x11 in)</PresentationFormat>
  <Paragraphs>151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Fermilab Budget Review</vt:lpstr>
      <vt:lpstr>B&amp;R Codes and Budget Guidance</vt:lpstr>
      <vt:lpstr>U.S. CMS FY’13 Budget</vt:lpstr>
      <vt:lpstr>Additional Funds</vt:lpstr>
      <vt:lpstr>SWF in  FY’13</vt:lpstr>
      <vt:lpstr>Projecting to FY’14</vt:lpstr>
      <vt:lpstr>Uncertainties and Issues FY’14-FY’15</vt:lpstr>
      <vt:lpstr>FY’15</vt:lpstr>
      <vt:lpstr>Milestones Operations Program</vt:lpstr>
      <vt:lpstr>Upgrade Construction and OPC</vt:lpstr>
      <vt:lpstr>Conclusion</vt:lpstr>
    </vt:vector>
  </TitlesOfParts>
  <Company>CMS-Fermilab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 Goes Here</dc:title>
  <dc:creator>reich</dc:creator>
  <cp:lastModifiedBy>Mary-ellyn Mccollum x6650 15799N</cp:lastModifiedBy>
  <cp:revision>1155</cp:revision>
  <cp:lastPrinted>1998-04-15T19:12:39Z</cp:lastPrinted>
  <dcterms:created xsi:type="dcterms:W3CDTF">1998-04-13T17:33:42Z</dcterms:created>
  <dcterms:modified xsi:type="dcterms:W3CDTF">2013-02-06T14:30:56Z</dcterms:modified>
</cp:coreProperties>
</file>