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5" r:id="rId2"/>
  </p:sldMasterIdLst>
  <p:notesMasterIdLst>
    <p:notesMasterId r:id="rId37"/>
  </p:notesMasterIdLst>
  <p:handoutMasterIdLst>
    <p:handoutMasterId r:id="rId38"/>
  </p:handoutMasterIdLst>
  <p:sldIdLst>
    <p:sldId id="1353" r:id="rId3"/>
    <p:sldId id="1442" r:id="rId4"/>
    <p:sldId id="1444" r:id="rId5"/>
    <p:sldId id="1447" r:id="rId6"/>
    <p:sldId id="1445" r:id="rId7"/>
    <p:sldId id="1446" r:id="rId8"/>
    <p:sldId id="1443" r:id="rId9"/>
    <p:sldId id="1425" r:id="rId10"/>
    <p:sldId id="1426" r:id="rId11"/>
    <p:sldId id="1427" r:id="rId12"/>
    <p:sldId id="1424" r:id="rId13"/>
    <p:sldId id="1401" r:id="rId14"/>
    <p:sldId id="1429" r:id="rId15"/>
    <p:sldId id="1422" r:id="rId16"/>
    <p:sldId id="1440" r:id="rId17"/>
    <p:sldId id="1441" r:id="rId18"/>
    <p:sldId id="1400" r:id="rId19"/>
    <p:sldId id="1430" r:id="rId20"/>
    <p:sldId id="1431" r:id="rId21"/>
    <p:sldId id="1432" r:id="rId22"/>
    <p:sldId id="1434" r:id="rId23"/>
    <p:sldId id="1412" r:id="rId24"/>
    <p:sldId id="1414" r:id="rId25"/>
    <p:sldId id="1433" r:id="rId26"/>
    <p:sldId id="1415" r:id="rId27"/>
    <p:sldId id="1416" r:id="rId28"/>
    <p:sldId id="1359" r:id="rId29"/>
    <p:sldId id="1407" r:id="rId30"/>
    <p:sldId id="1406" r:id="rId31"/>
    <p:sldId id="1420" r:id="rId32"/>
    <p:sldId id="1437" r:id="rId33"/>
    <p:sldId id="1428" r:id="rId34"/>
    <p:sldId id="1438" r:id="rId35"/>
    <p:sldId id="1436" r:id="rId3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 User" initials="" lastIdx="0" clrIdx="0"/>
  <p:cmAuthor id="1" name="Connee Trimb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CC"/>
    <a:srgbClr val="FF0000"/>
    <a:srgbClr val="3333CC"/>
    <a:srgbClr val="006600"/>
    <a:srgbClr val="FFCC99"/>
    <a:srgbClr val="FF6699"/>
    <a:srgbClr val="99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0" autoAdjust="0"/>
    <p:restoredTop sz="98918" autoAdjust="0"/>
  </p:normalViewPr>
  <p:slideViewPr>
    <p:cSldViewPr>
      <p:cViewPr varScale="1">
        <p:scale>
          <a:sx n="83" d="100"/>
          <a:sy n="83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8" y="-96"/>
      </p:cViewPr>
      <p:guideLst>
        <p:guide orient="horz" pos="2910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215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986" y="0"/>
            <a:ext cx="3003214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0941"/>
            <a:ext cx="3003215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986" y="8770941"/>
            <a:ext cx="3003214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fld id="{CC4BBB55-C63A-4A9B-9CCD-BEDC1A0DB3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7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215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986" y="0"/>
            <a:ext cx="3003214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166" y="4384682"/>
            <a:ext cx="5081870" cy="415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0941"/>
            <a:ext cx="3003215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986" y="8770941"/>
            <a:ext cx="3003214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8" tIns="47030" rIns="94078" bIns="4703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fld id="{75FF1E06-776D-40E9-8C0B-A096A07073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09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B4111-827C-4427-BBAA-B77454161D3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PRINT THIS SLIDE ALONE.  THEN PRINT </a:t>
            </a:r>
            <a:r>
              <a:rPr lang="en-US" b="1" dirty="0" smtClean="0"/>
              <a:t>2</a:t>
            </a:r>
            <a:r>
              <a:rPr lang="en-US" b="1" baseline="0" dirty="0" smtClean="0"/>
              <a:t> to the </a:t>
            </a:r>
            <a:r>
              <a:rPr lang="en-US" b="1" dirty="0" smtClean="0"/>
              <a:t>end</a:t>
            </a:r>
            <a:r>
              <a:rPr lang="en-US" b="1" baseline="0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THE FORMAT FOR THE BOOKS WILL BE CORRECT.  TITLE PAGES SHOULD BE EVEN-NUMBERED. 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7924800" cy="426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37377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80" name="Rectangle 20"/>
          <p:cNvSpPr>
            <a:spLocks noChangeArrowheads="1"/>
          </p:cNvSpPr>
          <p:nvPr userDrawn="1"/>
        </p:nvSpPr>
        <p:spPr bwMode="auto">
          <a:xfrm>
            <a:off x="609600" y="129540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3783" name="Line 23"/>
          <p:cNvSpPr>
            <a:spLocks noChangeShapeType="1"/>
          </p:cNvSpPr>
          <p:nvPr userDrawn="1"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73784" name="Picture 2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48600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3786" name="Text Box 26"/>
          <p:cNvSpPr txBox="1">
            <a:spLocks noChangeArrowheads="1"/>
          </p:cNvSpPr>
          <p:nvPr userDrawn="1"/>
        </p:nvSpPr>
        <p:spPr bwMode="auto">
          <a:xfrm>
            <a:off x="533400" y="6172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32" r:id="rId12"/>
    <p:sldLayoutId id="2147483733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84516" name="Rectangle 4"/>
          <p:cNvSpPr>
            <a:spLocks noChangeArrowheads="1"/>
          </p:cNvSpPr>
          <p:nvPr userDrawn="1"/>
        </p:nvSpPr>
        <p:spPr bwMode="auto">
          <a:xfrm>
            <a:off x="609600" y="129540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84517" name="Line 5"/>
          <p:cNvSpPr>
            <a:spLocks noChangeShapeType="1"/>
          </p:cNvSpPr>
          <p:nvPr userDrawn="1"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984518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696200" cy="4114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sz="10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Fermilab Budget Briefing FY </a:t>
            </a:r>
            <a:r>
              <a:rPr lang="en-US" sz="3600" b="1" dirty="0" smtClean="0">
                <a:solidFill>
                  <a:srgbClr val="C00000"/>
                </a:solidFill>
              </a:rPr>
              <a:t>2014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Intensity Frontier Proton Research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KA 22 01 02 Breakout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February 28, 2013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dirty="0"/>
              <a:t>Office of High Energy Physics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dirty="0"/>
              <a:t>Germantown, MD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Proton Research FTE’s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15200" y="1524000"/>
            <a:ext cx="1676400" cy="426720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1751043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8E7C5CE4-034E-47B8-8086-D88FBDEBAB2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Overall Proton Research Requests</a:t>
            </a:r>
            <a:endParaRPr lang="en-US" sz="3200" dirty="0"/>
          </a:p>
        </p:txBody>
      </p:sp>
      <p:sp>
        <p:nvSpPr>
          <p:cNvPr id="1751043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8E7C5CE4-034E-47B8-8086-D88FBDEBAB2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305800" cy="487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762000"/>
          </a:xfrm>
        </p:spPr>
        <p:txBody>
          <a:bodyPr/>
          <a:lstStyle/>
          <a:p>
            <a:pPr algn="l"/>
            <a:r>
              <a:rPr lang="en-US" sz="2800" dirty="0" smtClean="0"/>
              <a:t>B: Summary FY11 – FY15 Intensity Frontier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3200400"/>
            <a:ext cx="7924800" cy="2743200"/>
          </a:xfrm>
        </p:spPr>
        <p:txBody>
          <a:bodyPr/>
          <a:lstStyle/>
          <a:p>
            <a:r>
              <a:rPr lang="en-US" sz="1800" dirty="0" smtClean="0"/>
              <a:t>Growth here to support ramp up in future programs</a:t>
            </a:r>
          </a:p>
          <a:p>
            <a:r>
              <a:rPr lang="en-US" sz="1800" dirty="0" smtClean="0"/>
              <a:t>Many different projects/experiments.  Total FTE’s on any given project small, and spread over larger number of people</a:t>
            </a:r>
          </a:p>
          <a:p>
            <a:r>
              <a:rPr lang="en-US" sz="1800" dirty="0" smtClean="0"/>
              <a:t>Single </a:t>
            </a:r>
            <a:r>
              <a:rPr lang="en-US" sz="1800" dirty="0" smtClean="0">
                <a:solidFill>
                  <a:srgbClr val="3333CC"/>
                </a:solidFill>
              </a:rPr>
              <a:t>consolidated</a:t>
            </a:r>
            <a:r>
              <a:rPr lang="en-US" sz="1800" dirty="0" smtClean="0"/>
              <a:t> </a:t>
            </a:r>
            <a:r>
              <a:rPr lang="en-US" sz="1800" dirty="0" err="1" smtClean="0"/>
              <a:t>NOvA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3333CC"/>
                </a:solidFill>
              </a:rPr>
              <a:t>Shutdown of 12 months beginning May 1, 2012</a:t>
            </a:r>
            <a:endParaRPr lang="en-US" sz="1800" dirty="0" smtClean="0"/>
          </a:p>
          <a:p>
            <a:r>
              <a:rPr lang="en-US" sz="1800" dirty="0" err="1" smtClean="0"/>
              <a:t>LAr</a:t>
            </a:r>
            <a:r>
              <a:rPr lang="en-US" sz="1800" dirty="0" smtClean="0"/>
              <a:t> TPC efforts – LBNE + </a:t>
            </a:r>
            <a:r>
              <a:rPr lang="en-US" sz="1800" dirty="0" err="1" smtClean="0"/>
              <a:t>MicroBooNE</a:t>
            </a:r>
            <a:r>
              <a:rPr lang="en-US" sz="1800" dirty="0" smtClean="0"/>
              <a:t> are scale of CDF or </a:t>
            </a:r>
            <a:r>
              <a:rPr lang="en-US" sz="1800" dirty="0" err="1" smtClean="0"/>
              <a:t>Dzero</a:t>
            </a:r>
            <a:r>
              <a:rPr lang="en-US" sz="1800" dirty="0" smtClean="0"/>
              <a:t>, but the scientific effort is not in place at a comparable scale</a:t>
            </a:r>
          </a:p>
        </p:txBody>
      </p:sp>
      <p:sp>
        <p:nvSpPr>
          <p:cNvPr id="1751043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8E7C5CE4-034E-47B8-8086-D88FBDEBAB2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60500"/>
            <a:ext cx="6146800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58000" cy="609600"/>
          </a:xfrm>
        </p:spPr>
        <p:txBody>
          <a:bodyPr/>
          <a:lstStyle/>
          <a:p>
            <a:pPr algn="l"/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B: Summary </a:t>
            </a:r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FY11 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FY15 – FTE’s</a:t>
            </a:r>
            <a:endParaRPr lang="en-US" sz="3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1043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8E7C5CE4-034E-47B8-8086-D88FBDEBAB2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1676400"/>
          <a:ext cx="8686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Worksheet" r:id="rId3" imgW="10947400" imgH="4483100" progId="Excel.Sheet.12">
                  <p:embed/>
                </p:oleObj>
              </mc:Choice>
              <mc:Fallback>
                <p:oleObj name="Worksheet" r:id="rId3" imgW="10947400" imgH="44831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6868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58000" cy="609600"/>
          </a:xfrm>
        </p:spPr>
        <p:txBody>
          <a:bodyPr/>
          <a:lstStyle/>
          <a:p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B: Summary </a:t>
            </a:r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FY11 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3200" dirty="0" smtClean="0">
                <a:ea typeface="Arial Unicode MS" pitchFamily="34" charset="-128"/>
                <a:cs typeface="Arial Unicode MS" pitchFamily="34" charset="-128"/>
              </a:rPr>
              <a:t>FY15 Funding</a:t>
            </a:r>
            <a:endParaRPr lang="en-US" sz="3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1043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8E7C5CE4-034E-47B8-8086-D88FBDEBAB2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534400" cy="468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3400" cy="66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89499-2EB9-4D40-94A8-A45AC0B58D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309904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399"/>
            <a:ext cx="3124200" cy="64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89499-2EB9-4D40-94A8-A45AC0B58D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67600" cy="609600"/>
          </a:xfrm>
        </p:spPr>
        <p:txBody>
          <a:bodyPr/>
          <a:lstStyle/>
          <a:p>
            <a:pPr algn="l"/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B: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 Intensity Frontier Summary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Discussion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Priorities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NOvA</a:t>
            </a:r>
            <a:r>
              <a:rPr lang="en-US" sz="1600" dirty="0" smtClean="0"/>
              <a:t>, MINERvA, MINOS, 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,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science leadership and data collection and analysis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Advance broad program of Intensity Frontier research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Scientific support for Mu2e, </a:t>
            </a:r>
            <a:r>
              <a:rPr lang="en-US" sz="1600" dirty="0" err="1" smtClean="0"/>
              <a:t>MicroBooNE</a:t>
            </a:r>
            <a:r>
              <a:rPr lang="en-US" sz="1600" dirty="0" smtClean="0"/>
              <a:t>, LBNE projects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Planned Accomplishments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Achieve present running plan of MINOS, Minerva, 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 and production of final results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Commission, first operations, data analysis of </a:t>
            </a:r>
            <a:r>
              <a:rPr lang="en-US" sz="1600" dirty="0" err="1" smtClean="0"/>
              <a:t>SeaQuest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NOvA</a:t>
            </a:r>
            <a:r>
              <a:rPr lang="en-US" sz="1600" dirty="0" smtClean="0"/>
              <a:t> and </a:t>
            </a:r>
            <a:r>
              <a:rPr lang="en-US" sz="1600" dirty="0" err="1" smtClean="0"/>
              <a:t>MicroBooNE</a:t>
            </a:r>
            <a:r>
              <a:rPr lang="en-US" sz="1600" dirty="0" smtClean="0"/>
              <a:t> project completion, first results, further running and results from MINOS and </a:t>
            </a:r>
            <a:r>
              <a:rPr lang="en-US" sz="1600" dirty="0" err="1" smtClean="0"/>
              <a:t>MiniBooNE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Demonstrate science and technology for </a:t>
            </a:r>
            <a:r>
              <a:rPr lang="en-US" sz="1600" dirty="0" err="1" smtClean="0"/>
              <a:t>muon</a:t>
            </a:r>
            <a:r>
              <a:rPr lang="en-US" sz="1600" dirty="0" smtClean="0"/>
              <a:t> and </a:t>
            </a:r>
            <a:r>
              <a:rPr lang="en-US" sz="1600" dirty="0" err="1" smtClean="0"/>
              <a:t>LAr</a:t>
            </a:r>
            <a:r>
              <a:rPr lang="en-US" sz="1600" dirty="0" smtClean="0"/>
              <a:t> programs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Issues and Concerns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g-2 plan is complicated – need to line up some experienced staff in key places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LAr</a:t>
            </a:r>
            <a:r>
              <a:rPr lang="en-US" sz="1600" dirty="0" smtClean="0"/>
              <a:t> TPC effort on technology, understanding detector response (need test beam effort), project support, analysis techniques all require substantial, focused, long term scientific effort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Need to find effort to initiate Project X science program	</a:t>
            </a:r>
          </a:p>
        </p:txBody>
      </p:sp>
      <p:sp>
        <p:nvSpPr>
          <p:cNvPr id="1752068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B5EC83AD-B5C2-476F-A2E9-CE1ED2633F92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17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96949" y="1565274"/>
          <a:ext cx="7595258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Document" r:id="rId3" imgW="5943600" imgH="3187700" progId="Word.Document.12">
                  <p:embed/>
                </p:oleObj>
              </mc:Choice>
              <mc:Fallback>
                <p:oleObj name="Document" r:id="rId3" imgW="5943600" imgH="31877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49" y="1565274"/>
                        <a:ext cx="7595258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762000" y="1524000"/>
          <a:ext cx="7543800" cy="422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Document" r:id="rId3" imgW="5943600" imgH="3327400" progId="Word.Document.12">
                  <p:embed/>
                </p:oleObj>
              </mc:Choice>
              <mc:Fallback>
                <p:oleObj name="Document" r:id="rId3" imgW="5943600" imgH="33274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543800" cy="4222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B for Intensity Research</a:t>
            </a:r>
          </a:p>
          <a:p>
            <a:pPr lvl="1"/>
            <a:r>
              <a:rPr lang="en-US" dirty="0" smtClean="0"/>
              <a:t>FY12: 15,751     </a:t>
            </a:r>
            <a:r>
              <a:rPr lang="en-US" dirty="0" smtClean="0">
                <a:solidFill>
                  <a:srgbClr val="0000CC"/>
                </a:solidFill>
              </a:rPr>
              <a:t>(FY13 FNAL Budget:14,645)</a:t>
            </a:r>
          </a:p>
          <a:p>
            <a:pPr lvl="1"/>
            <a:r>
              <a:rPr lang="en-US" dirty="0" smtClean="0"/>
              <a:t>FY14: </a:t>
            </a:r>
            <a:r>
              <a:rPr lang="en-US" dirty="0" smtClean="0">
                <a:solidFill>
                  <a:srgbClr val="FF0000"/>
                </a:solidFill>
              </a:rPr>
              <a:t>16,623</a:t>
            </a:r>
          </a:p>
          <a:p>
            <a:pPr lvl="1"/>
            <a:r>
              <a:rPr lang="en-US" dirty="0" smtClean="0"/>
              <a:t>FY15: </a:t>
            </a:r>
            <a:r>
              <a:rPr lang="en-US" dirty="0" smtClean="0">
                <a:solidFill>
                  <a:srgbClr val="FF0000"/>
                </a:solidFill>
              </a:rPr>
              <a:t>17,039</a:t>
            </a:r>
          </a:p>
          <a:p>
            <a:pPr lvl="1"/>
            <a:r>
              <a:rPr lang="en-US" dirty="0" smtClean="0"/>
              <a:t>FY16: </a:t>
            </a:r>
            <a:r>
              <a:rPr lang="en-US" dirty="0">
                <a:solidFill>
                  <a:srgbClr val="FF0000"/>
                </a:solidFill>
              </a:rPr>
              <a:t>17,720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For Intensity Research assume Scenario C identical to Scenario B</a:t>
            </a:r>
          </a:p>
          <a:p>
            <a:r>
              <a:rPr lang="en-US" dirty="0" smtClean="0"/>
              <a:t>Need guidance on what to assume for Intensity Research in Scenario A</a:t>
            </a:r>
          </a:p>
          <a:p>
            <a:pPr lvl="1"/>
            <a:r>
              <a:rPr lang="en-US" dirty="0" smtClean="0"/>
              <a:t>Assume Intensity Research will *not* follow the overall scenario (-3% in FY13 then flat-flat in future years)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6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57200" y="1905000"/>
          <a:ext cx="86868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Document" r:id="rId3" imgW="5943600" imgH="2146300" progId="Word.Document.12">
                  <p:embed/>
                </p:oleObj>
              </mc:Choice>
              <mc:Fallback>
                <p:oleObj name="Document" r:id="rId3" imgW="5943600" imgH="21463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6868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MiniBooNE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685800" y="1524000"/>
          <a:ext cx="780518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Document" r:id="rId3" imgW="5943600" imgH="3365500" progId="Word.Document.12">
                  <p:embed/>
                </p:oleObj>
              </mc:Choice>
              <mc:Fallback>
                <p:oleObj name="Document" r:id="rId3" imgW="5943600" imgH="33655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80518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B: </a:t>
            </a:r>
            <a:r>
              <a:rPr lang="en-US" sz="2800" dirty="0"/>
              <a:t> </a:t>
            </a:r>
            <a:r>
              <a:rPr lang="en-US" sz="2800" dirty="0" smtClean="0"/>
              <a:t>FY11-15, MINOS, </a:t>
            </a:r>
            <a:r>
              <a:rPr lang="en-US" sz="2800" dirty="0" err="1" smtClean="0"/>
              <a:t>MiniBooNE</a:t>
            </a:r>
            <a:r>
              <a:rPr lang="en-US" sz="2800" dirty="0" smtClean="0"/>
              <a:t>, Minerva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55139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22974FEF-FE57-4F2C-A196-AA2742828DBC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39000" y="1524000"/>
            <a:ext cx="1752600" cy="4267200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404190"/>
            <a:ext cx="5359400" cy="514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762000"/>
          </a:xfrm>
        </p:spPr>
        <p:txBody>
          <a:bodyPr/>
          <a:lstStyle/>
          <a:p>
            <a:pPr algn="l"/>
            <a:r>
              <a:rPr lang="en-US" sz="2800" dirty="0"/>
              <a:t>B:  </a:t>
            </a:r>
            <a:r>
              <a:rPr lang="en-US" sz="2800" dirty="0" smtClean="0"/>
              <a:t>FY11-15, LBNE, </a:t>
            </a:r>
            <a:r>
              <a:rPr lang="en-US" sz="2800" dirty="0" err="1" smtClean="0"/>
              <a:t>MicroBooNE</a:t>
            </a:r>
            <a:r>
              <a:rPr lang="en-US" sz="2800" dirty="0" smtClean="0"/>
              <a:t>, </a:t>
            </a:r>
            <a:r>
              <a:rPr lang="en-US" sz="2800" dirty="0" err="1" smtClean="0"/>
              <a:t>LAr</a:t>
            </a:r>
            <a:r>
              <a:rPr lang="en-US" sz="2800" dirty="0" smtClean="0"/>
              <a:t> TPC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1447800"/>
            <a:ext cx="2667000" cy="4267200"/>
          </a:xfrm>
        </p:spPr>
        <p:txBody>
          <a:bodyPr/>
          <a:lstStyle/>
          <a:p>
            <a:r>
              <a:rPr lang="en-US" sz="2000" dirty="0" smtClean="0"/>
              <a:t>Effort here ramped up, should be sufficient</a:t>
            </a:r>
          </a:p>
          <a:p>
            <a:r>
              <a:rPr lang="en-US" sz="2000" dirty="0" err="1" smtClean="0"/>
              <a:t>MicrBooNE</a:t>
            </a:r>
            <a:r>
              <a:rPr lang="en-US" sz="2000" dirty="0" smtClean="0"/>
              <a:t> on track for FY14 </a:t>
            </a:r>
          </a:p>
          <a:p>
            <a:r>
              <a:rPr lang="en-US" sz="2000" dirty="0" err="1" smtClean="0"/>
              <a:t>LAr</a:t>
            </a:r>
            <a:r>
              <a:rPr lang="en-US" sz="2000" dirty="0" smtClean="0"/>
              <a:t> Purity Demonstrator and Test Beam effort</a:t>
            </a:r>
          </a:p>
          <a:p>
            <a:endParaRPr lang="en-US" sz="2000" dirty="0"/>
          </a:p>
        </p:txBody>
      </p:sp>
      <p:sp>
        <p:nvSpPr>
          <p:cNvPr id="1755139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22974FEF-FE57-4F2C-A196-AA2742828DBC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5740400" cy="518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81000" y="1371600"/>
          <a:ext cx="8549207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Document" r:id="rId3" imgW="5943600" imgH="2679700" progId="Word.Document.12">
                  <p:embed/>
                </p:oleObj>
              </mc:Choice>
              <mc:Fallback>
                <p:oleObj name="Document" r:id="rId3" imgW="5943600" imgH="26797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549207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B:  </a:t>
            </a:r>
            <a:r>
              <a:rPr lang="en-US" dirty="0" smtClean="0"/>
              <a:t>FY11-15, Mu2e, MIPP, </a:t>
            </a:r>
            <a:r>
              <a:rPr lang="en-US" dirty="0" err="1" smtClean="0"/>
              <a:t>NOvA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0" y="1524000"/>
            <a:ext cx="2514600" cy="4267200"/>
          </a:xfrm>
        </p:spPr>
        <p:txBody>
          <a:bodyPr/>
          <a:lstStyle/>
          <a:p>
            <a:r>
              <a:rPr lang="en-US" sz="2000" dirty="0" err="1" smtClean="0"/>
              <a:t>NOvA</a:t>
            </a:r>
            <a:r>
              <a:rPr lang="en-US" sz="2000" dirty="0" smtClean="0"/>
              <a:t> scientific effort slowly grows as people move off project and onto analysis</a:t>
            </a:r>
          </a:p>
          <a:p>
            <a:r>
              <a:rPr lang="en-US" sz="2000" dirty="0" smtClean="0"/>
              <a:t>Mu2e scientific effort ramps up, and then some move to project</a:t>
            </a:r>
          </a:p>
          <a:p>
            <a:endParaRPr lang="en-US" sz="2000" dirty="0"/>
          </a:p>
        </p:txBody>
      </p:sp>
      <p:sp>
        <p:nvSpPr>
          <p:cNvPr id="1755139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22974FEF-FE57-4F2C-A196-AA2742828DBC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436472" cy="490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B:  </a:t>
            </a:r>
            <a:r>
              <a:rPr lang="en-US" dirty="0" smtClean="0"/>
              <a:t>FY11-15 – Other 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3810000"/>
            <a:ext cx="7924800" cy="2209800"/>
          </a:xfrm>
        </p:spPr>
        <p:txBody>
          <a:bodyPr/>
          <a:lstStyle/>
          <a:p>
            <a:r>
              <a:rPr lang="en-US" sz="1800" dirty="0" err="1" smtClean="0"/>
              <a:t>SeaQuest</a:t>
            </a:r>
            <a:r>
              <a:rPr lang="en-US" sz="1800" dirty="0" smtClean="0"/>
              <a:t> scientific effort to lead running of experiment, analysis</a:t>
            </a:r>
          </a:p>
          <a:p>
            <a:r>
              <a:rPr lang="en-US" sz="1800" dirty="0" smtClean="0"/>
              <a:t>Outreach – Conf. Travel SWF in APC/AD in support of IF research</a:t>
            </a:r>
          </a:p>
          <a:p>
            <a:r>
              <a:rPr lang="en-US" sz="1800" dirty="0" smtClean="0"/>
              <a:t>Old Fixed Target – </a:t>
            </a:r>
            <a:r>
              <a:rPr lang="en-US" sz="1800" dirty="0" err="1" smtClean="0"/>
              <a:t>KTeV</a:t>
            </a:r>
            <a:r>
              <a:rPr lang="en-US" sz="1800" dirty="0" smtClean="0"/>
              <a:t>, Focus, SELEX, </a:t>
            </a:r>
            <a:r>
              <a:rPr lang="en-US" sz="1800" dirty="0" err="1" smtClean="0"/>
              <a:t>SciBooNE</a:t>
            </a:r>
            <a:r>
              <a:rPr lang="en-US" sz="1800" dirty="0" smtClean="0"/>
              <a:t> , MIPP analysis, etc.</a:t>
            </a:r>
          </a:p>
          <a:p>
            <a:r>
              <a:rPr lang="en-US" sz="1800" dirty="0" smtClean="0"/>
              <a:t>IF General – Management, Scientist Test Beam support, new hires prior to job assignment, efforts not exclusively directed at a single experiment</a:t>
            </a:r>
          </a:p>
          <a:p>
            <a:r>
              <a:rPr lang="en-US" sz="1800" dirty="0" smtClean="0"/>
              <a:t>Scientific Simulations increasingly important in program.  Growth minimal for wide program</a:t>
            </a:r>
            <a:endParaRPr lang="en-US" sz="1800" dirty="0"/>
          </a:p>
        </p:txBody>
      </p:sp>
      <p:sp>
        <p:nvSpPr>
          <p:cNvPr id="1755139" name="Text Box 3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22974FEF-FE57-4F2C-A196-AA2742828DBC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4300"/>
            <a:ext cx="7336503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781800" cy="685800"/>
          </a:xfrm>
        </p:spPr>
        <p:txBody>
          <a:bodyPr/>
          <a:lstStyle/>
          <a:p>
            <a:pPr algn="l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B: Intensity – FY12 Plan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6934200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6BE3379C-5E94-4E6D-A913-EA7B2CA6B565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24800" cy="457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i="0" kern="0" dirty="0" smtClean="0">
                <a:solidFill>
                  <a:schemeClr val="accent2"/>
                </a:solidFill>
                <a:latin typeface="+mn-lt"/>
              </a:rPr>
              <a:t> Priorities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Run neutrino program until ~May 1, produce physics results from MINOS, Minerva,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MiniBooNE</a:t>
            </a:r>
            <a:endParaRPr lang="en-US" sz="1800" i="0" dirty="0" smtClean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Continue transition of scientific effort to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NOvA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MicroBooNE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, LBNE, Mu2e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1800" i="0" kern="0" dirty="0" smtClean="0">
                <a:solidFill>
                  <a:schemeClr val="accent2"/>
                </a:solidFill>
                <a:latin typeface="+mn-lt"/>
              </a:rPr>
              <a:t>Planned Accomplishments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Receive CD-1 for Mu2e; CD-2 for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MicroBooNE</a:t>
            </a:r>
            <a:endParaRPr lang="en-US" sz="1800" i="0" dirty="0" smtClean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Continue planned progress toward CD-1 for LBNE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World-leading results in MINOS, MINERvA,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MiniBooNE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</a:t>
            </a:r>
            <a:r>
              <a:rPr lang="en-US" sz="1800" i="0" kern="0" dirty="0" smtClean="0">
                <a:solidFill>
                  <a:schemeClr val="accent2"/>
                </a:solidFill>
                <a:latin typeface="+mn-lt"/>
              </a:rPr>
              <a:t> and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Scientific staff spread thin over a broad program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i="0" dirty="0" smtClean="0">
                <a:solidFill>
                  <a:schemeClr val="tx1"/>
                </a:solidFill>
              </a:rPr>
              <a:t>All new projects low in off-project scientist effort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1200" i="0" dirty="0" smtClean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1200" i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705600" cy="685800"/>
          </a:xfrm>
        </p:spPr>
        <p:txBody>
          <a:bodyPr/>
          <a:lstStyle/>
          <a:p>
            <a:pPr algn="l"/>
            <a:r>
              <a:rPr lang="en-US" dirty="0"/>
              <a:t>B:</a:t>
            </a:r>
            <a:r>
              <a:rPr lang="en-US" dirty="0" smtClean="0"/>
              <a:t> Intensity – FY13 Plan</a:t>
            </a:r>
            <a:endParaRPr lang="en-US" dirty="0"/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00600"/>
          </a:xfrm>
        </p:spPr>
        <p:txBody>
          <a:bodyPr/>
          <a:lstStyle/>
          <a:p>
            <a:r>
              <a:rPr lang="en-US" sz="1800" dirty="0" smtClean="0"/>
              <a:t>Priorities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Continued scientific support of running experiments 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NOvA</a:t>
            </a:r>
            <a:r>
              <a:rPr lang="en-US" sz="1800" dirty="0" smtClean="0"/>
              <a:t>, MicroBooNE progress on schedule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LBNE and Mu2e scientific support ramp up</a:t>
            </a:r>
          </a:p>
          <a:p>
            <a:r>
              <a:rPr lang="en-US" sz="1800" dirty="0" smtClean="0"/>
              <a:t>Planned Accomplishments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World-leading results in MINOS, </a:t>
            </a:r>
            <a:r>
              <a:rPr lang="en-US" sz="1800" dirty="0" err="1" smtClean="0"/>
              <a:t>MINERvA</a:t>
            </a:r>
            <a:r>
              <a:rPr lang="en-US" sz="1800" dirty="0" smtClean="0"/>
              <a:t>, </a:t>
            </a:r>
            <a:r>
              <a:rPr lang="en-US" sz="1800" dirty="0" err="1" smtClean="0"/>
              <a:t>MiniBooNE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Beam and analysis commissioning of Nova Far detector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Continue scientific efforts on established projects to prepare for physics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Continue leadership roles in new project science collaborations</a:t>
            </a:r>
          </a:p>
          <a:p>
            <a:r>
              <a:rPr lang="en-US" sz="1800" dirty="0" smtClean="0"/>
              <a:t>Issues and Concerns</a:t>
            </a:r>
          </a:p>
          <a:p>
            <a:pPr lvl="1"/>
            <a:r>
              <a:rPr lang="en-US" sz="1800" dirty="0" smtClean="0"/>
              <a:t>Scientific effort needed to deliver world leading IF program, with leadership in science output, in experiments leadership, and off project effort ramps up well this year, but it is a very ambitious program.</a:t>
            </a:r>
          </a:p>
        </p:txBody>
      </p:sp>
      <p:sp>
        <p:nvSpPr>
          <p:cNvPr id="1917956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D39916E1-01AF-431F-AC69-52E312717D50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28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629400" cy="685800"/>
          </a:xfrm>
        </p:spPr>
        <p:txBody>
          <a:bodyPr/>
          <a:lstStyle/>
          <a:p>
            <a:pPr algn="l"/>
            <a:r>
              <a:rPr lang="en-US" dirty="0"/>
              <a:t>B:</a:t>
            </a:r>
            <a:r>
              <a:rPr lang="en-US" dirty="0" smtClean="0"/>
              <a:t> Intensity – FY14 Plan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Priorities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Scientific support of running neutrino experiments after NOvA tie-in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Scientific support of </a:t>
            </a:r>
            <a:r>
              <a:rPr lang="en-US" sz="1800" dirty="0" err="1" smtClean="0"/>
              <a:t>NOvA</a:t>
            </a:r>
            <a:r>
              <a:rPr lang="en-US" sz="1800" dirty="0" smtClean="0"/>
              <a:t>, Mu2e, </a:t>
            </a:r>
            <a:r>
              <a:rPr lang="en-US" sz="1800" dirty="0" err="1" smtClean="0"/>
              <a:t>MicroBooNE</a:t>
            </a:r>
            <a:r>
              <a:rPr lang="en-US" sz="1800" dirty="0" smtClean="0"/>
              <a:t>, LBNE projects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Planned Accomplishments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World-leading results in MINOS, </a:t>
            </a:r>
            <a:r>
              <a:rPr lang="en-US" sz="1800" dirty="0" err="1" smtClean="0"/>
              <a:t>MINERvA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NOvA</a:t>
            </a:r>
            <a:r>
              <a:rPr lang="en-US" sz="1800" dirty="0" smtClean="0"/>
              <a:t> commissioning, data taking, and initial results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Provide scientific support needed for </a:t>
            </a:r>
            <a:r>
              <a:rPr lang="en-US" sz="1800" dirty="0" err="1" smtClean="0"/>
              <a:t>baselining</a:t>
            </a:r>
            <a:r>
              <a:rPr lang="en-US" sz="1800" dirty="0" smtClean="0"/>
              <a:t> Mu2e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Some scientists move to project roles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Support initial data analysis and commissioning </a:t>
            </a:r>
            <a:r>
              <a:rPr lang="en-US" sz="1800" dirty="0" err="1" smtClean="0"/>
              <a:t>MicroBooNE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SeaQuest</a:t>
            </a:r>
            <a:r>
              <a:rPr lang="en-US" sz="1800" dirty="0" smtClean="0"/>
              <a:t> data analysis and early results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Issues and Concerns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Overall support level flattens out at point where perhaps more scientist effort will be needed to deliver the program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758212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C90BBD4A-416B-4B90-AAC7-08EFAE447E6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29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267200"/>
          </a:xfrm>
        </p:spPr>
        <p:txBody>
          <a:bodyPr/>
          <a:lstStyle/>
          <a:p>
            <a:r>
              <a:rPr lang="en-US" dirty="0" smtClean="0"/>
              <a:t>Fully exploiting the running experiments</a:t>
            </a:r>
          </a:p>
          <a:p>
            <a:pPr lvl="1"/>
            <a:r>
              <a:rPr lang="en-US" dirty="0" smtClean="0"/>
              <a:t>MINOS+, MINERvA, </a:t>
            </a:r>
            <a:r>
              <a:rPr lang="en-US" dirty="0" err="1" smtClean="0"/>
              <a:t>SeaQuest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Timely first results from the upcoming experiments</a:t>
            </a:r>
          </a:p>
          <a:p>
            <a:pPr lvl="1"/>
            <a:r>
              <a:rPr lang="en-US" dirty="0" smtClean="0"/>
              <a:t>NOvA, </a:t>
            </a:r>
            <a:r>
              <a:rPr lang="en-US" dirty="0" err="1" smtClean="0"/>
              <a:t>MicroBooNE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Technology development for muon experiments and LBNE</a:t>
            </a:r>
          </a:p>
          <a:p>
            <a:endParaRPr lang="en-US" dirty="0" smtClean="0"/>
          </a:p>
          <a:p>
            <a:r>
              <a:rPr lang="en-US" dirty="0" smtClean="0"/>
              <a:t>Laying the foundation for a Project X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2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019800" cy="685800"/>
          </a:xfrm>
        </p:spPr>
        <p:txBody>
          <a:bodyPr/>
          <a:lstStyle/>
          <a:p>
            <a:pPr algn="l"/>
            <a:r>
              <a:rPr lang="en-US" dirty="0" smtClean="0"/>
              <a:t>Scenario A: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Plan essentially similar to scenario B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Intensity Frontier is high priority</a:t>
            </a:r>
          </a:p>
        </p:txBody>
      </p:sp>
      <p:sp>
        <p:nvSpPr>
          <p:cNvPr id="1758212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C90BBD4A-416B-4B90-AAC7-08EFAE447E6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30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Possible topics for further discussion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Energy-to-Intensity transition well underway</a:t>
            </a:r>
          </a:p>
          <a:p>
            <a:r>
              <a:rPr lang="en-US" dirty="0" smtClean="0"/>
              <a:t>Operations tasks and research boundary</a:t>
            </a:r>
          </a:p>
          <a:p>
            <a:r>
              <a:rPr lang="en-US" dirty="0" smtClean="0"/>
              <a:t>Organization </a:t>
            </a:r>
          </a:p>
          <a:p>
            <a:pPr lvl="1"/>
            <a:r>
              <a:rPr lang="en-US" dirty="0" smtClean="0"/>
              <a:t>Working on establishing overall Intensity frontier organization</a:t>
            </a:r>
          </a:p>
          <a:p>
            <a:pPr lvl="1"/>
            <a:r>
              <a:rPr lang="en-US" dirty="0" smtClean="0"/>
              <a:t>Visitor Program</a:t>
            </a:r>
          </a:p>
          <a:p>
            <a:pPr lvl="1"/>
            <a:r>
              <a:rPr lang="en-US" dirty="0" smtClean="0"/>
              <a:t>Staffing and New hires</a:t>
            </a:r>
          </a:p>
          <a:p>
            <a:pPr lvl="1"/>
            <a:r>
              <a:rPr lang="en-US" dirty="0" smtClean="0"/>
              <a:t>XOC status</a:t>
            </a:r>
          </a:p>
          <a:p>
            <a:r>
              <a:rPr lang="en-US" dirty="0" smtClean="0"/>
              <a:t>New experiments on horizon</a:t>
            </a:r>
          </a:p>
          <a:p>
            <a:pPr lvl="1"/>
            <a:r>
              <a:rPr lang="en-US" dirty="0" smtClean="0"/>
              <a:t>ORKA</a:t>
            </a:r>
          </a:p>
          <a:p>
            <a:pPr lvl="1"/>
            <a:r>
              <a:rPr lang="en-US" dirty="0" err="1" smtClean="0"/>
              <a:t>Shortbaseline</a:t>
            </a:r>
            <a:r>
              <a:rPr lang="en-US" dirty="0" smtClean="0"/>
              <a:t> Neutrino Taskforce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019800" cy="685800"/>
          </a:xfrm>
        </p:spPr>
        <p:txBody>
          <a:bodyPr/>
          <a:lstStyle/>
          <a:p>
            <a:pPr algn="l"/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758212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C90BBD4A-416B-4B90-AAC7-08EFAE447E64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32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00800" cy="351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72000"/>
            <a:ext cx="64008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556619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 up of Intensity Research as </a:t>
            </a:r>
            <a:r>
              <a:rPr lang="en-US" dirty="0" err="1" smtClean="0"/>
              <a:t>Tevatron</a:t>
            </a:r>
            <a:r>
              <a:rPr lang="en-US" dirty="0" smtClean="0"/>
              <a:t> effort ramps down</a:t>
            </a:r>
          </a:p>
          <a:p>
            <a:pPr lvl="1"/>
            <a:r>
              <a:rPr lang="en-US" dirty="0" smtClean="0"/>
              <a:t>Account for mismatch in FY13 Intensity Research request</a:t>
            </a:r>
          </a:p>
          <a:p>
            <a:pPr lvl="1"/>
            <a:endParaRPr lang="en-US" dirty="0"/>
          </a:p>
          <a:p>
            <a:r>
              <a:rPr lang="en-US" dirty="0" smtClean="0"/>
              <a:t>Establishing Fermilab as worldwide leader in Intensity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7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FY14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number of postdocs</a:t>
            </a:r>
          </a:p>
          <a:p>
            <a:pPr lvl="1"/>
            <a:r>
              <a:rPr lang="en-US" dirty="0" smtClean="0"/>
              <a:t>Currently only 11.5 postdoc FTEs out of ~50 FTEs on Intensity Research</a:t>
            </a:r>
          </a:p>
          <a:p>
            <a:r>
              <a:rPr lang="en-US" dirty="0" smtClean="0"/>
              <a:t>Implement Intensity Frontier Fellowships</a:t>
            </a:r>
          </a:p>
          <a:p>
            <a:pPr lvl="1"/>
            <a:r>
              <a:rPr lang="en-US" dirty="0" smtClean="0"/>
              <a:t>Modeled after LPC Fellowships</a:t>
            </a:r>
          </a:p>
          <a:p>
            <a:pPr lvl="1"/>
            <a:r>
              <a:rPr lang="en-US" dirty="0" smtClean="0"/>
              <a:t>FWP </a:t>
            </a:r>
            <a:r>
              <a:rPr lang="en-US" dirty="0" smtClean="0"/>
              <a:t>submitted</a:t>
            </a:r>
            <a:endParaRPr lang="en-US" dirty="0" smtClean="0"/>
          </a:p>
          <a:p>
            <a:r>
              <a:rPr lang="en-US" dirty="0" smtClean="0"/>
              <a:t>Foster an environment that ensures Fermilab is *the* intellectual hub for Intensity Research</a:t>
            </a:r>
          </a:p>
        </p:txBody>
      </p:sp>
    </p:spTree>
    <p:extLst>
      <p:ext uri="{BB962C8B-B14F-4D97-AF65-F5344CB8AC3E}">
        <p14:creationId xmlns:p14="http://schemas.microsoft.com/office/powerpoint/2010/main" val="51210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2672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esources to mount the necessary </a:t>
            </a:r>
            <a:r>
              <a:rPr lang="en-US" sz="2400" dirty="0" err="1" smtClean="0"/>
              <a:t>LAr</a:t>
            </a:r>
            <a:r>
              <a:rPr lang="en-US" sz="2400" dirty="0" smtClean="0"/>
              <a:t> TPC </a:t>
            </a:r>
            <a:r>
              <a:rPr lang="en-US" sz="2400" dirty="0" err="1" smtClean="0"/>
              <a:t>testbeam</a:t>
            </a:r>
            <a:r>
              <a:rPr lang="en-US" sz="2400" dirty="0" smtClean="0"/>
              <a:t> </a:t>
            </a:r>
            <a:r>
              <a:rPr lang="en-US" sz="2400" dirty="0" smtClean="0"/>
              <a:t>program</a:t>
            </a:r>
          </a:p>
          <a:p>
            <a:endParaRPr lang="en-US" sz="1000" dirty="0" smtClean="0"/>
          </a:p>
          <a:p>
            <a:r>
              <a:rPr lang="en-US" sz="2400" dirty="0" smtClean="0"/>
              <a:t>Supporting early stages of efforts leading to Project X</a:t>
            </a:r>
          </a:p>
          <a:p>
            <a:pPr lvl="1"/>
            <a:r>
              <a:rPr lang="en-US" dirty="0" smtClean="0"/>
              <a:t>ORKA, </a:t>
            </a:r>
            <a:r>
              <a:rPr lang="en-US" dirty="0" err="1" smtClean="0"/>
              <a:t>NuSTORM</a:t>
            </a:r>
            <a:r>
              <a:rPr lang="en-US" dirty="0" smtClean="0"/>
              <a:t>, n-</a:t>
            </a:r>
            <a:r>
              <a:rPr lang="en-US" dirty="0" err="1" smtClean="0"/>
              <a:t>nbar</a:t>
            </a:r>
            <a:r>
              <a:rPr lang="en-US" dirty="0" smtClean="0"/>
              <a:t> oscillation, EDMs, Coherent Neutrino Scattering, </a:t>
            </a:r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400" dirty="0" smtClean="0"/>
              <a:t>Resources needed to carry out the full MINERvA program</a:t>
            </a:r>
          </a:p>
          <a:p>
            <a:pPr lvl="1"/>
            <a:r>
              <a:rPr lang="en-US" dirty="0" smtClean="0"/>
              <a:t>Further </a:t>
            </a:r>
            <a:r>
              <a:rPr lang="en-US" dirty="0" err="1" smtClean="0"/>
              <a:t>testbeam</a:t>
            </a:r>
            <a:r>
              <a:rPr lang="en-US" dirty="0" smtClean="0"/>
              <a:t> running, H and D </a:t>
            </a:r>
            <a:r>
              <a:rPr lang="en-US" dirty="0" smtClean="0"/>
              <a:t>targets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sz="2400" dirty="0" smtClean="0"/>
              <a:t>Future neutrino program will need better modeling/understanding of GeV neutrino-nucleus interactions</a:t>
            </a:r>
          </a:p>
          <a:p>
            <a:pPr lvl="1"/>
            <a:r>
              <a:rPr lang="en-US" dirty="0" smtClean="0"/>
              <a:t>New lab hire? University hires? Stimulate postdoc involvement?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0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492" y="2971800"/>
            <a:ext cx="6599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Last Year’s Intensity Research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Breakout Slides Follow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595751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Running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Scenarios B and 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3741" y="1600200"/>
            <a:ext cx="330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Shutdown: May. 2012 – Mar. 2013</a:t>
            </a:r>
            <a:endParaRPr lang="en-US" sz="1600" i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2438400"/>
            <a:ext cx="762000" cy="15240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i="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</a:rPr>
              <a:t>Shut-down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758190"/>
            <a:ext cx="2089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Running with a partial detector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34200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6BE3379C-5E94-4E6D-A913-EA7B2CA6B565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8</a:t>
            </a:fld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5829300" y="4457700"/>
            <a:ext cx="2209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r>
              <a:rPr lang="en-US" sz="2000" dirty="0" smtClean="0"/>
              <a:t>Scenario C: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600" dirty="0" smtClean="0"/>
              <a:t>Scenarios A &amp; </a:t>
            </a:r>
            <a:r>
              <a:rPr lang="en-US" sz="1600" dirty="0" smtClean="0">
                <a:solidFill>
                  <a:srgbClr val="3333CC"/>
                </a:solidFill>
              </a:rPr>
              <a:t>B: </a:t>
            </a:r>
            <a:r>
              <a:rPr lang="en-US" sz="1600" dirty="0" smtClean="0">
                <a:solidFill>
                  <a:srgbClr val="C00000"/>
                </a:solidFill>
              </a:rPr>
              <a:t>delay </a:t>
            </a:r>
            <a:r>
              <a:rPr lang="en-US" sz="1600" dirty="0" err="1" smtClean="0">
                <a:solidFill>
                  <a:srgbClr val="C00000"/>
                </a:solidFill>
              </a:rPr>
              <a:t>muon</a:t>
            </a:r>
            <a:r>
              <a:rPr lang="en-US" sz="1600" dirty="0" smtClean="0">
                <a:solidFill>
                  <a:srgbClr val="C00000"/>
                </a:solidFill>
              </a:rPr>
              <a:t> g-2 by 1 year; delay LBNE; Project X in R&amp;D mode</a:t>
            </a:r>
          </a:p>
          <a:p>
            <a:endParaRPr lang="en-US" sz="20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Page</a:t>
            </a:r>
            <a:r>
              <a:rPr lang="en-US" sz="2400" dirty="0">
                <a:latin typeface="Times New Roman" pitchFamily="18" charset="0"/>
              </a:rPr>
              <a:t> </a:t>
            </a:r>
            <a:fld id="{6BE3379C-5E94-4E6D-A913-EA7B2CA6B565}" type="slidenum">
              <a:rPr lang="en-US" sz="1200"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9</a:t>
            </a:fld>
            <a:endParaRPr lang="en-US" sz="1200" dirty="0"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7" y="2134697"/>
            <a:ext cx="7595751" cy="327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36557" y="1668535"/>
            <a:ext cx="3307341" cy="236465"/>
            <a:chOff x="5131557" y="1669279"/>
            <a:chExt cx="3307341" cy="24546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131557" y="1669279"/>
              <a:ext cx="1091821" cy="240925"/>
            </a:xfrm>
            <a:prstGeom prst="rect">
              <a:avLst/>
            </a:prstGeom>
            <a:solidFill>
              <a:srgbClr val="CC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R&amp;D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39317" y="1671551"/>
              <a:ext cx="1091821" cy="240925"/>
            </a:xfrm>
            <a:prstGeom prst="rect">
              <a:avLst/>
            </a:prstGeom>
            <a:solidFill>
              <a:srgbClr val="66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Construction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347077" y="1673823"/>
              <a:ext cx="1091821" cy="240925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Operations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 Budget Mtg Germantown 110906 FINAL">
  <a:themeElements>
    <a:clrScheme name="FNAL Budget Mtg Germantown 110906 FIN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NAL Budget Mtg Germantown 110906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FNAL Budget Mtg Germantown 110906 FI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 Budget Mtg Germantown 110906 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NAL Budget Mtg Germantown 110906 FINAL">
  <a:themeElements>
    <a:clrScheme name="1_FNAL Budget Mtg Germantown 110906 FIN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FNAL Budget Mtg Germantown 110906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_FNAL Budget Mtg Germantown 110906 FI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NAL Budget Mtg Germantown 110906 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NAL Budget Mtg Germantown 110906 FI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NAL Budget Mtg Germantown 110906 FI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NAL Budget Mtg Germantown 110906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NAL Budget Mtg Germantown 110906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NAL Budget Mtg Germantown 110906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34378</TotalTime>
  <Words>1189</Words>
  <Application>Microsoft Macintosh PowerPoint</Application>
  <PresentationFormat>On-screen Show (4:3)</PresentationFormat>
  <Paragraphs>192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FNAL Budget Mtg Germantown 110906 FINAL</vt:lpstr>
      <vt:lpstr>1_FNAL Budget Mtg Germantown 110906 FINAL</vt:lpstr>
      <vt:lpstr>Worksheet</vt:lpstr>
      <vt:lpstr>Document</vt:lpstr>
      <vt:lpstr>PowerPoint Presentation</vt:lpstr>
      <vt:lpstr>Scenarios</vt:lpstr>
      <vt:lpstr>Priorities</vt:lpstr>
      <vt:lpstr>Overarching Themes</vt:lpstr>
      <vt:lpstr>Planned FY14 Changes</vt:lpstr>
      <vt:lpstr>Concerns</vt:lpstr>
      <vt:lpstr>PowerPoint Presentation</vt:lpstr>
      <vt:lpstr>Running Experiments</vt:lpstr>
      <vt:lpstr>Project Timeline</vt:lpstr>
      <vt:lpstr>Overall Proton Research FTE’s</vt:lpstr>
      <vt:lpstr>Overall Proton Research Requests</vt:lpstr>
      <vt:lpstr>B: Summary FY11 – FY15 Intensity Frontier</vt:lpstr>
      <vt:lpstr>B: Summary FY11 – FY15 – FTE’s</vt:lpstr>
      <vt:lpstr>B: Summary FY11 – FY15 Funding</vt:lpstr>
      <vt:lpstr> </vt:lpstr>
      <vt:lpstr> </vt:lpstr>
      <vt:lpstr>B: Intensity Frontier Summary Discussion</vt:lpstr>
      <vt:lpstr>MINERvA</vt:lpstr>
      <vt:lpstr>MINOS</vt:lpstr>
      <vt:lpstr>MINOS</vt:lpstr>
      <vt:lpstr>MiniBooNE</vt:lpstr>
      <vt:lpstr>B:  FY11-15, MINOS, MiniBooNE, Minerva  </vt:lpstr>
      <vt:lpstr>B:  FY11-15, LBNE, MicroBooNE, LAr TPC</vt:lpstr>
      <vt:lpstr>NOvA</vt:lpstr>
      <vt:lpstr>B:  FY11-15, Mu2e, MIPP, NOvA </vt:lpstr>
      <vt:lpstr>B:  FY11-15 – Other   </vt:lpstr>
      <vt:lpstr>B: Intensity – FY12 Plan</vt:lpstr>
      <vt:lpstr>B: Intensity – FY13 Plan</vt:lpstr>
      <vt:lpstr>B: Intensity – FY14 Plan</vt:lpstr>
      <vt:lpstr>Scenario A:</vt:lpstr>
      <vt:lpstr>Possible topics for further discussion </vt:lpstr>
      <vt:lpstr>Backups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Systems</dc:creator>
  <cp:lastModifiedBy>Steve Brice</cp:lastModifiedBy>
  <cp:revision>2293</cp:revision>
  <cp:lastPrinted>2000-03-21T23:04:46Z</cp:lastPrinted>
  <dcterms:created xsi:type="dcterms:W3CDTF">2012-02-25T18:19:58Z</dcterms:created>
  <dcterms:modified xsi:type="dcterms:W3CDTF">2013-02-06T04:30:48Z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