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 id="2147483664" r:id="rId2"/>
  </p:sldMasterIdLst>
  <p:notesMasterIdLst>
    <p:notesMasterId r:id="rId16"/>
  </p:notesMasterIdLst>
  <p:sldIdLst>
    <p:sldId id="2076" r:id="rId3"/>
    <p:sldId id="266" r:id="rId4"/>
    <p:sldId id="2138" r:id="rId5"/>
    <p:sldId id="313" r:id="rId6"/>
    <p:sldId id="311" r:id="rId7"/>
    <p:sldId id="2139" r:id="rId8"/>
    <p:sldId id="2094" r:id="rId9"/>
    <p:sldId id="2137" r:id="rId10"/>
    <p:sldId id="2140" r:id="rId11"/>
    <p:sldId id="316" r:id="rId12"/>
    <p:sldId id="349" r:id="rId13"/>
    <p:sldId id="2141" r:id="rId14"/>
    <p:sldId id="2142" r:id="rId15"/>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autoAdjust="0"/>
    <p:restoredTop sz="94696"/>
  </p:normalViewPr>
  <p:slideViewPr>
    <p:cSldViewPr snapToGrid="0">
      <p:cViewPr varScale="1">
        <p:scale>
          <a:sx n="105" d="100"/>
          <a:sy n="105" d="100"/>
        </p:scale>
        <p:origin x="744" y="176"/>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DFC90-F227-4B9B-ABD2-A384746736B9}" type="datetimeFigureOut">
              <a:rPr lang="en-US" smtClean="0"/>
              <a:t>3/27/24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B29A3-778E-421D-AE52-5C0BE24583CE}" type="slidenum">
              <a:rPr lang="en-US" smtClean="0"/>
              <a:t>‹#›</a:t>
            </a:fld>
            <a:endParaRPr lang="en-US"/>
          </a:p>
        </p:txBody>
      </p:sp>
    </p:spTree>
    <p:extLst>
      <p:ext uri="{BB962C8B-B14F-4D97-AF65-F5344CB8AC3E}">
        <p14:creationId xmlns:p14="http://schemas.microsoft.com/office/powerpoint/2010/main" val="637011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98500" y="4409758"/>
            <a:ext cx="5588000" cy="4177665"/>
          </a:xfrm>
          <a:prstGeom prst="rect">
            <a:avLst/>
          </a:prstGeom>
        </p:spPr>
        <p:txBody>
          <a:bodyPr spcFirstLastPara="1" wrap="square" lIns="92950" tIns="46475" rIns="92950" bIns="46475" anchor="t" anchorCtr="0">
            <a:noAutofit/>
          </a:bodyPr>
          <a:lstStyle/>
          <a:p>
            <a:pPr marL="0" lvl="0" indent="0" algn="l" rtl="0">
              <a:spcBef>
                <a:spcPts val="360"/>
              </a:spcBef>
              <a:spcAft>
                <a:spcPts val="0"/>
              </a:spcAft>
              <a:buNone/>
            </a:pPr>
            <a:endParaRPr/>
          </a:p>
        </p:txBody>
      </p:sp>
      <p:sp>
        <p:nvSpPr>
          <p:cNvPr id="79" name="Google Shape;79;p1: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Logos" preserve="1" userDrawn="1">
  <p:cSld name="Title Slide with Logos">
    <p:spTree>
      <p:nvGrpSpPr>
        <p:cNvPr id="1" name="Shape 19"/>
        <p:cNvGrpSpPr/>
        <p:nvPr/>
      </p:nvGrpSpPr>
      <p:grpSpPr>
        <a:xfrm>
          <a:off x="0" y="0"/>
          <a:ext cx="0" cy="0"/>
          <a:chOff x="0" y="0"/>
          <a:chExt cx="0" cy="0"/>
        </a:xfrm>
      </p:grpSpPr>
      <p:sp>
        <p:nvSpPr>
          <p:cNvPr id="21" name="Google Shape;21;p6"/>
          <p:cNvSpPr txBox="1">
            <a:spLocks noGrp="1"/>
          </p:cNvSpPr>
          <p:nvPr>
            <p:ph type="body" idx="1"/>
          </p:nvPr>
        </p:nvSpPr>
        <p:spPr>
          <a:xfrm>
            <a:off x="605367" y="3209908"/>
            <a:ext cx="11061700" cy="1721069"/>
          </a:xfrm>
          <a:prstGeom prst="rect">
            <a:avLst/>
          </a:prstGeom>
          <a:noFill/>
          <a:ln>
            <a:noFill/>
          </a:ln>
        </p:spPr>
        <p:txBody>
          <a:bodyPr spcFirstLastPara="1" wrap="square" lIns="0" tIns="0" rIns="0" bIns="0" anchor="t" anchorCtr="0">
            <a:noAutofit/>
          </a:bodyPr>
          <a:lstStyle>
            <a:lvl1pPr marL="457200" marR="0" lvl="0" indent="-228600" algn="l" rtl="0">
              <a:spcBef>
                <a:spcPts val="440"/>
              </a:spcBef>
              <a:spcAft>
                <a:spcPts val="0"/>
              </a:spcAft>
              <a:buClr>
                <a:srgbClr val="004C97"/>
              </a:buClr>
              <a:buSzPts val="2200"/>
              <a:buFont typeface="Arial"/>
              <a:buNone/>
              <a:defRPr sz="2200" b="0" i="0" u="none" strike="noStrike" cap="none">
                <a:solidFill>
                  <a:srgbClr val="004C97"/>
                </a:solidFill>
                <a:latin typeface="Helvetica Neue"/>
                <a:ea typeface="Helvetica Neue"/>
                <a:cs typeface="Helvetica Neue"/>
                <a:sym typeface="Helvetica Neue"/>
              </a:defRPr>
            </a:lvl1pPr>
            <a:lvl2pPr marL="914400" marR="0" lvl="1" indent="-228600" algn="l" rtl="0">
              <a:spcBef>
                <a:spcPts val="360"/>
              </a:spcBef>
              <a:spcAft>
                <a:spcPts val="0"/>
              </a:spcAft>
              <a:buClr>
                <a:srgbClr val="004C97"/>
              </a:buClr>
              <a:buSzPts val="1800"/>
              <a:buFont typeface="Arial"/>
              <a:buNone/>
              <a:defRPr sz="1800" b="0" i="0" u="none" strike="noStrike" cap="none">
                <a:solidFill>
                  <a:srgbClr val="004C97"/>
                </a:solidFill>
                <a:latin typeface="Helvetica Neue"/>
                <a:ea typeface="Helvetica Neue"/>
                <a:cs typeface="Helvetica Neue"/>
                <a:sym typeface="Helvetica Neue"/>
              </a:defRPr>
            </a:lvl2pPr>
            <a:lvl3pPr marL="1371600" marR="0" lvl="2" indent="-228600" algn="l" rtl="0">
              <a:spcBef>
                <a:spcPts val="360"/>
              </a:spcBef>
              <a:spcAft>
                <a:spcPts val="0"/>
              </a:spcAft>
              <a:buClr>
                <a:srgbClr val="004C97"/>
              </a:buClr>
              <a:buSzPts val="1800"/>
              <a:buFont typeface="Arial"/>
              <a:buNone/>
              <a:defRPr sz="1800" b="0" i="0" u="none" strike="noStrike" cap="none">
                <a:solidFill>
                  <a:srgbClr val="004C97"/>
                </a:solidFill>
                <a:latin typeface="Helvetica Neue"/>
                <a:ea typeface="Helvetica Neue"/>
                <a:cs typeface="Helvetica Neue"/>
                <a:sym typeface="Helvetica Neue"/>
              </a:defRPr>
            </a:lvl3pPr>
            <a:lvl4pPr marL="1828800" marR="0" lvl="3" indent="-228600" algn="l" rtl="0">
              <a:spcBef>
                <a:spcPts val="360"/>
              </a:spcBef>
              <a:spcAft>
                <a:spcPts val="0"/>
              </a:spcAft>
              <a:buClr>
                <a:srgbClr val="004C97"/>
              </a:buClr>
              <a:buSzPts val="1800"/>
              <a:buFont typeface="Arial"/>
              <a:buNone/>
              <a:defRPr sz="1800" b="0" i="0" u="none" strike="noStrike" cap="none">
                <a:solidFill>
                  <a:srgbClr val="004C97"/>
                </a:solidFill>
                <a:latin typeface="Helvetica Neue"/>
                <a:ea typeface="Helvetica Neue"/>
                <a:cs typeface="Helvetica Neue"/>
                <a:sym typeface="Helvetica Neue"/>
              </a:defRPr>
            </a:lvl4pPr>
            <a:lvl5pPr marL="2286000" marR="0" lvl="4" indent="-228600" algn="l" rtl="0">
              <a:spcBef>
                <a:spcPts val="360"/>
              </a:spcBef>
              <a:spcAft>
                <a:spcPts val="0"/>
              </a:spcAft>
              <a:buClr>
                <a:srgbClr val="004C97"/>
              </a:buClr>
              <a:buSzPts val="1800"/>
              <a:buFont typeface="Arial"/>
              <a:buNone/>
              <a:defRPr sz="1800" b="0" i="0" u="none" strike="noStrike" cap="none">
                <a:solidFill>
                  <a:srgbClr val="004C97"/>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5051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3/27/24</a:t>
            </a:r>
            <a:endParaRPr lang="en-US" dirty="0"/>
          </a:p>
        </p:txBody>
      </p:sp>
      <p:sp>
        <p:nvSpPr>
          <p:cNvPr id="5" name="Footer Placeholder 4"/>
          <p:cNvSpPr>
            <a:spLocks noGrp="1"/>
          </p:cNvSpPr>
          <p:nvPr>
            <p:ph type="ftr" sz="quarter" idx="11"/>
          </p:nvPr>
        </p:nvSpPr>
        <p:spPr/>
        <p:txBody>
          <a:bodyPr/>
          <a:lstStyle/>
          <a:p>
            <a:pPr>
              <a:defRPr/>
            </a:pPr>
            <a:r>
              <a:rPr lang="en-US"/>
              <a:t>T.W. Markiewicz/SLAC | TMS Magnet Status</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5272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 y="934933"/>
            <a:ext cx="11580335" cy="202691"/>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527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 y="934933"/>
            <a:ext cx="11580335" cy="202691"/>
          </a:xfrm>
          <a:prstGeom prst="rect">
            <a:avLst/>
          </a:prstGeom>
        </p:spPr>
      </p:pic>
    </p:spTree>
    <p:extLst>
      <p:ext uri="{BB962C8B-B14F-4D97-AF65-F5344CB8AC3E}">
        <p14:creationId xmlns:p14="http://schemas.microsoft.com/office/powerpoint/2010/main" val="269650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93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3/27/24</a:t>
            </a:r>
            <a:endParaRPr lang="en-US" dirty="0"/>
          </a:p>
        </p:txBody>
      </p:sp>
      <p:sp>
        <p:nvSpPr>
          <p:cNvPr id="5" name="Footer Placeholder 4"/>
          <p:cNvSpPr>
            <a:spLocks noGrp="1"/>
          </p:cNvSpPr>
          <p:nvPr>
            <p:ph type="ftr" sz="quarter" idx="11"/>
          </p:nvPr>
        </p:nvSpPr>
        <p:spPr/>
        <p:txBody>
          <a:bodyPr/>
          <a:lstStyle/>
          <a:p>
            <a:pPr>
              <a:defRPr/>
            </a:pPr>
            <a:r>
              <a:rPr lang="en-US"/>
              <a:t>T.W. Markiewicz/SLAC | TMS Magnet Status</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713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609600" y="432610"/>
            <a:ext cx="11057467" cy="548785"/>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endParaRPr lang="en-US" dirty="0"/>
          </a:p>
        </p:txBody>
      </p:sp>
      <p:sp>
        <p:nvSpPr>
          <p:cNvPr id="5" name="Date Placeholder 3"/>
          <p:cNvSpPr>
            <a:spLocks noGrp="1"/>
          </p:cNvSpPr>
          <p:nvPr>
            <p:ph type="dt" sz="half" idx="13"/>
          </p:nvPr>
        </p:nvSpPr>
        <p:spPr/>
        <p:txBody>
          <a:bodyPr/>
          <a:lstStyle>
            <a:lvl1pPr>
              <a:defRPr/>
            </a:lvl1pPr>
          </a:lstStyle>
          <a:p>
            <a:pPr>
              <a:defRPr/>
            </a:pPr>
            <a:r>
              <a:rPr lang="en-US"/>
              <a:t>3/27/24</a:t>
            </a:r>
            <a:endParaRPr lang="en-US" dirty="0"/>
          </a:p>
        </p:txBody>
      </p:sp>
      <p:sp>
        <p:nvSpPr>
          <p:cNvPr id="6" name="Footer Placeholder 4"/>
          <p:cNvSpPr>
            <a:spLocks noGrp="1"/>
          </p:cNvSpPr>
          <p:nvPr>
            <p:ph type="ftr" sz="quarter" idx="14"/>
          </p:nvPr>
        </p:nvSpPr>
        <p:spPr/>
        <p:txBody>
          <a:bodyPr/>
          <a:lstStyle>
            <a:lvl1pPr>
              <a:defRPr/>
            </a:lvl1pPr>
          </a:lstStyle>
          <a:p>
            <a:pPr>
              <a:defRPr/>
            </a:pPr>
            <a:r>
              <a:rPr lang="en-US"/>
              <a:t>T.W. Markiewicz/SLAC | TMS Magnet Status</a:t>
            </a:r>
          </a:p>
        </p:txBody>
      </p:sp>
      <p:sp>
        <p:nvSpPr>
          <p:cNvPr id="7" name="Slide Number Placeholder 5"/>
          <p:cNvSpPr>
            <a:spLocks noGrp="1"/>
          </p:cNvSpPr>
          <p:nvPr>
            <p:ph type="sldNum" sz="quarter" idx="15"/>
          </p:nvPr>
        </p:nvSpPr>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609600"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7"/>
          </p:nvPr>
        </p:nvSpPr>
        <p:spPr>
          <a:xfrm>
            <a:off x="6335272"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267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347369"/>
            <a:ext cx="5338140"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Title 1"/>
          <p:cNvSpPr>
            <a:spLocks noGrp="1"/>
          </p:cNvSpPr>
          <p:nvPr>
            <p:ph type="title"/>
          </p:nvPr>
        </p:nvSpPr>
        <p:spPr>
          <a:xfrm>
            <a:off x="594745" y="432611"/>
            <a:ext cx="11072356" cy="579507"/>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endParaRPr lang="en-US" dirty="0"/>
          </a:p>
        </p:txBody>
      </p:sp>
      <p:sp>
        <p:nvSpPr>
          <p:cNvPr id="14" name="Text Placeholder 2"/>
          <p:cNvSpPr>
            <a:spLocks noGrp="1"/>
          </p:cNvSpPr>
          <p:nvPr>
            <p:ph type="body" idx="13"/>
          </p:nvPr>
        </p:nvSpPr>
        <p:spPr>
          <a:xfrm>
            <a:off x="6244260" y="5347369"/>
            <a:ext cx="5422840"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3"/>
          <p:cNvSpPr>
            <a:spLocks noGrp="1"/>
          </p:cNvSpPr>
          <p:nvPr>
            <p:ph type="dt" sz="half" idx="16"/>
          </p:nvPr>
        </p:nvSpPr>
        <p:spPr/>
        <p:txBody>
          <a:bodyPr/>
          <a:lstStyle>
            <a:lvl1pPr>
              <a:defRPr/>
            </a:lvl1pPr>
          </a:lstStyle>
          <a:p>
            <a:pPr>
              <a:defRPr/>
            </a:pPr>
            <a:r>
              <a:rPr lang="en-US"/>
              <a:t>3/27/24</a:t>
            </a:r>
            <a:endParaRPr lang="en-US" dirty="0"/>
          </a:p>
        </p:txBody>
      </p:sp>
      <p:sp>
        <p:nvSpPr>
          <p:cNvPr id="8" name="Footer Placeholder 4"/>
          <p:cNvSpPr>
            <a:spLocks noGrp="1"/>
          </p:cNvSpPr>
          <p:nvPr>
            <p:ph type="ftr" sz="quarter" idx="17"/>
          </p:nvPr>
        </p:nvSpPr>
        <p:spPr/>
        <p:txBody>
          <a:bodyPr/>
          <a:lstStyle>
            <a:lvl1pPr>
              <a:defRPr/>
            </a:lvl1pPr>
          </a:lstStyle>
          <a:p>
            <a:pPr>
              <a:defRPr/>
            </a:pPr>
            <a:r>
              <a:rPr lang="en-US"/>
              <a:t>T.W. Markiewicz/SLAC | TMS Magnet Status</a:t>
            </a:r>
            <a:endParaRPr lang="en-US" dirty="0"/>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609600" y="1238250"/>
            <a:ext cx="5331795"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20"/>
          </p:nvPr>
        </p:nvSpPr>
        <p:spPr>
          <a:xfrm>
            <a:off x="6335272" y="1238250"/>
            <a:ext cx="5331795"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912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609600" y="432610"/>
            <a:ext cx="11057467" cy="646957"/>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endParaRPr lang="en-US" dirty="0"/>
          </a:p>
        </p:txBody>
      </p:sp>
      <p:sp>
        <p:nvSpPr>
          <p:cNvPr id="13" name="Picture Placeholder 12"/>
          <p:cNvSpPr>
            <a:spLocks noGrp="1"/>
          </p:cNvSpPr>
          <p:nvPr>
            <p:ph type="pic" sz="quarter" idx="10"/>
          </p:nvPr>
        </p:nvSpPr>
        <p:spPr>
          <a:xfrm>
            <a:off x="609600" y="1238251"/>
            <a:ext cx="11057467" cy="4846639"/>
          </a:xfrm>
          <a:prstGeom prst="rect">
            <a:avLst/>
          </a:prstGeom>
        </p:spPr>
        <p:txBody>
          <a:bodyPr vert="horz"/>
          <a:lstStyle>
            <a:lvl1pPr marL="0" indent="0">
              <a:buFontTx/>
              <a:buNone/>
              <a:defRPr>
                <a:solidFill>
                  <a:srgbClr val="63666A"/>
                </a:solidFill>
                <a:latin typeface="Helvetica"/>
              </a:defRPr>
            </a:lvl1pPr>
          </a:lstStyle>
          <a:p>
            <a:pPr lvl="0"/>
            <a:r>
              <a:rPr lang="en-US" noProof="0"/>
              <a:t>Click icon to add picture</a:t>
            </a:r>
            <a:endParaRPr lang="en-US" noProof="0" dirty="0"/>
          </a:p>
        </p:txBody>
      </p:sp>
      <p:sp>
        <p:nvSpPr>
          <p:cNvPr id="4" name="Date Placeholder 3"/>
          <p:cNvSpPr>
            <a:spLocks noGrp="1"/>
          </p:cNvSpPr>
          <p:nvPr>
            <p:ph type="dt" sz="half" idx="11"/>
          </p:nvPr>
        </p:nvSpPr>
        <p:spPr/>
        <p:txBody>
          <a:bodyPr/>
          <a:lstStyle>
            <a:lvl1pPr>
              <a:defRPr/>
            </a:lvl1pPr>
          </a:lstStyle>
          <a:p>
            <a:pPr>
              <a:defRPr/>
            </a:pPr>
            <a:r>
              <a:rPr lang="en-US"/>
              <a:t>3/27/24</a:t>
            </a:r>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a:t>T.W. Markiewicz/SLAC | TMS Magnet Status</a:t>
            </a:r>
            <a:endParaRPr lang="en-US" dirty="0"/>
          </a:p>
        </p:txBody>
      </p:sp>
      <p:sp>
        <p:nvSpPr>
          <p:cNvPr id="6" name="Slide Number Placeholder 5"/>
          <p:cNvSpPr>
            <a:spLocks noGrp="1"/>
          </p:cNvSpPr>
          <p:nvPr>
            <p:ph type="sldNum" sz="quarter" idx="13"/>
          </p:nvPr>
        </p:nvSpPr>
        <p:spPr/>
        <p:txBody>
          <a:bodyPr/>
          <a:lstStyle>
            <a:lvl1pPr>
              <a:defRPr/>
            </a:lvl1pPr>
          </a:lstStyle>
          <a:p>
            <a:pPr>
              <a:defRPr/>
            </a:pPr>
            <a:fld id="{C663080B-B7DD-F94E-BF93-E5AF96AB2174}" type="slidenum">
              <a:rPr lang="en-US"/>
              <a:pPr>
                <a:defRPr/>
              </a:pPr>
              <a:t>‹#›</a:t>
            </a:fld>
            <a:endParaRPr lang="en-US" dirty="0"/>
          </a:p>
        </p:txBody>
      </p:sp>
    </p:spTree>
    <p:extLst>
      <p:ext uri="{BB962C8B-B14F-4D97-AF65-F5344CB8AC3E}">
        <p14:creationId xmlns:p14="http://schemas.microsoft.com/office/powerpoint/2010/main" val="284858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12192000" cy="6099175"/>
          </a:xfrm>
          <a:prstGeom prst="rect">
            <a:avLst/>
          </a:prstGeom>
        </p:spPr>
        <p:txBody>
          <a:bodyPr vert="horz"/>
          <a:lstStyle>
            <a:lvl1pPr marL="0" indent="0">
              <a:buFontTx/>
              <a:buNone/>
              <a:defRPr>
                <a:solidFill>
                  <a:srgbClr val="63666A"/>
                </a:solidFill>
                <a:latin typeface="Helvetica"/>
              </a:defRPr>
            </a:lvl1pPr>
          </a:lstStyle>
          <a:p>
            <a:pPr lvl="0"/>
            <a:r>
              <a:rPr lang="en-US" noProof="0"/>
              <a:t>Click icon to add picture</a:t>
            </a:r>
            <a:endParaRPr lang="en-US" noProof="0" dirty="0"/>
          </a:p>
        </p:txBody>
      </p:sp>
      <p:sp>
        <p:nvSpPr>
          <p:cNvPr id="3" name="Date Placeholder 3"/>
          <p:cNvSpPr>
            <a:spLocks noGrp="1"/>
          </p:cNvSpPr>
          <p:nvPr>
            <p:ph type="dt" sz="half" idx="11"/>
          </p:nvPr>
        </p:nvSpPr>
        <p:spPr/>
        <p:txBody>
          <a:bodyPr/>
          <a:lstStyle>
            <a:lvl1pPr>
              <a:defRPr/>
            </a:lvl1pPr>
          </a:lstStyle>
          <a:p>
            <a:pPr>
              <a:defRPr/>
            </a:pPr>
            <a:r>
              <a:rPr lang="en-US"/>
              <a:t>3/27/24</a:t>
            </a:r>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a:t>T.W. Markiewicz/SLAC | TMS Magnet Status</a:t>
            </a:r>
            <a:endParaRPr lang="en-US" dirty="0"/>
          </a:p>
        </p:txBody>
      </p:sp>
      <p:sp>
        <p:nvSpPr>
          <p:cNvPr id="5" name="Slide Number Placeholder 5"/>
          <p:cNvSpPr>
            <a:spLocks noGrp="1"/>
          </p:cNvSpPr>
          <p:nvPr>
            <p:ph type="sldNum" sz="quarter" idx="13"/>
          </p:nvPr>
        </p:nvSpPr>
        <p:spPr/>
        <p:txBody>
          <a:bodyPr/>
          <a:lstStyle>
            <a:lvl1pPr>
              <a:defRPr/>
            </a:lvl1pPr>
          </a:lstStyle>
          <a:p>
            <a:pPr>
              <a:defRPr/>
            </a:pPr>
            <a:fld id="{72F71154-E60D-9942-9C7E-C9963561CB3F}" type="slidenum">
              <a:rPr lang="en-US"/>
              <a:pPr>
                <a:defRPr/>
              </a:pPr>
              <a:t>‹#›</a:t>
            </a:fld>
            <a:endParaRPr lang="en-US" dirty="0"/>
          </a:p>
        </p:txBody>
      </p:sp>
    </p:spTree>
    <p:extLst>
      <p:ext uri="{BB962C8B-B14F-4D97-AF65-F5344CB8AC3E}">
        <p14:creationId xmlns:p14="http://schemas.microsoft.com/office/powerpoint/2010/main" val="11791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175906"/>
            <a:ext cx="4023360" cy="915332"/>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Picture Placeholder 12"/>
          <p:cNvSpPr>
            <a:spLocks noGrp="1"/>
          </p:cNvSpPr>
          <p:nvPr>
            <p:ph type="pic" sz="quarter" idx="15"/>
          </p:nvPr>
        </p:nvSpPr>
        <p:spPr>
          <a:xfrm>
            <a:off x="4955118" y="1238250"/>
            <a:ext cx="6711949" cy="4852988"/>
          </a:xfrm>
          <a:prstGeom prst="rect">
            <a:avLst/>
          </a:prstGeom>
        </p:spPr>
        <p:txBody>
          <a:bodyPr vert="horz"/>
          <a:lstStyle>
            <a:lvl1pPr marL="0" indent="0">
              <a:buFontTx/>
              <a:buNone/>
              <a:defRPr>
                <a:solidFill>
                  <a:srgbClr val="63666A"/>
                </a:solidFill>
                <a:latin typeface="Helvetica"/>
              </a:defRPr>
            </a:lvl1pPr>
          </a:lstStyle>
          <a:p>
            <a:pPr lvl="0"/>
            <a:r>
              <a:rPr lang="en-US" noProof="0"/>
              <a:t>Click icon to add picture</a:t>
            </a:r>
            <a:endParaRPr lang="en-US" noProof="0" dirty="0"/>
          </a:p>
        </p:txBody>
      </p:sp>
      <p:sp>
        <p:nvSpPr>
          <p:cNvPr id="6" name="Date Placeholder 3"/>
          <p:cNvSpPr>
            <a:spLocks noGrp="1"/>
          </p:cNvSpPr>
          <p:nvPr>
            <p:ph type="dt" sz="half" idx="16"/>
          </p:nvPr>
        </p:nvSpPr>
        <p:spPr/>
        <p:txBody>
          <a:bodyPr/>
          <a:lstStyle>
            <a:lvl1pPr>
              <a:defRPr sz="1200" baseline="0" smtClean="0">
                <a:solidFill>
                  <a:srgbClr val="004C97"/>
                </a:solidFill>
                <a:latin typeface="Helvetica"/>
              </a:defRPr>
            </a:lvl1pPr>
          </a:lstStyle>
          <a:p>
            <a:pPr>
              <a:defRPr/>
            </a:pPr>
            <a:r>
              <a:rPr lang="en-US"/>
              <a:t>3/27/24</a:t>
            </a:r>
            <a:endParaRPr lang="en-US" dirty="0"/>
          </a:p>
        </p:txBody>
      </p:sp>
      <p:sp>
        <p:nvSpPr>
          <p:cNvPr id="7" name="Footer Placeholder 4"/>
          <p:cNvSpPr>
            <a:spLocks noGrp="1"/>
          </p:cNvSpPr>
          <p:nvPr>
            <p:ph type="ftr" sz="quarter" idx="17"/>
          </p:nvPr>
        </p:nvSpPr>
        <p:spPr/>
        <p:txBody>
          <a:bodyPr/>
          <a:lstStyle>
            <a:lvl1pPr>
              <a:defRPr sz="1200" baseline="0" dirty="0">
                <a:solidFill>
                  <a:srgbClr val="004C97"/>
                </a:solidFill>
                <a:latin typeface="Helvetica"/>
              </a:defRPr>
            </a:lvl1pPr>
          </a:lstStyle>
          <a:p>
            <a:pPr>
              <a:defRPr/>
            </a:pPr>
            <a:r>
              <a:rPr lang="en-US"/>
              <a:t>T.W. Markiewicz/SLAC | TMS Magnet Status</a:t>
            </a:r>
            <a:endParaRPr lang="en-US" dirty="0"/>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Helvetica"/>
              </a:defRPr>
            </a:lvl1pPr>
          </a:lstStyle>
          <a:p>
            <a:pPr>
              <a:defRPr/>
            </a:pPr>
            <a:fld id="{609735B5-E0F8-D44A-A3DE-E2CD0DCDE7CF}" type="slidenum">
              <a:rPr lang="en-US"/>
              <a:pPr>
                <a:defRPr/>
              </a:pPr>
              <a:t>‹#›</a:t>
            </a:fld>
            <a:endParaRPr lang="en-US" dirty="0"/>
          </a:p>
        </p:txBody>
      </p:sp>
      <p:sp>
        <p:nvSpPr>
          <p:cNvPr id="2" name="Title 1"/>
          <p:cNvSpPr>
            <a:spLocks noGrp="1"/>
          </p:cNvSpPr>
          <p:nvPr>
            <p:ph type="title"/>
          </p:nvPr>
        </p:nvSpPr>
        <p:spPr>
          <a:xfrm>
            <a:off x="609600" y="429098"/>
            <a:ext cx="11057467" cy="647102"/>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endParaRPr lang="en-US" dirty="0"/>
          </a:p>
        </p:txBody>
      </p:sp>
      <p:sp>
        <p:nvSpPr>
          <p:cNvPr id="9" name="Content Placeholder 2"/>
          <p:cNvSpPr>
            <a:spLocks noGrp="1"/>
          </p:cNvSpPr>
          <p:nvPr>
            <p:ph idx="19"/>
          </p:nvPr>
        </p:nvSpPr>
        <p:spPr>
          <a:xfrm>
            <a:off x="609600" y="1238250"/>
            <a:ext cx="4023365"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752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6" y="1227138"/>
            <a:ext cx="11061700" cy="4241851"/>
          </a:xfrm>
          <a:prstGeom prst="rect">
            <a:avLst/>
          </a:prstGeom>
        </p:spPr>
        <p:txBody>
          <a:bodyPr/>
          <a:lstStyle>
            <a:lvl1pPr marL="0" indent="0">
              <a:buNone/>
              <a:defRPr sz="3200">
                <a:solidFill>
                  <a:srgbClr val="63666A"/>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Text Placeholder 2"/>
          <p:cNvSpPr>
            <a:spLocks noGrp="1"/>
          </p:cNvSpPr>
          <p:nvPr>
            <p:ph type="body" idx="11"/>
          </p:nvPr>
        </p:nvSpPr>
        <p:spPr>
          <a:xfrm>
            <a:off x="609605" y="5686118"/>
            <a:ext cx="11057460" cy="439738"/>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Date Placeholder 3"/>
          <p:cNvSpPr>
            <a:spLocks noGrp="1"/>
          </p:cNvSpPr>
          <p:nvPr>
            <p:ph type="dt" sz="half" idx="12"/>
          </p:nvPr>
        </p:nvSpPr>
        <p:spPr/>
        <p:txBody>
          <a:bodyPr/>
          <a:lstStyle>
            <a:lvl1pPr>
              <a:defRPr sz="1200" baseline="0" smtClean="0">
                <a:solidFill>
                  <a:srgbClr val="004C97"/>
                </a:solidFill>
                <a:latin typeface="Helvetica"/>
              </a:defRPr>
            </a:lvl1pPr>
          </a:lstStyle>
          <a:p>
            <a:pPr>
              <a:defRPr/>
            </a:pPr>
            <a:r>
              <a:rPr lang="en-US"/>
              <a:t>3/27/24</a:t>
            </a:r>
            <a:endParaRPr lang="en-US" dirty="0"/>
          </a:p>
        </p:txBody>
      </p:sp>
      <p:sp>
        <p:nvSpPr>
          <p:cNvPr id="6" name="Footer Placeholder 4"/>
          <p:cNvSpPr>
            <a:spLocks noGrp="1"/>
          </p:cNvSpPr>
          <p:nvPr>
            <p:ph type="ftr" sz="quarter" idx="13"/>
          </p:nvPr>
        </p:nvSpPr>
        <p:spPr/>
        <p:txBody>
          <a:bodyPr/>
          <a:lstStyle>
            <a:lvl1pPr>
              <a:defRPr sz="1200" baseline="0" dirty="0">
                <a:solidFill>
                  <a:srgbClr val="004C97"/>
                </a:solidFill>
                <a:latin typeface="Helvetica"/>
              </a:defRPr>
            </a:lvl1pPr>
          </a:lstStyle>
          <a:p>
            <a:pPr>
              <a:defRPr/>
            </a:pPr>
            <a:r>
              <a:rPr lang="en-US"/>
              <a:t>T.W. Markiewicz/SLAC | TMS Magnet Status</a:t>
            </a:r>
            <a:endParaRPr lang="en-US" dirty="0"/>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Helvetica"/>
              </a:defRPr>
            </a:lvl1pPr>
          </a:lstStyle>
          <a:p>
            <a:pPr>
              <a:defRPr/>
            </a:pPr>
            <a:fld id="{D7C6703C-D516-5C41-9D7B-DB72F4B68AE4}" type="slidenum">
              <a:rPr lang="en-US"/>
              <a:pPr>
                <a:defRPr/>
              </a:pPr>
              <a:t>‹#›</a:t>
            </a:fld>
            <a:endParaRPr lang="en-US" dirty="0"/>
          </a:p>
        </p:txBody>
      </p:sp>
      <p:sp>
        <p:nvSpPr>
          <p:cNvPr id="2" name="Title 1"/>
          <p:cNvSpPr>
            <a:spLocks noGrp="1"/>
          </p:cNvSpPr>
          <p:nvPr>
            <p:ph type="title"/>
          </p:nvPr>
        </p:nvSpPr>
        <p:spPr>
          <a:xfrm>
            <a:off x="609606" y="425569"/>
            <a:ext cx="11057461" cy="603767"/>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Tree>
    <p:extLst>
      <p:ext uri="{BB962C8B-B14F-4D97-AF65-F5344CB8AC3E}">
        <p14:creationId xmlns:p14="http://schemas.microsoft.com/office/powerpoint/2010/main" val="753736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527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 y="934933"/>
            <a:ext cx="11580335" cy="202691"/>
          </a:xfrm>
          <a:prstGeom prst="rect">
            <a:avLst/>
          </a:prstGeom>
        </p:spPr>
      </p:pic>
      <p:sp>
        <p:nvSpPr>
          <p:cNvPr id="8" name="Slide Number Placeholder 7"/>
          <p:cNvSpPr>
            <a:spLocks noGrp="1"/>
          </p:cNvSpPr>
          <p:nvPr>
            <p:ph type="sldNum" sz="quarter" idx="11"/>
          </p:nvPr>
        </p:nvSpPr>
        <p:spPr/>
        <p:txBody>
          <a:bodyPr/>
          <a:lstStyle/>
          <a:p>
            <a:fld id="{148B5591-5AC1-48E4-BE31-97DBC72B4207}" type="slidenum">
              <a:rPr lang="en-US" smtClean="0"/>
              <a:t>‹#›</a:t>
            </a:fld>
            <a:endParaRPr lang="en-US"/>
          </a:p>
        </p:txBody>
      </p:sp>
      <p:sp>
        <p:nvSpPr>
          <p:cNvPr id="4" name="Title 3"/>
          <p:cNvSpPr>
            <a:spLocks noGrp="1"/>
          </p:cNvSpPr>
          <p:nvPr>
            <p:ph type="title"/>
          </p:nvPr>
        </p:nvSpPr>
        <p:spPr>
          <a:xfrm>
            <a:off x="529166" y="-2704"/>
            <a:ext cx="10972800" cy="1020621"/>
          </a:xfrm>
        </p:spPr>
        <p:txBody>
          <a:bodyPr/>
          <a:lstStyle/>
          <a:p>
            <a:r>
              <a:rPr lang="en-US"/>
              <a:t>Click to edit Master title style</a:t>
            </a:r>
            <a:endParaRPr lang="en-CA" dirty="0"/>
          </a:p>
        </p:txBody>
      </p:sp>
      <p:sp>
        <p:nvSpPr>
          <p:cNvPr id="16" name="Content Placeholder 15"/>
          <p:cNvSpPr>
            <a:spLocks noGrp="1"/>
          </p:cNvSpPr>
          <p:nvPr>
            <p:ph sz="quarter" idx="14"/>
          </p:nvPr>
        </p:nvSpPr>
        <p:spPr>
          <a:xfrm>
            <a:off x="609600" y="1243584"/>
            <a:ext cx="10811933" cy="5065523"/>
          </a:xfrm>
          <a:prstGeom prst="rect">
            <a:avLst/>
          </a:prstGeom>
        </p:spPr>
        <p:txBody>
          <a:bodyPr/>
          <a:lstStyle>
            <a:lvl1pPr>
              <a:buClr>
                <a:srgbClr val="981E32"/>
              </a:buClr>
              <a:defRPr/>
            </a:lvl1pPr>
            <a:lvl2pPr>
              <a:buClr>
                <a:srgbClr val="981E32"/>
              </a:buClr>
              <a:buSzPct val="120000"/>
              <a:defRPr/>
            </a:lvl2pPr>
            <a:lvl3pPr>
              <a:buClr>
                <a:srgbClr val="981E32"/>
              </a:buClr>
              <a:buSzPct val="120000"/>
              <a:defRPr b="0"/>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4227379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cxnSp>
        <p:nvCxnSpPr>
          <p:cNvPr id="10" name="Google Shape;10;p5"/>
          <p:cNvCxnSpPr/>
          <p:nvPr/>
        </p:nvCxnSpPr>
        <p:spPr>
          <a:xfrm>
            <a:off x="380144" y="475760"/>
            <a:ext cx="11599523" cy="0"/>
          </a:xfrm>
          <a:prstGeom prst="straightConnector1">
            <a:avLst/>
          </a:prstGeom>
          <a:noFill/>
          <a:ln w="19050" cap="flat" cmpd="sng">
            <a:solidFill>
              <a:srgbClr val="004C97"/>
            </a:solidFill>
            <a:prstDash val="solid"/>
            <a:round/>
            <a:headEnd type="none" w="sm" len="sm"/>
            <a:tailEnd type="none" w="sm" len="sm"/>
          </a:ln>
        </p:spPr>
      </p:cxnSp>
      <p:cxnSp>
        <p:nvCxnSpPr>
          <p:cNvPr id="12" name="Google Shape;12;p5"/>
          <p:cNvCxnSpPr/>
          <p:nvPr/>
        </p:nvCxnSpPr>
        <p:spPr>
          <a:xfrm>
            <a:off x="287676" y="5728951"/>
            <a:ext cx="11691991" cy="0"/>
          </a:xfrm>
          <a:prstGeom prst="straightConnector1">
            <a:avLst/>
          </a:prstGeom>
          <a:noFill/>
          <a:ln w="25400" cap="flat" cmpd="sng">
            <a:solidFill>
              <a:srgbClr val="004C97"/>
            </a:solidFill>
            <a:prstDash val="solid"/>
            <a:round/>
            <a:headEnd type="none" w="sm" len="sm"/>
            <a:tailEnd type="none" w="sm" len="sm"/>
          </a:ln>
        </p:spPr>
      </p:cxnSp>
      <p:pic>
        <p:nvPicPr>
          <p:cNvPr id="16" name="Google Shape;16;p5"/>
          <p:cNvPicPr preferRelativeResize="0"/>
          <p:nvPr/>
        </p:nvPicPr>
        <p:blipFill rotWithShape="1">
          <a:blip r:embed="rId3">
            <a:alphaModFix/>
          </a:blip>
          <a:srcRect/>
          <a:stretch/>
        </p:blipFill>
        <p:spPr>
          <a:xfrm>
            <a:off x="10109090" y="41084"/>
            <a:ext cx="1810669" cy="374205"/>
          </a:xfrm>
          <a:prstGeom prst="rect">
            <a:avLst/>
          </a:prstGeom>
          <a:noFill/>
          <a:ln>
            <a:noFill/>
          </a:ln>
        </p:spPr>
      </p:pic>
      <p:pic>
        <p:nvPicPr>
          <p:cNvPr id="2" name="logo SLAC">
            <a:extLst>
              <a:ext uri="{FF2B5EF4-FFF2-40B4-BE49-F238E27FC236}">
                <a16:creationId xmlns:a16="http://schemas.microsoft.com/office/drawing/2014/main" id="{F265CE88-FE25-609F-026A-67C8DCFAE6C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863039" y="6047721"/>
            <a:ext cx="2302769" cy="669037"/>
          </a:xfrm>
          <a:prstGeom prst="rect">
            <a:avLst/>
          </a:prstGeom>
        </p:spPr>
      </p:pic>
      <p:pic>
        <p:nvPicPr>
          <p:cNvPr id="3" name="Picture 2">
            <a:extLst>
              <a:ext uri="{FF2B5EF4-FFF2-40B4-BE49-F238E27FC236}">
                <a16:creationId xmlns:a16="http://schemas.microsoft.com/office/drawing/2014/main" id="{AAFBFACA-55E0-716E-CDED-6BB78C6D8F8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53305" y="6058047"/>
            <a:ext cx="2209800" cy="324193"/>
          </a:xfrm>
          <a:prstGeom prst="rect">
            <a:avLst/>
          </a:prstGeom>
        </p:spPr>
      </p:pic>
    </p:spTree>
    <p:extLst>
      <p:ext uri="{BB962C8B-B14F-4D97-AF65-F5344CB8AC3E}">
        <p14:creationId xmlns:p14="http://schemas.microsoft.com/office/powerpoint/2010/main" val="1903564334"/>
      </p:ext>
    </p:extLst>
  </p:cSld>
  <p:clrMap bg1="lt1" tx1="dk1" bg2="dk2" tx2="lt2" accent1="accent1" accent2="accent2" accent3="accent3" accent4="accent4" accent5="accent5" accent6="accent6" hlink="hlink" folHlink="folHlink"/>
  <p:sldLayoutIdLst>
    <p:sldLayoutId id="2147483717" r:id="rId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p:cNvCxnSpPr>
            <a:cxnSpLocks/>
          </p:cNvCxnSpPr>
          <p:nvPr/>
        </p:nvCxnSpPr>
        <p:spPr>
          <a:xfrm>
            <a:off x="199292" y="6357938"/>
            <a:ext cx="11840308"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3/27/24</a:t>
            </a:r>
            <a:endParaRPr lang="en-US" dirty="0"/>
          </a:p>
        </p:txBody>
      </p:sp>
      <p:sp>
        <p:nvSpPr>
          <p:cNvPr id="5" name="Footer Placeholder 4"/>
          <p:cNvSpPr>
            <a:spLocks noGrp="1"/>
          </p:cNvSpPr>
          <p:nvPr>
            <p:ph type="ftr" sz="quarter" idx="3"/>
          </p:nvPr>
        </p:nvSpPr>
        <p:spPr>
          <a:xfrm>
            <a:off x="2821518" y="6488431"/>
            <a:ext cx="7488767" cy="187325"/>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Helvetica"/>
                <a:ea typeface="+mn-ea"/>
                <a:cs typeface="+mn-cs"/>
              </a:defRPr>
            </a:lvl1pPr>
          </a:lstStyle>
          <a:p>
            <a:pPr>
              <a:defRPr/>
            </a:pPr>
            <a:r>
              <a:rPr lang="en-US"/>
              <a:t>T.W. Markiewicz/SLAC | TMS Magnet Status</a:t>
            </a:r>
            <a:endParaRPr lang="en-US" dirty="0"/>
          </a:p>
        </p:txBody>
      </p:sp>
      <p:sp>
        <p:nvSpPr>
          <p:cNvPr id="6" name="Slide Number Placeholder 5"/>
          <p:cNvSpPr>
            <a:spLocks noGrp="1"/>
          </p:cNvSpPr>
          <p:nvPr>
            <p:ph type="sldNum" sz="quarter" idx="4"/>
          </p:nvPr>
        </p:nvSpPr>
        <p:spPr>
          <a:xfrm>
            <a:off x="605368" y="6488431"/>
            <a:ext cx="700617"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Helvetica"/>
                <a:ea typeface="+mn-ea"/>
                <a:cs typeface="+mn-cs"/>
              </a:defRPr>
            </a:lvl1pPr>
          </a:lstStyle>
          <a:p>
            <a:pPr>
              <a:defRPr/>
            </a:pPr>
            <a:fld id="{0C39C72E-2A13-EB4D-AD45-6D4E6ACAED8D}" type="slidenum">
              <a:rPr lang="en-US"/>
              <a:pPr>
                <a:defRPr/>
              </a:pPr>
              <a:t>‹#›</a:t>
            </a:fld>
            <a:endParaRPr lang="en-US" dirty="0"/>
          </a:p>
        </p:txBody>
      </p:sp>
      <p:pic>
        <p:nvPicPr>
          <p:cNvPr id="3" name="Picture 2">
            <a:extLst>
              <a:ext uri="{FF2B5EF4-FFF2-40B4-BE49-F238E27FC236}">
                <a16:creationId xmlns:a16="http://schemas.microsoft.com/office/drawing/2014/main" id="{AA0A30A5-7676-4279-9A6A-148E61F3519F}"/>
              </a:ext>
            </a:extLst>
          </p:cNvPr>
          <p:cNvPicPr>
            <a:picLocks noChangeAspect="1"/>
          </p:cNvPicPr>
          <p:nvPr/>
        </p:nvPicPr>
        <p:blipFill>
          <a:blip r:embed="rId12"/>
          <a:stretch>
            <a:fillRect/>
          </a:stretch>
        </p:blipFill>
        <p:spPr>
          <a:xfrm>
            <a:off x="10439847" y="6451676"/>
            <a:ext cx="1518036" cy="313728"/>
          </a:xfrm>
          <a:prstGeom prst="rect">
            <a:avLst/>
          </a:prstGeom>
        </p:spPr>
      </p:pic>
    </p:spTree>
    <p:extLst>
      <p:ext uri="{BB962C8B-B14F-4D97-AF65-F5344CB8AC3E}">
        <p14:creationId xmlns:p14="http://schemas.microsoft.com/office/powerpoint/2010/main" val="104352870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718" r:id="rId8"/>
    <p:sldLayoutId id="2147483719" r:id="rId9"/>
    <p:sldLayoutId id="2147483720" r:id="rId10"/>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34.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27.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hyperlink" Target="https://www.eversontesla.com/" TargetMode="External"/><Relationship Id="rId2" Type="http://schemas.openxmlformats.org/officeDocument/2006/relationships/hyperlink" Target="https://magna-power.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
          <p:cNvSpPr txBox="1">
            <a:spLocks noGrp="1"/>
          </p:cNvSpPr>
          <p:nvPr>
            <p:ph type="body" idx="1"/>
          </p:nvPr>
        </p:nvSpPr>
        <p:spPr>
          <a:prstGeom prst="rect">
            <a:avLst/>
          </a:prstGeom>
          <a:noFill/>
          <a:ln>
            <a:noFill/>
          </a:ln>
        </p:spPr>
        <p:txBody>
          <a:bodyPr spcFirstLastPara="1" wrap="square" lIns="0" tIns="0" rIns="0" bIns="0" anchor="t" anchorCtr="0">
            <a:noAutofit/>
          </a:bodyPr>
          <a:lstStyle/>
          <a:p>
            <a:r>
              <a:rPr lang="en-US" dirty="0"/>
              <a:t>Tom Markiewicz/SLAC</a:t>
            </a:r>
          </a:p>
          <a:p>
            <a:r>
              <a:rPr lang="en-US" dirty="0"/>
              <a:t>27 March 2024</a:t>
            </a:r>
            <a:endParaRPr dirty="0"/>
          </a:p>
        </p:txBody>
      </p:sp>
      <p:sp>
        <p:nvSpPr>
          <p:cNvPr id="81" name="Google Shape;81;p1"/>
          <p:cNvSpPr txBox="1">
            <a:spLocks noGrp="1"/>
          </p:cNvSpPr>
          <p:nvPr>
            <p:ph type="title" idx="4294967295"/>
          </p:nvPr>
        </p:nvSpPr>
        <p:spPr>
          <a:xfrm>
            <a:off x="846305" y="1747420"/>
            <a:ext cx="11056937" cy="586707"/>
          </a:xfrm>
          <a:prstGeom prst="rect">
            <a:avLst/>
          </a:prstGeom>
          <a:noFill/>
          <a:ln>
            <a:noFill/>
          </a:ln>
        </p:spPr>
        <p:txBody>
          <a:bodyPr spcFirstLastPara="1" wrap="square" lIns="0" tIns="0" rIns="0" bIns="0" anchor="b" anchorCtr="0">
            <a:noAutofit/>
          </a:bodyPr>
          <a:lstStyle/>
          <a:p>
            <a:pPr lvl="0"/>
            <a:r>
              <a:rPr lang="en-US" sz="2800" dirty="0"/>
              <a:t>TMS Magnet Update</a:t>
            </a:r>
            <a:endParaRP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Picture 10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226976" y="52312"/>
            <a:ext cx="6353735" cy="544309"/>
          </a:xfrm>
          <a:prstGeom prst="rect">
            <a:avLst/>
          </a:prstGeom>
          <a:noFill/>
        </p:spPr>
      </p:pic>
      <p:sp>
        <p:nvSpPr>
          <p:cNvPr id="6" name="TextBox 5">
            <a:extLst>
              <a:ext uri="{FF2B5EF4-FFF2-40B4-BE49-F238E27FC236}">
                <a16:creationId xmlns:a16="http://schemas.microsoft.com/office/drawing/2014/main" id="{A8112B5F-0B2B-372B-C524-A0A78C907BAC}"/>
              </a:ext>
            </a:extLst>
          </p:cNvPr>
          <p:cNvSpPr txBox="1"/>
          <p:nvPr/>
        </p:nvSpPr>
        <p:spPr>
          <a:xfrm>
            <a:off x="3528238" y="104178"/>
            <a:ext cx="5710869" cy="307777"/>
          </a:xfrm>
          <a:prstGeom prst="rect">
            <a:avLst/>
          </a:prstGeom>
          <a:noFill/>
        </p:spPr>
        <p:txBody>
          <a:bodyPr wrap="square" rtlCol="0">
            <a:spAutoFit/>
          </a:bodyPr>
          <a:lstStyle/>
          <a:p>
            <a:pPr algn="ctr"/>
            <a:r>
              <a:rPr lang="en-US" sz="1400" b="1" dirty="0">
                <a:solidFill>
                  <a:srgbClr val="FF0000"/>
                </a:solidFill>
              </a:rPr>
              <a:t>20+20 Plates ½ and 1/4 Models</a:t>
            </a:r>
          </a:p>
        </p:txBody>
      </p:sp>
      <p:pic>
        <p:nvPicPr>
          <p:cNvPr id="3" name="Picture 2">
            <a:extLst>
              <a:ext uri="{FF2B5EF4-FFF2-40B4-BE49-F238E27FC236}">
                <a16:creationId xmlns:a16="http://schemas.microsoft.com/office/drawing/2014/main" id="{31D98E18-AD47-5156-178C-A4D90C16431A}"/>
              </a:ext>
            </a:extLst>
          </p:cNvPr>
          <p:cNvPicPr>
            <a:picLocks noChangeAspect="1"/>
          </p:cNvPicPr>
          <p:nvPr/>
        </p:nvPicPr>
        <p:blipFill rotWithShape="1">
          <a:blip r:embed="rId3"/>
          <a:srcRect l="6240" r="24456" b="9159"/>
          <a:stretch/>
        </p:blipFill>
        <p:spPr>
          <a:xfrm>
            <a:off x="2177241" y="704492"/>
            <a:ext cx="1829269" cy="2022662"/>
          </a:xfrm>
          <a:prstGeom prst="rect">
            <a:avLst/>
          </a:prstGeom>
        </p:spPr>
      </p:pic>
      <p:sp>
        <p:nvSpPr>
          <p:cNvPr id="8" name="TextBox 7">
            <a:extLst>
              <a:ext uri="{FF2B5EF4-FFF2-40B4-BE49-F238E27FC236}">
                <a16:creationId xmlns:a16="http://schemas.microsoft.com/office/drawing/2014/main" id="{2D574AB1-4A7D-4379-35B6-68E9BDB53E50}"/>
              </a:ext>
            </a:extLst>
          </p:cNvPr>
          <p:cNvSpPr txBox="1"/>
          <p:nvPr/>
        </p:nvSpPr>
        <p:spPr>
          <a:xfrm>
            <a:off x="1697372" y="123201"/>
            <a:ext cx="1684500" cy="369332"/>
          </a:xfrm>
          <a:prstGeom prst="rect">
            <a:avLst/>
          </a:prstGeom>
          <a:noFill/>
        </p:spPr>
        <p:txBody>
          <a:bodyPr wrap="none" rtlCol="0">
            <a:spAutoFit/>
          </a:bodyPr>
          <a:lstStyle/>
          <a:p>
            <a:r>
              <a:rPr lang="en-US" b="1" dirty="0">
                <a:solidFill>
                  <a:srgbClr val="00B0F0"/>
                </a:solidFill>
              </a:rPr>
              <a:t>Summary Cases</a:t>
            </a:r>
          </a:p>
        </p:txBody>
      </p:sp>
      <p:pic>
        <p:nvPicPr>
          <p:cNvPr id="10" name="Picture 9">
            <a:extLst>
              <a:ext uri="{FF2B5EF4-FFF2-40B4-BE49-F238E27FC236}">
                <a16:creationId xmlns:a16="http://schemas.microsoft.com/office/drawing/2014/main" id="{07EF96E9-4FDB-0F39-A917-BEF7CAEE745D}"/>
              </a:ext>
            </a:extLst>
          </p:cNvPr>
          <p:cNvPicPr>
            <a:picLocks noChangeAspect="1"/>
          </p:cNvPicPr>
          <p:nvPr/>
        </p:nvPicPr>
        <p:blipFill rotWithShape="1">
          <a:blip r:embed="rId4"/>
          <a:srcRect l="14892"/>
          <a:stretch/>
        </p:blipFill>
        <p:spPr>
          <a:xfrm>
            <a:off x="2314348" y="2835026"/>
            <a:ext cx="1493431" cy="2020046"/>
          </a:xfrm>
          <a:prstGeom prst="rect">
            <a:avLst/>
          </a:prstGeom>
        </p:spPr>
      </p:pic>
      <p:sp>
        <p:nvSpPr>
          <p:cNvPr id="11" name="TextBox 10">
            <a:extLst>
              <a:ext uri="{FF2B5EF4-FFF2-40B4-BE49-F238E27FC236}">
                <a16:creationId xmlns:a16="http://schemas.microsoft.com/office/drawing/2014/main" id="{EBDCA923-2BFD-E2CC-71B1-9C103A93DFB9}"/>
              </a:ext>
            </a:extLst>
          </p:cNvPr>
          <p:cNvSpPr txBox="1"/>
          <p:nvPr/>
        </p:nvSpPr>
        <p:spPr>
          <a:xfrm>
            <a:off x="4941101" y="2802950"/>
            <a:ext cx="1870961" cy="276999"/>
          </a:xfrm>
          <a:prstGeom prst="rect">
            <a:avLst/>
          </a:prstGeom>
          <a:noFill/>
        </p:spPr>
        <p:txBody>
          <a:bodyPr wrap="none" rtlCol="0">
            <a:spAutoFit/>
          </a:bodyPr>
          <a:lstStyle/>
          <a:p>
            <a:pPr algn="ctr"/>
            <a:r>
              <a:rPr lang="en-US" sz="1200" b="1" dirty="0" err="1"/>
              <a:t>Bmag</a:t>
            </a:r>
            <a:r>
              <a:rPr lang="en-US" sz="1200" b="1" dirty="0"/>
              <a:t> Middle 40 mm Plate</a:t>
            </a:r>
          </a:p>
        </p:txBody>
      </p:sp>
      <p:pic>
        <p:nvPicPr>
          <p:cNvPr id="12" name="Picture 11">
            <a:extLst>
              <a:ext uri="{FF2B5EF4-FFF2-40B4-BE49-F238E27FC236}">
                <a16:creationId xmlns:a16="http://schemas.microsoft.com/office/drawing/2014/main" id="{D8293F87-FF9D-2BA9-8C45-7253524AEEAC}"/>
              </a:ext>
            </a:extLst>
          </p:cNvPr>
          <p:cNvPicPr>
            <a:picLocks noChangeAspect="1"/>
          </p:cNvPicPr>
          <p:nvPr/>
        </p:nvPicPr>
        <p:blipFill rotWithShape="1">
          <a:blip r:embed="rId5"/>
          <a:srcRect l="18451"/>
          <a:stretch/>
        </p:blipFill>
        <p:spPr>
          <a:xfrm>
            <a:off x="2409249" y="4901606"/>
            <a:ext cx="1436160" cy="1933207"/>
          </a:xfrm>
          <a:prstGeom prst="rect">
            <a:avLst/>
          </a:prstGeom>
        </p:spPr>
      </p:pic>
      <p:sp>
        <p:nvSpPr>
          <p:cNvPr id="14" name="TextBox 13">
            <a:extLst>
              <a:ext uri="{FF2B5EF4-FFF2-40B4-BE49-F238E27FC236}">
                <a16:creationId xmlns:a16="http://schemas.microsoft.com/office/drawing/2014/main" id="{871F2436-DF96-E071-3B87-807DE9E88E0D}"/>
              </a:ext>
            </a:extLst>
          </p:cNvPr>
          <p:cNvSpPr txBox="1"/>
          <p:nvPr/>
        </p:nvSpPr>
        <p:spPr>
          <a:xfrm>
            <a:off x="5452390" y="4805355"/>
            <a:ext cx="1862562" cy="276999"/>
          </a:xfrm>
          <a:prstGeom prst="rect">
            <a:avLst/>
          </a:prstGeom>
          <a:noFill/>
        </p:spPr>
        <p:txBody>
          <a:bodyPr wrap="none" rtlCol="0">
            <a:spAutoFit/>
          </a:bodyPr>
          <a:lstStyle/>
          <a:p>
            <a:pPr algn="ctr"/>
            <a:r>
              <a:rPr lang="en-US" sz="1200" b="1" dirty="0"/>
              <a:t>Bx Fraction Middle 40 mm</a:t>
            </a:r>
          </a:p>
        </p:txBody>
      </p:sp>
      <p:pic>
        <p:nvPicPr>
          <p:cNvPr id="15" name="Picture 14">
            <a:extLst>
              <a:ext uri="{FF2B5EF4-FFF2-40B4-BE49-F238E27FC236}">
                <a16:creationId xmlns:a16="http://schemas.microsoft.com/office/drawing/2014/main" id="{D9273181-7C25-12B2-339C-D86209220A21}"/>
              </a:ext>
            </a:extLst>
          </p:cNvPr>
          <p:cNvPicPr>
            <a:picLocks noChangeAspect="1"/>
          </p:cNvPicPr>
          <p:nvPr/>
        </p:nvPicPr>
        <p:blipFill rotWithShape="1">
          <a:blip r:embed="rId6"/>
          <a:srcRect l="14624"/>
          <a:stretch/>
        </p:blipFill>
        <p:spPr>
          <a:xfrm>
            <a:off x="3907831" y="933510"/>
            <a:ext cx="2151978" cy="1928880"/>
          </a:xfrm>
          <a:prstGeom prst="rect">
            <a:avLst/>
          </a:prstGeom>
        </p:spPr>
      </p:pic>
      <p:sp>
        <p:nvSpPr>
          <p:cNvPr id="17" name="TextBox 16">
            <a:extLst>
              <a:ext uri="{FF2B5EF4-FFF2-40B4-BE49-F238E27FC236}">
                <a16:creationId xmlns:a16="http://schemas.microsoft.com/office/drawing/2014/main" id="{152B8CD7-92A2-9D3E-DF3D-58C7AF60BFE8}"/>
              </a:ext>
            </a:extLst>
          </p:cNvPr>
          <p:cNvSpPr txBox="1"/>
          <p:nvPr/>
        </p:nvSpPr>
        <p:spPr>
          <a:xfrm>
            <a:off x="3943767" y="577373"/>
            <a:ext cx="2188426" cy="307777"/>
          </a:xfrm>
          <a:prstGeom prst="rect">
            <a:avLst/>
          </a:prstGeom>
          <a:noFill/>
        </p:spPr>
        <p:txBody>
          <a:bodyPr wrap="square">
            <a:spAutoFit/>
          </a:bodyPr>
          <a:lstStyle/>
          <a:p>
            <a:r>
              <a:rPr lang="en-US" sz="1400" b="1" dirty="0"/>
              <a:t>Case 1:  Slot Iron Touching</a:t>
            </a:r>
          </a:p>
        </p:txBody>
      </p:sp>
      <p:pic>
        <p:nvPicPr>
          <p:cNvPr id="18" name="Picture 17">
            <a:extLst>
              <a:ext uri="{FF2B5EF4-FFF2-40B4-BE49-F238E27FC236}">
                <a16:creationId xmlns:a16="http://schemas.microsoft.com/office/drawing/2014/main" id="{24459EC8-9C81-8E93-5EED-3CA2D2A507C1}"/>
              </a:ext>
            </a:extLst>
          </p:cNvPr>
          <p:cNvPicPr>
            <a:picLocks noChangeAspect="1"/>
          </p:cNvPicPr>
          <p:nvPr/>
        </p:nvPicPr>
        <p:blipFill rotWithShape="1">
          <a:blip r:embed="rId7"/>
          <a:srcRect l="15385"/>
          <a:stretch/>
        </p:blipFill>
        <p:spPr>
          <a:xfrm>
            <a:off x="5992900" y="884359"/>
            <a:ext cx="2336580" cy="1890765"/>
          </a:xfrm>
          <a:prstGeom prst="rect">
            <a:avLst/>
          </a:prstGeom>
        </p:spPr>
      </p:pic>
      <p:pic>
        <p:nvPicPr>
          <p:cNvPr id="21" name="Picture 20">
            <a:extLst>
              <a:ext uri="{FF2B5EF4-FFF2-40B4-BE49-F238E27FC236}">
                <a16:creationId xmlns:a16="http://schemas.microsoft.com/office/drawing/2014/main" id="{A2840118-3E87-BF64-59F3-81CABADE89FA}"/>
              </a:ext>
            </a:extLst>
          </p:cNvPr>
          <p:cNvPicPr>
            <a:picLocks noChangeAspect="1"/>
          </p:cNvPicPr>
          <p:nvPr/>
        </p:nvPicPr>
        <p:blipFill rotWithShape="1">
          <a:blip r:embed="rId8"/>
          <a:srcRect l="12545"/>
          <a:stretch/>
        </p:blipFill>
        <p:spPr>
          <a:xfrm>
            <a:off x="6041393" y="3183026"/>
            <a:ext cx="2205223" cy="1323263"/>
          </a:xfrm>
          <a:prstGeom prst="rect">
            <a:avLst/>
          </a:prstGeom>
        </p:spPr>
      </p:pic>
      <p:pic>
        <p:nvPicPr>
          <p:cNvPr id="22" name="Picture 21">
            <a:extLst>
              <a:ext uri="{FF2B5EF4-FFF2-40B4-BE49-F238E27FC236}">
                <a16:creationId xmlns:a16="http://schemas.microsoft.com/office/drawing/2014/main" id="{4AD2210D-40E2-5527-F4A9-0182310CCF98}"/>
              </a:ext>
            </a:extLst>
          </p:cNvPr>
          <p:cNvPicPr>
            <a:picLocks noChangeAspect="1"/>
          </p:cNvPicPr>
          <p:nvPr/>
        </p:nvPicPr>
        <p:blipFill rotWithShape="1">
          <a:blip r:embed="rId9"/>
          <a:srcRect l="12259"/>
          <a:stretch/>
        </p:blipFill>
        <p:spPr>
          <a:xfrm>
            <a:off x="8263102" y="900925"/>
            <a:ext cx="2317609" cy="1862077"/>
          </a:xfrm>
          <a:prstGeom prst="rect">
            <a:avLst/>
          </a:prstGeom>
        </p:spPr>
      </p:pic>
      <p:sp>
        <p:nvSpPr>
          <p:cNvPr id="23" name="TextBox 22">
            <a:extLst>
              <a:ext uri="{FF2B5EF4-FFF2-40B4-BE49-F238E27FC236}">
                <a16:creationId xmlns:a16="http://schemas.microsoft.com/office/drawing/2014/main" id="{C8BD8D18-0B19-9234-F908-A29ACD0336A9}"/>
              </a:ext>
            </a:extLst>
          </p:cNvPr>
          <p:cNvSpPr txBox="1"/>
          <p:nvPr/>
        </p:nvSpPr>
        <p:spPr>
          <a:xfrm>
            <a:off x="8453006" y="619460"/>
            <a:ext cx="2031950" cy="307777"/>
          </a:xfrm>
          <a:prstGeom prst="rect">
            <a:avLst/>
          </a:prstGeom>
          <a:noFill/>
        </p:spPr>
        <p:txBody>
          <a:bodyPr wrap="square">
            <a:spAutoFit/>
          </a:bodyPr>
          <a:lstStyle/>
          <a:p>
            <a:r>
              <a:rPr lang="en-US" sz="1400" b="1" dirty="0"/>
              <a:t>Case 3: Iron Plate on Top</a:t>
            </a:r>
          </a:p>
        </p:txBody>
      </p:sp>
      <p:pic>
        <p:nvPicPr>
          <p:cNvPr id="24" name="Picture 23">
            <a:extLst>
              <a:ext uri="{FF2B5EF4-FFF2-40B4-BE49-F238E27FC236}">
                <a16:creationId xmlns:a16="http://schemas.microsoft.com/office/drawing/2014/main" id="{814F9B27-67E9-EFCE-71D7-526255CF5B77}"/>
              </a:ext>
            </a:extLst>
          </p:cNvPr>
          <p:cNvPicPr>
            <a:picLocks noChangeAspect="1"/>
          </p:cNvPicPr>
          <p:nvPr/>
        </p:nvPicPr>
        <p:blipFill rotWithShape="1">
          <a:blip r:embed="rId10"/>
          <a:srcRect l="12453"/>
          <a:stretch/>
        </p:blipFill>
        <p:spPr>
          <a:xfrm>
            <a:off x="8209101" y="3051734"/>
            <a:ext cx="2425608" cy="1482282"/>
          </a:xfrm>
          <a:prstGeom prst="rect">
            <a:avLst/>
          </a:prstGeom>
        </p:spPr>
      </p:pic>
      <p:pic>
        <p:nvPicPr>
          <p:cNvPr id="25" name="Picture 24">
            <a:extLst>
              <a:ext uri="{FF2B5EF4-FFF2-40B4-BE49-F238E27FC236}">
                <a16:creationId xmlns:a16="http://schemas.microsoft.com/office/drawing/2014/main" id="{83089ABE-4E26-0982-4058-AFFFDB10B6F4}"/>
              </a:ext>
            </a:extLst>
          </p:cNvPr>
          <p:cNvPicPr>
            <a:picLocks noChangeAspect="1"/>
          </p:cNvPicPr>
          <p:nvPr/>
        </p:nvPicPr>
        <p:blipFill rotWithShape="1">
          <a:blip r:embed="rId11"/>
          <a:srcRect l="18391"/>
          <a:stretch/>
        </p:blipFill>
        <p:spPr>
          <a:xfrm>
            <a:off x="8201430" y="5078333"/>
            <a:ext cx="2359566" cy="1503604"/>
          </a:xfrm>
          <a:prstGeom prst="rect">
            <a:avLst/>
          </a:prstGeom>
        </p:spPr>
      </p:pic>
      <p:pic>
        <p:nvPicPr>
          <p:cNvPr id="26" name="Picture 25">
            <a:extLst>
              <a:ext uri="{FF2B5EF4-FFF2-40B4-BE49-F238E27FC236}">
                <a16:creationId xmlns:a16="http://schemas.microsoft.com/office/drawing/2014/main" id="{2347183F-9824-A6B4-1744-C96A71B34612}"/>
              </a:ext>
            </a:extLst>
          </p:cNvPr>
          <p:cNvPicPr>
            <a:picLocks noChangeAspect="1"/>
          </p:cNvPicPr>
          <p:nvPr/>
        </p:nvPicPr>
        <p:blipFill rotWithShape="1">
          <a:blip r:embed="rId12"/>
          <a:srcRect b="9961"/>
          <a:stretch/>
        </p:blipFill>
        <p:spPr>
          <a:xfrm>
            <a:off x="1619449" y="4901606"/>
            <a:ext cx="730701" cy="1942227"/>
          </a:xfrm>
          <a:prstGeom prst="rect">
            <a:avLst/>
          </a:prstGeom>
        </p:spPr>
      </p:pic>
      <p:pic>
        <p:nvPicPr>
          <p:cNvPr id="27" name="Picture 26">
            <a:extLst>
              <a:ext uri="{FF2B5EF4-FFF2-40B4-BE49-F238E27FC236}">
                <a16:creationId xmlns:a16="http://schemas.microsoft.com/office/drawing/2014/main" id="{AB2E3E6A-12C9-5389-AB1A-21304FA2174B}"/>
              </a:ext>
            </a:extLst>
          </p:cNvPr>
          <p:cNvPicPr>
            <a:picLocks noChangeAspect="1"/>
          </p:cNvPicPr>
          <p:nvPr/>
        </p:nvPicPr>
        <p:blipFill>
          <a:blip r:embed="rId13"/>
          <a:stretch>
            <a:fillRect/>
          </a:stretch>
        </p:blipFill>
        <p:spPr>
          <a:xfrm>
            <a:off x="1541407" y="560998"/>
            <a:ext cx="713294" cy="2304488"/>
          </a:xfrm>
          <a:prstGeom prst="rect">
            <a:avLst/>
          </a:prstGeom>
        </p:spPr>
      </p:pic>
      <p:pic>
        <p:nvPicPr>
          <p:cNvPr id="28" name="Picture 27">
            <a:extLst>
              <a:ext uri="{FF2B5EF4-FFF2-40B4-BE49-F238E27FC236}">
                <a16:creationId xmlns:a16="http://schemas.microsoft.com/office/drawing/2014/main" id="{300C0990-64B8-22D4-88B9-06670D17F678}"/>
              </a:ext>
            </a:extLst>
          </p:cNvPr>
          <p:cNvPicPr>
            <a:picLocks noChangeAspect="1"/>
          </p:cNvPicPr>
          <p:nvPr/>
        </p:nvPicPr>
        <p:blipFill rotWithShape="1">
          <a:blip r:embed="rId14"/>
          <a:srcRect b="3507"/>
          <a:stretch/>
        </p:blipFill>
        <p:spPr>
          <a:xfrm>
            <a:off x="1577230" y="2875909"/>
            <a:ext cx="629116" cy="2025697"/>
          </a:xfrm>
          <a:prstGeom prst="rect">
            <a:avLst/>
          </a:prstGeom>
        </p:spPr>
      </p:pic>
      <p:cxnSp>
        <p:nvCxnSpPr>
          <p:cNvPr id="30" name="Straight Connector 29">
            <a:extLst>
              <a:ext uri="{FF2B5EF4-FFF2-40B4-BE49-F238E27FC236}">
                <a16:creationId xmlns:a16="http://schemas.microsoft.com/office/drawing/2014/main" id="{05698A44-5730-BB4B-04CA-F7F36E15D201}"/>
              </a:ext>
            </a:extLst>
          </p:cNvPr>
          <p:cNvCxnSpPr>
            <a:cxnSpLocks/>
          </p:cNvCxnSpPr>
          <p:nvPr/>
        </p:nvCxnSpPr>
        <p:spPr>
          <a:xfrm flipV="1">
            <a:off x="1577230" y="4854651"/>
            <a:ext cx="9003480" cy="4695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3B4FB958-DE2E-A429-A966-620447411F9A}"/>
              </a:ext>
            </a:extLst>
          </p:cNvPr>
          <p:cNvPicPr>
            <a:picLocks noChangeAspect="1"/>
          </p:cNvPicPr>
          <p:nvPr/>
        </p:nvPicPr>
        <p:blipFill>
          <a:blip r:embed="rId15"/>
          <a:stretch>
            <a:fillRect/>
          </a:stretch>
        </p:blipFill>
        <p:spPr>
          <a:xfrm>
            <a:off x="1627731" y="2780039"/>
            <a:ext cx="9022862" cy="79255"/>
          </a:xfrm>
          <a:prstGeom prst="rect">
            <a:avLst/>
          </a:prstGeom>
        </p:spPr>
      </p:pic>
      <p:pic>
        <p:nvPicPr>
          <p:cNvPr id="33" name="Picture 32">
            <a:extLst>
              <a:ext uri="{FF2B5EF4-FFF2-40B4-BE49-F238E27FC236}">
                <a16:creationId xmlns:a16="http://schemas.microsoft.com/office/drawing/2014/main" id="{9A4A84F7-F2E2-1EAB-2B3E-91675E184F4D}"/>
              </a:ext>
            </a:extLst>
          </p:cNvPr>
          <p:cNvPicPr>
            <a:picLocks noChangeAspect="1"/>
          </p:cNvPicPr>
          <p:nvPr/>
        </p:nvPicPr>
        <p:blipFill rotWithShape="1">
          <a:blip r:embed="rId16"/>
          <a:srcRect l="14485"/>
          <a:stretch/>
        </p:blipFill>
        <p:spPr>
          <a:xfrm>
            <a:off x="3820789" y="5360174"/>
            <a:ext cx="2326062" cy="1369898"/>
          </a:xfrm>
          <a:prstGeom prst="rect">
            <a:avLst/>
          </a:prstGeom>
        </p:spPr>
      </p:pic>
      <p:pic>
        <p:nvPicPr>
          <p:cNvPr id="35" name="Picture 34">
            <a:extLst>
              <a:ext uri="{FF2B5EF4-FFF2-40B4-BE49-F238E27FC236}">
                <a16:creationId xmlns:a16="http://schemas.microsoft.com/office/drawing/2014/main" id="{98C7BBC2-AEF5-6DB7-3539-A03D39108042}"/>
              </a:ext>
            </a:extLst>
          </p:cNvPr>
          <p:cNvPicPr>
            <a:picLocks noChangeAspect="1"/>
          </p:cNvPicPr>
          <p:nvPr/>
        </p:nvPicPr>
        <p:blipFill rotWithShape="1">
          <a:blip r:embed="rId17"/>
          <a:srcRect l="8310" r="34513" b="59867"/>
          <a:stretch/>
        </p:blipFill>
        <p:spPr>
          <a:xfrm>
            <a:off x="3798874" y="3234957"/>
            <a:ext cx="2295901" cy="1338725"/>
          </a:xfrm>
          <a:prstGeom prst="rect">
            <a:avLst/>
          </a:prstGeom>
        </p:spPr>
      </p:pic>
      <p:sp>
        <p:nvSpPr>
          <p:cNvPr id="36" name="TextBox 35">
            <a:extLst>
              <a:ext uri="{FF2B5EF4-FFF2-40B4-BE49-F238E27FC236}">
                <a16:creationId xmlns:a16="http://schemas.microsoft.com/office/drawing/2014/main" id="{D82359F8-E158-C7A3-06CE-2313638AC043}"/>
              </a:ext>
            </a:extLst>
          </p:cNvPr>
          <p:cNvSpPr txBox="1"/>
          <p:nvPr/>
        </p:nvSpPr>
        <p:spPr>
          <a:xfrm>
            <a:off x="6020675" y="588683"/>
            <a:ext cx="2336579" cy="307777"/>
          </a:xfrm>
          <a:prstGeom prst="rect">
            <a:avLst/>
          </a:prstGeom>
          <a:noFill/>
        </p:spPr>
        <p:txBody>
          <a:bodyPr wrap="square">
            <a:spAutoFit/>
          </a:bodyPr>
          <a:lstStyle/>
          <a:p>
            <a:r>
              <a:rPr lang="en-US" sz="1400" b="1" dirty="0"/>
              <a:t>Case 2:  Slot Iron 1+1 cm gap</a:t>
            </a:r>
          </a:p>
        </p:txBody>
      </p:sp>
      <p:sp>
        <p:nvSpPr>
          <p:cNvPr id="37" name="TextBox 36">
            <a:extLst>
              <a:ext uri="{FF2B5EF4-FFF2-40B4-BE49-F238E27FC236}">
                <a16:creationId xmlns:a16="http://schemas.microsoft.com/office/drawing/2014/main" id="{81004C49-A876-48F7-5470-9318BFDDCE08}"/>
              </a:ext>
            </a:extLst>
          </p:cNvPr>
          <p:cNvSpPr txBox="1"/>
          <p:nvPr/>
        </p:nvSpPr>
        <p:spPr>
          <a:xfrm>
            <a:off x="2472128" y="482139"/>
            <a:ext cx="1239492" cy="307777"/>
          </a:xfrm>
          <a:prstGeom prst="rect">
            <a:avLst/>
          </a:prstGeom>
          <a:noFill/>
        </p:spPr>
        <p:txBody>
          <a:bodyPr wrap="square">
            <a:spAutoFit/>
          </a:bodyPr>
          <a:lstStyle/>
          <a:p>
            <a:r>
              <a:rPr lang="en-US" sz="1400" b="1" dirty="0"/>
              <a:t>Baseline Case</a:t>
            </a:r>
          </a:p>
        </p:txBody>
      </p:sp>
    </p:spTree>
    <p:extLst>
      <p:ext uri="{BB962C8B-B14F-4D97-AF65-F5344CB8AC3E}">
        <p14:creationId xmlns:p14="http://schemas.microsoft.com/office/powerpoint/2010/main" val="237613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972DA-C61E-65B2-3E6E-E04E4A6A143A}"/>
            </a:ext>
          </a:extLst>
        </p:cNvPr>
        <p:cNvGrpSpPr/>
        <p:nvPr/>
      </p:nvGrpSpPr>
      <p:grpSpPr>
        <a:xfrm>
          <a:off x="0" y="0"/>
          <a:ext cx="0" cy="0"/>
          <a:chOff x="0" y="0"/>
          <a:chExt cx="0" cy="0"/>
        </a:xfrm>
      </p:grpSpPr>
      <p:pic>
        <p:nvPicPr>
          <p:cNvPr id="283" name="Picture 101">
            <a:extLst>
              <a:ext uri="{FF2B5EF4-FFF2-40B4-BE49-F238E27FC236}">
                <a16:creationId xmlns:a16="http://schemas.microsoft.com/office/drawing/2014/main" id="{38ADE401-E767-6F9E-3DA9-77C86422127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226976" y="52312"/>
            <a:ext cx="6353735" cy="544309"/>
          </a:xfrm>
          <a:prstGeom prst="rect">
            <a:avLst/>
          </a:prstGeom>
          <a:noFill/>
        </p:spPr>
      </p:pic>
      <p:sp>
        <p:nvSpPr>
          <p:cNvPr id="14" name="TextBox 13">
            <a:extLst>
              <a:ext uri="{FF2B5EF4-FFF2-40B4-BE49-F238E27FC236}">
                <a16:creationId xmlns:a16="http://schemas.microsoft.com/office/drawing/2014/main" id="{4016EA6C-DD88-7F85-3CFF-8BD11EFBAC63}"/>
              </a:ext>
            </a:extLst>
          </p:cNvPr>
          <p:cNvSpPr txBox="1"/>
          <p:nvPr/>
        </p:nvSpPr>
        <p:spPr>
          <a:xfrm>
            <a:off x="4660870" y="2852820"/>
            <a:ext cx="1974131" cy="276999"/>
          </a:xfrm>
          <a:prstGeom prst="rect">
            <a:avLst/>
          </a:prstGeom>
          <a:noFill/>
        </p:spPr>
        <p:txBody>
          <a:bodyPr wrap="none" rtlCol="0">
            <a:spAutoFit/>
          </a:bodyPr>
          <a:lstStyle/>
          <a:p>
            <a:pPr algn="ctr"/>
            <a:r>
              <a:rPr lang="en-US" sz="1200" b="1" dirty="0"/>
              <a:t>Abs Value By Middle 40 mm</a:t>
            </a:r>
          </a:p>
        </p:txBody>
      </p:sp>
      <p:pic>
        <p:nvPicPr>
          <p:cNvPr id="22" name="Picture 21">
            <a:extLst>
              <a:ext uri="{FF2B5EF4-FFF2-40B4-BE49-F238E27FC236}">
                <a16:creationId xmlns:a16="http://schemas.microsoft.com/office/drawing/2014/main" id="{B2E5D6E0-584E-2522-BB13-04EB5CC611E9}"/>
              </a:ext>
            </a:extLst>
          </p:cNvPr>
          <p:cNvPicPr>
            <a:picLocks noChangeAspect="1"/>
          </p:cNvPicPr>
          <p:nvPr/>
        </p:nvPicPr>
        <p:blipFill rotWithShape="1">
          <a:blip r:embed="rId3"/>
          <a:srcRect l="12259"/>
          <a:stretch/>
        </p:blipFill>
        <p:spPr>
          <a:xfrm>
            <a:off x="2347725" y="873261"/>
            <a:ext cx="2317609" cy="1862077"/>
          </a:xfrm>
          <a:prstGeom prst="rect">
            <a:avLst/>
          </a:prstGeom>
        </p:spPr>
      </p:pic>
      <p:pic>
        <p:nvPicPr>
          <p:cNvPr id="27" name="Picture 26">
            <a:extLst>
              <a:ext uri="{FF2B5EF4-FFF2-40B4-BE49-F238E27FC236}">
                <a16:creationId xmlns:a16="http://schemas.microsoft.com/office/drawing/2014/main" id="{97765185-60A9-F3BC-703F-BEA99C790CC0}"/>
              </a:ext>
            </a:extLst>
          </p:cNvPr>
          <p:cNvPicPr>
            <a:picLocks noChangeAspect="1"/>
          </p:cNvPicPr>
          <p:nvPr/>
        </p:nvPicPr>
        <p:blipFill>
          <a:blip r:embed="rId4"/>
          <a:stretch>
            <a:fillRect/>
          </a:stretch>
        </p:blipFill>
        <p:spPr>
          <a:xfrm>
            <a:off x="1541407" y="560998"/>
            <a:ext cx="713294" cy="2304488"/>
          </a:xfrm>
          <a:prstGeom prst="rect">
            <a:avLst/>
          </a:prstGeom>
        </p:spPr>
      </p:pic>
      <p:sp>
        <p:nvSpPr>
          <p:cNvPr id="2" name="TextBox 1">
            <a:extLst>
              <a:ext uri="{FF2B5EF4-FFF2-40B4-BE49-F238E27FC236}">
                <a16:creationId xmlns:a16="http://schemas.microsoft.com/office/drawing/2014/main" id="{A982C1B9-8EE0-A243-9240-FF52D4A4FB02}"/>
              </a:ext>
            </a:extLst>
          </p:cNvPr>
          <p:cNvSpPr txBox="1"/>
          <p:nvPr/>
        </p:nvSpPr>
        <p:spPr>
          <a:xfrm>
            <a:off x="2434823" y="592409"/>
            <a:ext cx="2317608" cy="307777"/>
          </a:xfrm>
          <a:prstGeom prst="rect">
            <a:avLst/>
          </a:prstGeom>
          <a:noFill/>
        </p:spPr>
        <p:txBody>
          <a:bodyPr wrap="square">
            <a:spAutoFit/>
          </a:bodyPr>
          <a:lstStyle/>
          <a:p>
            <a:r>
              <a:rPr lang="en-US" sz="1400" b="1" dirty="0">
                <a:solidFill>
                  <a:srgbClr val="FF0000"/>
                </a:solidFill>
              </a:rPr>
              <a:t>Case 3b: Iron Plate on Top</a:t>
            </a:r>
          </a:p>
        </p:txBody>
      </p:sp>
      <p:pic>
        <p:nvPicPr>
          <p:cNvPr id="34" name="Picture 33">
            <a:extLst>
              <a:ext uri="{FF2B5EF4-FFF2-40B4-BE49-F238E27FC236}">
                <a16:creationId xmlns:a16="http://schemas.microsoft.com/office/drawing/2014/main" id="{E177B8BD-B9FD-E28A-8AC8-45C8C4BAE21C}"/>
              </a:ext>
            </a:extLst>
          </p:cNvPr>
          <p:cNvPicPr>
            <a:picLocks noChangeAspect="1"/>
          </p:cNvPicPr>
          <p:nvPr/>
        </p:nvPicPr>
        <p:blipFill rotWithShape="1">
          <a:blip r:embed="rId5"/>
          <a:srcRect l="1304" t="624" r="38723" b="61040"/>
          <a:stretch/>
        </p:blipFill>
        <p:spPr>
          <a:xfrm>
            <a:off x="4987398" y="856433"/>
            <a:ext cx="3700505" cy="2033593"/>
          </a:xfrm>
          <a:prstGeom prst="rect">
            <a:avLst/>
          </a:prstGeom>
        </p:spPr>
      </p:pic>
      <p:pic>
        <p:nvPicPr>
          <p:cNvPr id="36" name="Picture 35">
            <a:extLst>
              <a:ext uri="{FF2B5EF4-FFF2-40B4-BE49-F238E27FC236}">
                <a16:creationId xmlns:a16="http://schemas.microsoft.com/office/drawing/2014/main" id="{DAEDAAD1-3AC6-9E95-381C-2CDD1A62BACC}"/>
              </a:ext>
            </a:extLst>
          </p:cNvPr>
          <p:cNvPicPr>
            <a:picLocks noChangeAspect="1"/>
          </p:cNvPicPr>
          <p:nvPr/>
        </p:nvPicPr>
        <p:blipFill rotWithShape="1">
          <a:blip r:embed="rId6"/>
          <a:srcRect r="38229" b="63497"/>
          <a:stretch/>
        </p:blipFill>
        <p:spPr>
          <a:xfrm>
            <a:off x="5099575" y="5099630"/>
            <a:ext cx="3476152" cy="1765979"/>
          </a:xfrm>
          <a:prstGeom prst="rect">
            <a:avLst/>
          </a:prstGeom>
        </p:spPr>
      </p:pic>
      <p:sp>
        <p:nvSpPr>
          <p:cNvPr id="9" name="TextBox 8">
            <a:extLst>
              <a:ext uri="{FF2B5EF4-FFF2-40B4-BE49-F238E27FC236}">
                <a16:creationId xmlns:a16="http://schemas.microsoft.com/office/drawing/2014/main" id="{3E72AE6E-2F9F-7996-7D95-9E561BDB2F81}"/>
              </a:ext>
            </a:extLst>
          </p:cNvPr>
          <p:cNvSpPr txBox="1"/>
          <p:nvPr/>
        </p:nvSpPr>
        <p:spPr>
          <a:xfrm>
            <a:off x="4685230" y="4901606"/>
            <a:ext cx="1310102" cy="276999"/>
          </a:xfrm>
          <a:prstGeom prst="rect">
            <a:avLst/>
          </a:prstGeom>
          <a:noFill/>
        </p:spPr>
        <p:txBody>
          <a:bodyPr wrap="none" rtlCol="0">
            <a:spAutoFit/>
          </a:bodyPr>
          <a:lstStyle/>
          <a:p>
            <a:pPr algn="ctr"/>
            <a:r>
              <a:rPr lang="en-US" sz="1200" b="1" dirty="0"/>
              <a:t>By Middle 40 mm</a:t>
            </a:r>
          </a:p>
        </p:txBody>
      </p:sp>
      <p:pic>
        <p:nvPicPr>
          <p:cNvPr id="19" name="Picture 18">
            <a:extLst>
              <a:ext uri="{FF2B5EF4-FFF2-40B4-BE49-F238E27FC236}">
                <a16:creationId xmlns:a16="http://schemas.microsoft.com/office/drawing/2014/main" id="{AC09012A-6CA1-49F8-8442-F80E1B6F6EA0}"/>
              </a:ext>
            </a:extLst>
          </p:cNvPr>
          <p:cNvPicPr>
            <a:picLocks noChangeAspect="1"/>
          </p:cNvPicPr>
          <p:nvPr/>
        </p:nvPicPr>
        <p:blipFill rotWithShape="1">
          <a:blip r:embed="rId7"/>
          <a:srcRect r="35403" b="61935"/>
          <a:stretch/>
        </p:blipFill>
        <p:spPr>
          <a:xfrm>
            <a:off x="5318226" y="3134869"/>
            <a:ext cx="3369677" cy="1707025"/>
          </a:xfrm>
          <a:prstGeom prst="rect">
            <a:avLst/>
          </a:prstGeom>
        </p:spPr>
      </p:pic>
      <p:sp>
        <p:nvSpPr>
          <p:cNvPr id="3" name="TextBox 2">
            <a:extLst>
              <a:ext uri="{FF2B5EF4-FFF2-40B4-BE49-F238E27FC236}">
                <a16:creationId xmlns:a16="http://schemas.microsoft.com/office/drawing/2014/main" id="{D4F33449-3EAD-A20F-8FAA-EF494943410A}"/>
              </a:ext>
            </a:extLst>
          </p:cNvPr>
          <p:cNvSpPr txBox="1"/>
          <p:nvPr/>
        </p:nvSpPr>
        <p:spPr>
          <a:xfrm>
            <a:off x="5901413" y="493888"/>
            <a:ext cx="2718024" cy="307777"/>
          </a:xfrm>
          <a:prstGeom prst="rect">
            <a:avLst/>
          </a:prstGeom>
          <a:noFill/>
        </p:spPr>
        <p:txBody>
          <a:bodyPr wrap="square">
            <a:spAutoFit/>
          </a:bodyPr>
          <a:lstStyle/>
          <a:p>
            <a:pPr algn="ctr"/>
            <a:r>
              <a:rPr lang="en-US" sz="1400" b="1" dirty="0">
                <a:solidFill>
                  <a:srgbClr val="FF0000"/>
                </a:solidFill>
              </a:rPr>
              <a:t>Case 8 TMS Quarter Model 4:</a:t>
            </a:r>
          </a:p>
        </p:txBody>
      </p:sp>
      <p:sp>
        <p:nvSpPr>
          <p:cNvPr id="20" name="TextBox 19">
            <a:extLst>
              <a:ext uri="{FF2B5EF4-FFF2-40B4-BE49-F238E27FC236}">
                <a16:creationId xmlns:a16="http://schemas.microsoft.com/office/drawing/2014/main" id="{3B78F39A-F630-781A-6AC1-B761D4FFDC1B}"/>
              </a:ext>
            </a:extLst>
          </p:cNvPr>
          <p:cNvSpPr txBox="1"/>
          <p:nvPr/>
        </p:nvSpPr>
        <p:spPr>
          <a:xfrm>
            <a:off x="1817616" y="57554"/>
            <a:ext cx="8355435" cy="307777"/>
          </a:xfrm>
          <a:prstGeom prst="rect">
            <a:avLst/>
          </a:prstGeom>
          <a:noFill/>
        </p:spPr>
        <p:txBody>
          <a:bodyPr wrap="square">
            <a:spAutoFit/>
          </a:bodyPr>
          <a:lstStyle/>
          <a:p>
            <a:pPr algn="ctr"/>
            <a:r>
              <a:rPr lang="en-US" sz="1400" b="1" dirty="0">
                <a:solidFill>
                  <a:srgbClr val="FF0000"/>
                </a:solidFill>
              </a:rPr>
              <a:t>20+20 Plates 1/4 Models – Coil Separation 3226 mm vs. 3460 mm- Overall iron plate dimensions unchanged</a:t>
            </a:r>
          </a:p>
        </p:txBody>
      </p:sp>
      <p:pic>
        <p:nvPicPr>
          <p:cNvPr id="32" name="Picture 31">
            <a:extLst>
              <a:ext uri="{FF2B5EF4-FFF2-40B4-BE49-F238E27FC236}">
                <a16:creationId xmlns:a16="http://schemas.microsoft.com/office/drawing/2014/main" id="{FBA3EBE2-0985-E72C-1B49-7C03771EE052}"/>
              </a:ext>
            </a:extLst>
          </p:cNvPr>
          <p:cNvPicPr>
            <a:picLocks noChangeAspect="1"/>
          </p:cNvPicPr>
          <p:nvPr/>
        </p:nvPicPr>
        <p:blipFill>
          <a:blip r:embed="rId8"/>
          <a:stretch>
            <a:fillRect/>
          </a:stretch>
        </p:blipFill>
        <p:spPr>
          <a:xfrm>
            <a:off x="2206346" y="2808498"/>
            <a:ext cx="9022862" cy="79255"/>
          </a:xfrm>
          <a:prstGeom prst="rect">
            <a:avLst/>
          </a:prstGeom>
        </p:spPr>
      </p:pic>
      <p:sp>
        <p:nvSpPr>
          <p:cNvPr id="21" name="TextBox 20">
            <a:extLst>
              <a:ext uri="{FF2B5EF4-FFF2-40B4-BE49-F238E27FC236}">
                <a16:creationId xmlns:a16="http://schemas.microsoft.com/office/drawing/2014/main" id="{89EE9FF0-D6D7-BB4F-9CC9-0343B07DD7C0}"/>
              </a:ext>
            </a:extLst>
          </p:cNvPr>
          <p:cNvSpPr txBox="1"/>
          <p:nvPr/>
        </p:nvSpPr>
        <p:spPr>
          <a:xfrm>
            <a:off x="6096000" y="813818"/>
            <a:ext cx="4509780" cy="738664"/>
          </a:xfrm>
          <a:prstGeom prst="rect">
            <a:avLst/>
          </a:prstGeom>
          <a:noFill/>
        </p:spPr>
        <p:txBody>
          <a:bodyPr wrap="square">
            <a:spAutoFit/>
          </a:bodyPr>
          <a:lstStyle/>
          <a:p>
            <a:pPr algn="ctr"/>
            <a:r>
              <a:rPr lang="en-US" sz="1400" b="1" dirty="0"/>
              <a:t>Coil notch separation increased: 3226 mm to 3440 mm</a:t>
            </a:r>
          </a:p>
          <a:p>
            <a:pPr algn="ctr"/>
            <a:r>
              <a:rPr lang="en-US" sz="1400" b="1" dirty="0"/>
              <a:t>Coil Gap Above Notch Bottom Increased from 0 to 1 mm</a:t>
            </a:r>
          </a:p>
          <a:p>
            <a:pPr algn="ctr"/>
            <a:r>
              <a:rPr lang="en-US" sz="1400" b="1" dirty="0"/>
              <a:t>Vertical mid-plane gap at notch bottom 40mm x 100 mm  </a:t>
            </a:r>
            <a:endParaRPr lang="en-US" sz="1400" b="1" dirty="0">
              <a:solidFill>
                <a:srgbClr val="FF0000"/>
              </a:solidFill>
            </a:endParaRPr>
          </a:p>
        </p:txBody>
      </p:sp>
      <p:pic>
        <p:nvPicPr>
          <p:cNvPr id="29" name="Picture 28">
            <a:extLst>
              <a:ext uri="{FF2B5EF4-FFF2-40B4-BE49-F238E27FC236}">
                <a16:creationId xmlns:a16="http://schemas.microsoft.com/office/drawing/2014/main" id="{74DAB332-E09C-D825-93DF-55E0AACB2825}"/>
              </a:ext>
            </a:extLst>
          </p:cNvPr>
          <p:cNvPicPr>
            <a:picLocks noChangeAspect="1"/>
          </p:cNvPicPr>
          <p:nvPr/>
        </p:nvPicPr>
        <p:blipFill rotWithShape="1">
          <a:blip r:embed="rId9"/>
          <a:srcRect r="34034" b="62813"/>
          <a:stretch/>
        </p:blipFill>
        <p:spPr>
          <a:xfrm>
            <a:off x="1577230" y="5135252"/>
            <a:ext cx="3461706" cy="1673461"/>
          </a:xfrm>
          <a:prstGeom prst="rect">
            <a:avLst/>
          </a:prstGeom>
        </p:spPr>
      </p:pic>
      <p:pic>
        <p:nvPicPr>
          <p:cNvPr id="35" name="Picture 34">
            <a:extLst>
              <a:ext uri="{FF2B5EF4-FFF2-40B4-BE49-F238E27FC236}">
                <a16:creationId xmlns:a16="http://schemas.microsoft.com/office/drawing/2014/main" id="{349A87A7-BA99-9E84-960A-D991646C44AE}"/>
              </a:ext>
            </a:extLst>
          </p:cNvPr>
          <p:cNvPicPr>
            <a:picLocks noChangeAspect="1"/>
          </p:cNvPicPr>
          <p:nvPr/>
        </p:nvPicPr>
        <p:blipFill rotWithShape="1">
          <a:blip r:embed="rId10"/>
          <a:srcRect r="34034" b="61062"/>
          <a:stretch/>
        </p:blipFill>
        <p:spPr>
          <a:xfrm>
            <a:off x="1607117" y="3114901"/>
            <a:ext cx="3529729" cy="1786704"/>
          </a:xfrm>
          <a:prstGeom prst="rect">
            <a:avLst/>
          </a:prstGeom>
        </p:spPr>
      </p:pic>
      <p:cxnSp>
        <p:nvCxnSpPr>
          <p:cNvPr id="30" name="Straight Connector 29">
            <a:extLst>
              <a:ext uri="{FF2B5EF4-FFF2-40B4-BE49-F238E27FC236}">
                <a16:creationId xmlns:a16="http://schemas.microsoft.com/office/drawing/2014/main" id="{ED44C044-3682-15F1-A417-C45DA93D196C}"/>
              </a:ext>
            </a:extLst>
          </p:cNvPr>
          <p:cNvCxnSpPr>
            <a:cxnSpLocks/>
          </p:cNvCxnSpPr>
          <p:nvPr/>
        </p:nvCxnSpPr>
        <p:spPr>
          <a:xfrm flipV="1">
            <a:off x="1577230" y="4854651"/>
            <a:ext cx="9003480" cy="4695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553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D6947-78DC-12A5-6229-086A5BB8406A}"/>
              </a:ext>
            </a:extLst>
          </p:cNvPr>
          <p:cNvSpPr>
            <a:spLocks noGrp="1"/>
          </p:cNvSpPr>
          <p:nvPr>
            <p:ph type="title"/>
          </p:nvPr>
        </p:nvSpPr>
        <p:spPr/>
        <p:txBody>
          <a:bodyPr/>
          <a:lstStyle/>
          <a:p>
            <a:r>
              <a:rPr lang="en-US" dirty="0"/>
              <a:t>Magnet Studies (2)</a:t>
            </a:r>
          </a:p>
        </p:txBody>
      </p:sp>
      <p:sp>
        <p:nvSpPr>
          <p:cNvPr id="3" name="Date Placeholder 2">
            <a:extLst>
              <a:ext uri="{FF2B5EF4-FFF2-40B4-BE49-F238E27FC236}">
                <a16:creationId xmlns:a16="http://schemas.microsoft.com/office/drawing/2014/main" id="{5552C845-4AF1-1DAC-B0BC-21647A693106}"/>
              </a:ext>
            </a:extLst>
          </p:cNvPr>
          <p:cNvSpPr>
            <a:spLocks noGrp="1"/>
          </p:cNvSpPr>
          <p:nvPr>
            <p:ph type="dt" sz="half" idx="10"/>
          </p:nvPr>
        </p:nvSpPr>
        <p:spPr/>
        <p:txBody>
          <a:bodyPr/>
          <a:lstStyle/>
          <a:p>
            <a:pPr>
              <a:defRPr/>
            </a:pPr>
            <a:r>
              <a:rPr lang="en-US"/>
              <a:t>3/27/24</a:t>
            </a:r>
            <a:endParaRPr lang="en-US" dirty="0"/>
          </a:p>
        </p:txBody>
      </p:sp>
      <p:sp>
        <p:nvSpPr>
          <p:cNvPr id="4" name="Footer Placeholder 3">
            <a:extLst>
              <a:ext uri="{FF2B5EF4-FFF2-40B4-BE49-F238E27FC236}">
                <a16:creationId xmlns:a16="http://schemas.microsoft.com/office/drawing/2014/main" id="{F843428A-C789-8A67-6C20-2B8C34DE7B2F}"/>
              </a:ext>
            </a:extLst>
          </p:cNvPr>
          <p:cNvSpPr>
            <a:spLocks noGrp="1"/>
          </p:cNvSpPr>
          <p:nvPr>
            <p:ph type="ftr" sz="quarter" idx="11"/>
          </p:nvPr>
        </p:nvSpPr>
        <p:spPr/>
        <p:txBody>
          <a:bodyPr/>
          <a:lstStyle/>
          <a:p>
            <a:pPr>
              <a:defRPr/>
            </a:pPr>
            <a:r>
              <a:rPr lang="en-US"/>
              <a:t>T.W. Markiewicz/SLAC | TMS Magnet Status</a:t>
            </a:r>
            <a:endParaRPr lang="en-US" dirty="0"/>
          </a:p>
        </p:txBody>
      </p:sp>
      <p:sp>
        <p:nvSpPr>
          <p:cNvPr id="5" name="Slide Number Placeholder 4">
            <a:extLst>
              <a:ext uri="{FF2B5EF4-FFF2-40B4-BE49-F238E27FC236}">
                <a16:creationId xmlns:a16="http://schemas.microsoft.com/office/drawing/2014/main" id="{F05BE2B7-C144-7280-CDC2-DAB5764AEEF6}"/>
              </a:ext>
            </a:extLst>
          </p:cNvPr>
          <p:cNvSpPr>
            <a:spLocks noGrp="1"/>
          </p:cNvSpPr>
          <p:nvPr>
            <p:ph type="sldNum" sz="quarter" idx="12"/>
          </p:nvPr>
        </p:nvSpPr>
        <p:spPr/>
        <p:txBody>
          <a:bodyPr/>
          <a:lstStyle/>
          <a:p>
            <a:pPr>
              <a:defRPr/>
            </a:pPr>
            <a:fld id="{0C39C72E-2A13-EB4D-AD45-6D4E6ACAED8D}" type="slidenum">
              <a:rPr lang="en-US" smtClean="0"/>
              <a:pPr>
                <a:defRPr/>
              </a:pPr>
              <a:t>12</a:t>
            </a:fld>
            <a:endParaRPr lang="en-US" dirty="0"/>
          </a:p>
        </p:txBody>
      </p:sp>
      <p:sp>
        <p:nvSpPr>
          <p:cNvPr id="6" name="Content Placeholder 5">
            <a:extLst>
              <a:ext uri="{FF2B5EF4-FFF2-40B4-BE49-F238E27FC236}">
                <a16:creationId xmlns:a16="http://schemas.microsoft.com/office/drawing/2014/main" id="{E400DAA7-F258-F4E9-0165-E2453903A943}"/>
              </a:ext>
            </a:extLst>
          </p:cNvPr>
          <p:cNvSpPr>
            <a:spLocks noGrp="1"/>
          </p:cNvSpPr>
          <p:nvPr>
            <p:ph idx="13"/>
          </p:nvPr>
        </p:nvSpPr>
        <p:spPr/>
        <p:txBody>
          <a:bodyPr/>
          <a:lstStyle/>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It appears that 1006 (MINOS) steel is much preferred to 1008 steel.</a:t>
            </a: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It appears that 30,000 amp-turns of current gives more than enough B field. </a:t>
            </a:r>
          </a:p>
          <a:p>
            <a:pPr marL="1143000" lvl="2" indent="-22860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It seems that there are power supplies that can be easily acquired to provide this current. Changing the current to limit the field to ~1 Tesla and reducing heat and magnetic forces will be studied. See for example, </a:t>
            </a:r>
            <a:r>
              <a:rPr lang="en-US" sz="2400" b="0" i="0" u="sng" strike="noStrike" dirty="0">
                <a:solidFill>
                  <a:srgbClr val="1155CC"/>
                </a:solidFill>
                <a:effectLst/>
                <a:latin typeface="Arial" panose="020B0604020202020204" pitchFamily="34" charset="0"/>
                <a:hlinkClick r:id="rId2"/>
              </a:rPr>
              <a:t>https://magna-power.com/</a:t>
            </a:r>
            <a:r>
              <a:rPr lang="en-US" sz="2400" b="0" i="0" u="none" strike="noStrike" dirty="0">
                <a:solidFill>
                  <a:srgbClr val="000000"/>
                </a:solidFill>
                <a:effectLst/>
                <a:latin typeface="Arial" panose="020B0604020202020204" pitchFamily="34" charset="0"/>
              </a:rPr>
              <a:t> .</a:t>
            </a: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Coil optimization studies will begin soon. Currently the coil package is 220mm x 220mm. It is thought that a taller-thinner cross section may be beneficial.</a:t>
            </a:r>
          </a:p>
          <a:p>
            <a:pPr marL="1143000" lvl="2" indent="-22860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Craddock is in contact with </a:t>
            </a:r>
            <a:r>
              <a:rPr lang="en-US" sz="2400" b="0" i="0" u="none" strike="noStrike" dirty="0" err="1">
                <a:solidFill>
                  <a:srgbClr val="000000"/>
                </a:solidFill>
                <a:effectLst/>
                <a:latin typeface="Arial" panose="020B0604020202020204" pitchFamily="34" charset="0"/>
              </a:rPr>
              <a:t>EversonTesla</a:t>
            </a:r>
            <a:r>
              <a:rPr lang="en-US" sz="2400" b="0" i="0" u="none" strike="noStrike" dirty="0">
                <a:solidFill>
                  <a:srgbClr val="000000"/>
                </a:solidFill>
                <a:effectLst/>
                <a:latin typeface="Arial" panose="020B0604020202020204" pitchFamily="34" charset="0"/>
              </a:rPr>
              <a:t> (</a:t>
            </a:r>
            <a:r>
              <a:rPr lang="en-US" sz="2400" b="0" i="0" u="sng" strike="noStrike" dirty="0">
                <a:solidFill>
                  <a:srgbClr val="1155CC"/>
                </a:solidFill>
                <a:effectLst/>
                <a:latin typeface="Arial" panose="020B0604020202020204" pitchFamily="34" charset="0"/>
                <a:hlinkClick r:id="rId3"/>
              </a:rPr>
              <a:t>https://www.eversontesla.com/</a:t>
            </a:r>
            <a:r>
              <a:rPr lang="en-US" sz="2400" b="0" i="0" u="none" strike="noStrike" dirty="0">
                <a:solidFill>
                  <a:srgbClr val="000000"/>
                </a:solidFill>
                <a:effectLst/>
                <a:latin typeface="Arial" panose="020B0604020202020204" pitchFamily="34" charset="0"/>
              </a:rPr>
              <a:t>) about winding or otherwise fabrication the coil packages.</a:t>
            </a:r>
          </a:p>
          <a:p>
            <a:endParaRPr lang="en-US" dirty="0"/>
          </a:p>
        </p:txBody>
      </p:sp>
    </p:spTree>
    <p:extLst>
      <p:ext uri="{BB962C8B-B14F-4D97-AF65-F5344CB8AC3E}">
        <p14:creationId xmlns:p14="http://schemas.microsoft.com/office/powerpoint/2010/main" val="190826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65C0-1D38-A991-61EF-7727712B1113}"/>
              </a:ext>
            </a:extLst>
          </p:cNvPr>
          <p:cNvSpPr>
            <a:spLocks noGrp="1"/>
          </p:cNvSpPr>
          <p:nvPr>
            <p:ph type="title"/>
          </p:nvPr>
        </p:nvSpPr>
        <p:spPr/>
        <p:txBody>
          <a:bodyPr/>
          <a:lstStyle/>
          <a:p>
            <a:r>
              <a:rPr lang="en-US" dirty="0"/>
              <a:t>Concluding Remarks</a:t>
            </a:r>
          </a:p>
        </p:txBody>
      </p:sp>
      <p:sp>
        <p:nvSpPr>
          <p:cNvPr id="3" name="Date Placeholder 2">
            <a:extLst>
              <a:ext uri="{FF2B5EF4-FFF2-40B4-BE49-F238E27FC236}">
                <a16:creationId xmlns:a16="http://schemas.microsoft.com/office/drawing/2014/main" id="{F30685C3-4207-4412-8B16-16D10A1F705D}"/>
              </a:ext>
            </a:extLst>
          </p:cNvPr>
          <p:cNvSpPr>
            <a:spLocks noGrp="1"/>
          </p:cNvSpPr>
          <p:nvPr>
            <p:ph type="dt" sz="half" idx="10"/>
          </p:nvPr>
        </p:nvSpPr>
        <p:spPr/>
        <p:txBody>
          <a:bodyPr/>
          <a:lstStyle/>
          <a:p>
            <a:pPr>
              <a:defRPr/>
            </a:pPr>
            <a:r>
              <a:rPr lang="en-US"/>
              <a:t>3/27/24</a:t>
            </a:r>
            <a:endParaRPr lang="en-US" dirty="0"/>
          </a:p>
        </p:txBody>
      </p:sp>
      <p:sp>
        <p:nvSpPr>
          <p:cNvPr id="4" name="Footer Placeholder 3">
            <a:extLst>
              <a:ext uri="{FF2B5EF4-FFF2-40B4-BE49-F238E27FC236}">
                <a16:creationId xmlns:a16="http://schemas.microsoft.com/office/drawing/2014/main" id="{427C0EAE-BEDD-5B4A-54AA-DC96CAE2A620}"/>
              </a:ext>
            </a:extLst>
          </p:cNvPr>
          <p:cNvSpPr>
            <a:spLocks noGrp="1"/>
          </p:cNvSpPr>
          <p:nvPr>
            <p:ph type="ftr" sz="quarter" idx="11"/>
          </p:nvPr>
        </p:nvSpPr>
        <p:spPr/>
        <p:txBody>
          <a:bodyPr/>
          <a:lstStyle/>
          <a:p>
            <a:pPr>
              <a:defRPr/>
            </a:pPr>
            <a:r>
              <a:rPr lang="en-US"/>
              <a:t>T.W. Markiewicz/SLAC | TMS Magnet Status</a:t>
            </a:r>
            <a:endParaRPr lang="en-US" dirty="0"/>
          </a:p>
        </p:txBody>
      </p:sp>
      <p:sp>
        <p:nvSpPr>
          <p:cNvPr id="5" name="Slide Number Placeholder 4">
            <a:extLst>
              <a:ext uri="{FF2B5EF4-FFF2-40B4-BE49-F238E27FC236}">
                <a16:creationId xmlns:a16="http://schemas.microsoft.com/office/drawing/2014/main" id="{0BACA509-9920-7399-A00A-604068E80DB1}"/>
              </a:ext>
            </a:extLst>
          </p:cNvPr>
          <p:cNvSpPr>
            <a:spLocks noGrp="1"/>
          </p:cNvSpPr>
          <p:nvPr>
            <p:ph type="sldNum" sz="quarter" idx="12"/>
          </p:nvPr>
        </p:nvSpPr>
        <p:spPr/>
        <p:txBody>
          <a:bodyPr/>
          <a:lstStyle/>
          <a:p>
            <a:pPr>
              <a:defRPr/>
            </a:pPr>
            <a:fld id="{0C39C72E-2A13-EB4D-AD45-6D4E6ACAED8D}" type="slidenum">
              <a:rPr lang="en-US" smtClean="0"/>
              <a:pPr>
                <a:defRPr/>
              </a:pPr>
              <a:t>13</a:t>
            </a:fld>
            <a:endParaRPr lang="en-US" dirty="0"/>
          </a:p>
        </p:txBody>
      </p:sp>
      <p:sp>
        <p:nvSpPr>
          <p:cNvPr id="6" name="Content Placeholder 5">
            <a:extLst>
              <a:ext uri="{FF2B5EF4-FFF2-40B4-BE49-F238E27FC236}">
                <a16:creationId xmlns:a16="http://schemas.microsoft.com/office/drawing/2014/main" id="{FF250004-6896-774B-8156-1D51C47B0CCA}"/>
              </a:ext>
            </a:extLst>
          </p:cNvPr>
          <p:cNvSpPr>
            <a:spLocks noGrp="1"/>
          </p:cNvSpPr>
          <p:nvPr>
            <p:ph idx="13"/>
          </p:nvPr>
        </p:nvSpPr>
        <p:spPr/>
        <p:txBody>
          <a:bodyPr/>
          <a:lstStyle/>
          <a:p>
            <a:r>
              <a:rPr lang="en-US" sz="2800" b="0" i="0" u="none" strike="noStrike" dirty="0">
                <a:solidFill>
                  <a:srgbClr val="000000"/>
                </a:solidFill>
                <a:effectLst/>
                <a:latin typeface="Arial" panose="020B0604020202020204" pitchFamily="34" charset="0"/>
              </a:rPr>
              <a:t>Studies are needed to evaluate the FORCES on the plates as are designs of blocks, etc. to hold the plates steady in x and z in the face of those forces. Studies on the forces on the coils are needed.</a:t>
            </a:r>
          </a:p>
          <a:p>
            <a:r>
              <a:rPr lang="en-US" sz="2800" b="0" i="0" u="none" strike="noStrike" dirty="0">
                <a:solidFill>
                  <a:srgbClr val="000000"/>
                </a:solidFill>
                <a:effectLst/>
                <a:latin typeface="Arial" panose="020B0604020202020204" pitchFamily="34" charset="0"/>
              </a:rPr>
              <a:t> Thermal mechanical analysis is still to be done. </a:t>
            </a:r>
          </a:p>
          <a:p>
            <a:r>
              <a:rPr lang="en-US" sz="2800" b="0" i="0" u="none" strike="noStrike">
                <a:solidFill>
                  <a:srgbClr val="000000"/>
                </a:solidFill>
                <a:effectLst/>
                <a:latin typeface="Arial" panose="020B0604020202020204" pitchFamily="34" charset="0"/>
              </a:rPr>
              <a:t>Nonetheless</a:t>
            </a:r>
            <a:r>
              <a:rPr lang="en-US" sz="2800" b="0" i="0" u="none" strike="noStrike" dirty="0">
                <a:solidFill>
                  <a:srgbClr val="000000"/>
                </a:solidFill>
                <a:effectLst/>
                <a:latin typeface="Arial" panose="020B0604020202020204" pitchFamily="34" charset="0"/>
              </a:rPr>
              <a:t>, the baseline model is evolving to installation of preassembled coils through slots that are then bridged</a:t>
            </a:r>
            <a:r>
              <a:rPr lang="en-US" sz="2800" b="0" i="0" u="none" strike="noStrike">
                <a:solidFill>
                  <a:srgbClr val="000000"/>
                </a:solidFill>
                <a:effectLst/>
                <a:latin typeface="Arial" panose="020B0604020202020204" pitchFamily="34" charset="0"/>
              </a:rPr>
              <a:t>. </a:t>
            </a:r>
          </a:p>
          <a:p>
            <a:r>
              <a:rPr lang="en-US" sz="2800" b="0" i="0" u="none" strike="noStrike">
                <a:solidFill>
                  <a:srgbClr val="000000"/>
                </a:solidFill>
                <a:effectLst/>
                <a:latin typeface="Arial" panose="020B0604020202020204" pitchFamily="34" charset="0"/>
              </a:rPr>
              <a:t>The </a:t>
            </a:r>
            <a:r>
              <a:rPr lang="en-US" sz="2800" b="0" i="0" u="none" strike="noStrike" dirty="0">
                <a:solidFill>
                  <a:srgbClr val="000000"/>
                </a:solidFill>
                <a:effectLst/>
                <a:latin typeface="Arial" panose="020B0604020202020204" pitchFamily="34" charset="0"/>
              </a:rPr>
              <a:t>concept of installing coil “planks” as MINOS did, after all the steel is assembled, and having the coils reside in CDR-like NOTCHES (which limit the plate-to-plate gap to 20mm instead of 460mm (for slots)) seems disfavored.</a:t>
            </a:r>
            <a:endParaRPr lang="en-US" sz="3200" dirty="0"/>
          </a:p>
        </p:txBody>
      </p:sp>
    </p:spTree>
    <p:extLst>
      <p:ext uri="{BB962C8B-B14F-4D97-AF65-F5344CB8AC3E}">
        <p14:creationId xmlns:p14="http://schemas.microsoft.com/office/powerpoint/2010/main" val="306043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FBDB-F3AE-918F-F5E2-F6DF60FE8DC7}"/>
              </a:ext>
            </a:extLst>
          </p:cNvPr>
          <p:cNvSpPr>
            <a:spLocks noGrp="1"/>
          </p:cNvSpPr>
          <p:nvPr>
            <p:ph type="title"/>
          </p:nvPr>
        </p:nvSpPr>
        <p:spPr/>
        <p:txBody>
          <a:bodyPr/>
          <a:lstStyle/>
          <a:p>
            <a:r>
              <a:rPr lang="en-US" dirty="0"/>
              <a:t>ANL Step File of CDR Design</a:t>
            </a:r>
          </a:p>
        </p:txBody>
      </p:sp>
      <p:pic>
        <p:nvPicPr>
          <p:cNvPr id="5" name="Content Placeholder 4">
            <a:extLst>
              <a:ext uri="{FF2B5EF4-FFF2-40B4-BE49-F238E27FC236}">
                <a16:creationId xmlns:a16="http://schemas.microsoft.com/office/drawing/2014/main" id="{2F3A0311-C7B3-4A38-D271-944EDC5B3E38}"/>
              </a:ext>
            </a:extLst>
          </p:cNvPr>
          <p:cNvPicPr>
            <a:picLocks noGrp="1" noChangeAspect="1"/>
          </p:cNvPicPr>
          <p:nvPr>
            <p:ph sz="quarter" idx="14"/>
          </p:nvPr>
        </p:nvPicPr>
        <p:blipFill>
          <a:blip r:embed="rId2"/>
          <a:stretch>
            <a:fillRect/>
          </a:stretch>
        </p:blipFill>
        <p:spPr>
          <a:xfrm>
            <a:off x="2104332" y="1243013"/>
            <a:ext cx="7822998" cy="5065712"/>
          </a:xfrm>
        </p:spPr>
      </p:pic>
      <p:sp>
        <p:nvSpPr>
          <p:cNvPr id="3" name="TextBox 2">
            <a:extLst>
              <a:ext uri="{FF2B5EF4-FFF2-40B4-BE49-F238E27FC236}">
                <a16:creationId xmlns:a16="http://schemas.microsoft.com/office/drawing/2014/main" id="{896430E9-863D-105D-23ED-6D193CA0B815}"/>
              </a:ext>
            </a:extLst>
          </p:cNvPr>
          <p:cNvSpPr txBox="1"/>
          <p:nvPr/>
        </p:nvSpPr>
        <p:spPr>
          <a:xfrm>
            <a:off x="239842" y="1723869"/>
            <a:ext cx="1735262" cy="1754326"/>
          </a:xfrm>
          <a:prstGeom prst="rect">
            <a:avLst/>
          </a:prstGeom>
          <a:noFill/>
        </p:spPr>
        <p:txBody>
          <a:bodyPr wrap="square" rtlCol="0">
            <a:spAutoFit/>
          </a:bodyPr>
          <a:lstStyle/>
          <a:p>
            <a:r>
              <a:rPr lang="en-US" dirty="0"/>
              <a:t>Smaller coil box 220x216mm^2 than 300x300mm^2 quoted in CDR text</a:t>
            </a:r>
          </a:p>
        </p:txBody>
      </p:sp>
      <p:sp>
        <p:nvSpPr>
          <p:cNvPr id="4" name="Slide Number Placeholder 3">
            <a:extLst>
              <a:ext uri="{FF2B5EF4-FFF2-40B4-BE49-F238E27FC236}">
                <a16:creationId xmlns:a16="http://schemas.microsoft.com/office/drawing/2014/main" id="{ABDC7774-0F5D-2E95-8A47-8D8F6A8AEAD7}"/>
              </a:ext>
            </a:extLst>
          </p:cNvPr>
          <p:cNvSpPr>
            <a:spLocks noGrp="1"/>
          </p:cNvSpPr>
          <p:nvPr>
            <p:ph type="sldNum" sz="quarter" idx="11"/>
          </p:nvPr>
        </p:nvSpPr>
        <p:spPr/>
        <p:txBody>
          <a:bodyPr/>
          <a:lstStyle/>
          <a:p>
            <a:fld id="{148B5591-5AC1-48E4-BE31-97DBC72B4207}" type="slidenum">
              <a:rPr lang="en-US" smtClean="0"/>
              <a:t>2</a:t>
            </a:fld>
            <a:endParaRPr lang="en-US"/>
          </a:p>
        </p:txBody>
      </p:sp>
    </p:spTree>
    <p:extLst>
      <p:ext uri="{BB962C8B-B14F-4D97-AF65-F5344CB8AC3E}">
        <p14:creationId xmlns:p14="http://schemas.microsoft.com/office/powerpoint/2010/main" val="79887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EEF4-29E8-59A5-CA93-FB6D49EB5CDC}"/>
              </a:ext>
            </a:extLst>
          </p:cNvPr>
          <p:cNvSpPr>
            <a:spLocks noGrp="1"/>
          </p:cNvSpPr>
          <p:nvPr>
            <p:ph type="title"/>
          </p:nvPr>
        </p:nvSpPr>
        <p:spPr/>
        <p:txBody>
          <a:bodyPr/>
          <a:lstStyle/>
          <a:p>
            <a:r>
              <a:rPr lang="en-US" dirty="0"/>
              <a:t>Fringe Fields in CDR Design w/ Perfect Plate Alignment</a:t>
            </a:r>
          </a:p>
        </p:txBody>
      </p:sp>
      <p:sp>
        <p:nvSpPr>
          <p:cNvPr id="3" name="Date Placeholder 2">
            <a:extLst>
              <a:ext uri="{FF2B5EF4-FFF2-40B4-BE49-F238E27FC236}">
                <a16:creationId xmlns:a16="http://schemas.microsoft.com/office/drawing/2014/main" id="{D6F1D6B9-8611-F935-5FF9-6B7777CAD85B}"/>
              </a:ext>
            </a:extLst>
          </p:cNvPr>
          <p:cNvSpPr>
            <a:spLocks noGrp="1"/>
          </p:cNvSpPr>
          <p:nvPr>
            <p:ph type="dt" sz="half" idx="10"/>
          </p:nvPr>
        </p:nvSpPr>
        <p:spPr/>
        <p:txBody>
          <a:bodyPr/>
          <a:lstStyle/>
          <a:p>
            <a:pPr>
              <a:defRPr/>
            </a:pPr>
            <a:r>
              <a:rPr lang="en-US"/>
              <a:t>3/27/24</a:t>
            </a:r>
            <a:endParaRPr lang="en-US" dirty="0"/>
          </a:p>
        </p:txBody>
      </p:sp>
      <p:sp>
        <p:nvSpPr>
          <p:cNvPr id="4" name="Footer Placeholder 3">
            <a:extLst>
              <a:ext uri="{FF2B5EF4-FFF2-40B4-BE49-F238E27FC236}">
                <a16:creationId xmlns:a16="http://schemas.microsoft.com/office/drawing/2014/main" id="{98A326F3-7265-8582-C06B-E2E7D5AF7245}"/>
              </a:ext>
            </a:extLst>
          </p:cNvPr>
          <p:cNvSpPr>
            <a:spLocks noGrp="1"/>
          </p:cNvSpPr>
          <p:nvPr>
            <p:ph type="ftr" sz="quarter" idx="11"/>
          </p:nvPr>
        </p:nvSpPr>
        <p:spPr/>
        <p:txBody>
          <a:bodyPr/>
          <a:lstStyle/>
          <a:p>
            <a:pPr>
              <a:defRPr/>
            </a:pPr>
            <a:r>
              <a:rPr lang="en-US"/>
              <a:t>T.W. Markiewicz/SLAC | TMS Magnet Status</a:t>
            </a:r>
            <a:endParaRPr lang="en-US" dirty="0"/>
          </a:p>
        </p:txBody>
      </p:sp>
      <p:sp>
        <p:nvSpPr>
          <p:cNvPr id="5" name="Slide Number Placeholder 4">
            <a:extLst>
              <a:ext uri="{FF2B5EF4-FFF2-40B4-BE49-F238E27FC236}">
                <a16:creationId xmlns:a16="http://schemas.microsoft.com/office/drawing/2014/main" id="{E3F214BA-B4F6-7E54-9949-7A9C0086A05E}"/>
              </a:ext>
            </a:extLst>
          </p:cNvPr>
          <p:cNvSpPr>
            <a:spLocks noGrp="1"/>
          </p:cNvSpPr>
          <p:nvPr>
            <p:ph type="sldNum" sz="quarter" idx="12"/>
          </p:nvPr>
        </p:nvSpPr>
        <p:spPr/>
        <p:txBody>
          <a:bodyPr/>
          <a:lstStyle/>
          <a:p>
            <a:pPr>
              <a:defRPr/>
            </a:pPr>
            <a:fld id="{0C39C72E-2A13-EB4D-AD45-6D4E6ACAED8D}" type="slidenum">
              <a:rPr lang="en-US" smtClean="0"/>
              <a:pPr>
                <a:defRPr/>
              </a:pPr>
              <a:t>3</a:t>
            </a:fld>
            <a:endParaRPr lang="en-US" dirty="0"/>
          </a:p>
        </p:txBody>
      </p:sp>
      <p:sp>
        <p:nvSpPr>
          <p:cNvPr id="6" name="Content Placeholder 5">
            <a:extLst>
              <a:ext uri="{FF2B5EF4-FFF2-40B4-BE49-F238E27FC236}">
                <a16:creationId xmlns:a16="http://schemas.microsoft.com/office/drawing/2014/main" id="{9060F77E-8972-76A2-C444-1450955CFD6E}"/>
              </a:ext>
            </a:extLst>
          </p:cNvPr>
          <p:cNvSpPr>
            <a:spLocks noGrp="1"/>
          </p:cNvSpPr>
          <p:nvPr>
            <p:ph idx="13"/>
          </p:nvPr>
        </p:nvSpPr>
        <p:spPr/>
        <p:txBody>
          <a:bodyPr/>
          <a:lstStyle/>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Marco Oriunno has a full ANSYS EMAG model of the CDR design. The fringe field produced by that design is shown in two attached slides. See the linked presentation at the I&amp;I meeting for more views. </a:t>
            </a:r>
          </a:p>
          <a:p>
            <a:pPr marL="742950" lvl="1" indent="-285750"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At the spectrometer midplane in Y, the field goes from 5 Gauss near the steel to ~38 Gauss ~1.5-2m from the steel then falls off to ~5 Gauss. </a:t>
            </a:r>
          </a:p>
          <a:p>
            <a:pPr marL="742950" lvl="1" indent="-285750"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At &gt;~2.5m from the front (NDLAr side) or back of TMS (SAND side) the field is below 10 Gauss</a:t>
            </a:r>
          </a:p>
          <a:p>
            <a:pPr marL="742950" lvl="1" indent="-285750"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These numbers are preliminary and are for perfect plate alignment</a:t>
            </a:r>
          </a:p>
          <a:p>
            <a:endParaRPr lang="en-US" dirty="0"/>
          </a:p>
        </p:txBody>
      </p:sp>
    </p:spTree>
    <p:extLst>
      <p:ext uri="{BB962C8B-B14F-4D97-AF65-F5344CB8AC3E}">
        <p14:creationId xmlns:p14="http://schemas.microsoft.com/office/powerpoint/2010/main" val="203599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A798D-9B2D-363C-DC02-56A037C37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32624-30F8-7299-1B1D-3692A26B8914}"/>
              </a:ext>
            </a:extLst>
          </p:cNvPr>
          <p:cNvSpPr>
            <a:spLocks noGrp="1"/>
          </p:cNvSpPr>
          <p:nvPr>
            <p:ph type="title"/>
          </p:nvPr>
        </p:nvSpPr>
        <p:spPr>
          <a:xfrm>
            <a:off x="499872" y="107696"/>
            <a:ext cx="10972800" cy="1143000"/>
          </a:xfrm>
        </p:spPr>
        <p:txBody>
          <a:bodyPr/>
          <a:lstStyle/>
          <a:p>
            <a:r>
              <a:rPr lang="en-US" dirty="0"/>
              <a:t>TMS Fringe Field - Midplane</a:t>
            </a:r>
          </a:p>
        </p:txBody>
      </p:sp>
      <p:pic>
        <p:nvPicPr>
          <p:cNvPr id="3" name="Content Placeholder 4">
            <a:extLst>
              <a:ext uri="{FF2B5EF4-FFF2-40B4-BE49-F238E27FC236}">
                <a16:creationId xmlns:a16="http://schemas.microsoft.com/office/drawing/2014/main" id="{D8B4B967-BCF6-895C-BF4F-ABEA08EB8494}"/>
              </a:ext>
            </a:extLst>
          </p:cNvPr>
          <p:cNvPicPr>
            <a:picLocks noChangeAspect="1"/>
          </p:cNvPicPr>
          <p:nvPr/>
        </p:nvPicPr>
        <p:blipFill rotWithShape="1">
          <a:blip r:embed="rId2"/>
          <a:srcRect l="9152" r="8267"/>
          <a:stretch/>
        </p:blipFill>
        <p:spPr>
          <a:xfrm>
            <a:off x="3832352" y="4943264"/>
            <a:ext cx="3344672" cy="1778212"/>
          </a:xfrm>
          <a:prstGeom prst="rect">
            <a:avLst/>
          </a:prstGeom>
        </p:spPr>
      </p:pic>
      <p:sp>
        <p:nvSpPr>
          <p:cNvPr id="9" name="TextBox 8">
            <a:extLst>
              <a:ext uri="{FF2B5EF4-FFF2-40B4-BE49-F238E27FC236}">
                <a16:creationId xmlns:a16="http://schemas.microsoft.com/office/drawing/2014/main" id="{B7349AF8-8A65-EB6E-E816-ACF693FDFD30}"/>
              </a:ext>
            </a:extLst>
          </p:cNvPr>
          <p:cNvSpPr txBox="1"/>
          <p:nvPr/>
        </p:nvSpPr>
        <p:spPr>
          <a:xfrm>
            <a:off x="86035" y="6183997"/>
            <a:ext cx="2755050" cy="646331"/>
          </a:xfrm>
          <a:prstGeom prst="rect">
            <a:avLst/>
          </a:prstGeom>
          <a:noFill/>
        </p:spPr>
        <p:txBody>
          <a:bodyPr wrap="none" rtlCol="0">
            <a:spAutoFit/>
          </a:bodyPr>
          <a:lstStyle/>
          <a:p>
            <a:r>
              <a:rPr lang="en-US" dirty="0"/>
              <a:t>Color scale:</a:t>
            </a:r>
          </a:p>
          <a:p>
            <a:r>
              <a:rPr lang="en-US" dirty="0"/>
              <a:t>Red = [50 gauss, maximum]</a:t>
            </a:r>
          </a:p>
        </p:txBody>
      </p:sp>
      <p:pic>
        <p:nvPicPr>
          <p:cNvPr id="10" name="Content Placeholder 16">
            <a:extLst>
              <a:ext uri="{FF2B5EF4-FFF2-40B4-BE49-F238E27FC236}">
                <a16:creationId xmlns:a16="http://schemas.microsoft.com/office/drawing/2014/main" id="{399AF478-1722-3538-F190-010FC70FBCF1}"/>
              </a:ext>
            </a:extLst>
          </p:cNvPr>
          <p:cNvPicPr>
            <a:picLocks noGrp="1" noChangeAspect="1"/>
          </p:cNvPicPr>
          <p:nvPr>
            <p:ph idx="1"/>
          </p:nvPr>
        </p:nvPicPr>
        <p:blipFill>
          <a:blip r:embed="rId3"/>
          <a:stretch>
            <a:fillRect/>
          </a:stretch>
        </p:blipFill>
        <p:spPr>
          <a:xfrm>
            <a:off x="1843284" y="1250696"/>
            <a:ext cx="7441148" cy="3829304"/>
          </a:xfrm>
        </p:spPr>
      </p:pic>
      <p:cxnSp>
        <p:nvCxnSpPr>
          <p:cNvPr id="11" name="Straight Connector 10">
            <a:extLst>
              <a:ext uri="{FF2B5EF4-FFF2-40B4-BE49-F238E27FC236}">
                <a16:creationId xmlns:a16="http://schemas.microsoft.com/office/drawing/2014/main" id="{2DCE6ADD-35AC-FD5F-2EE8-1E92BD6CC187}"/>
              </a:ext>
            </a:extLst>
          </p:cNvPr>
          <p:cNvCxnSpPr>
            <a:cxnSpLocks/>
          </p:cNvCxnSpPr>
          <p:nvPr/>
        </p:nvCxnSpPr>
        <p:spPr>
          <a:xfrm>
            <a:off x="3316224" y="6086461"/>
            <a:ext cx="4129024"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2A48F0B3-F2E4-DD44-C86E-A92F8512F8DA}"/>
              </a:ext>
            </a:extLst>
          </p:cNvPr>
          <p:cNvSpPr>
            <a:spLocks noGrp="1"/>
          </p:cNvSpPr>
          <p:nvPr>
            <p:ph type="ftr" sz="quarter" idx="11"/>
          </p:nvPr>
        </p:nvSpPr>
        <p:spPr>
          <a:xfrm>
            <a:off x="3832352" y="6538913"/>
            <a:ext cx="3860800" cy="365125"/>
          </a:xfrm>
        </p:spPr>
        <p:txBody>
          <a:bodyPr/>
          <a:lstStyle/>
          <a:p>
            <a:pPr>
              <a:defRPr/>
            </a:pPr>
            <a:r>
              <a:rPr lang="en-US"/>
              <a:t>T.W. Markiewicz/SLAC | TMS Magnet Status</a:t>
            </a:r>
            <a:endParaRPr lang="en-US" dirty="0"/>
          </a:p>
        </p:txBody>
      </p:sp>
      <p:pic>
        <p:nvPicPr>
          <p:cNvPr id="4" name="Content Placeholder 16">
            <a:extLst>
              <a:ext uri="{FF2B5EF4-FFF2-40B4-BE49-F238E27FC236}">
                <a16:creationId xmlns:a16="http://schemas.microsoft.com/office/drawing/2014/main" id="{594C8B2F-BEF5-6A59-0C66-DA9FC22C3D22}"/>
              </a:ext>
            </a:extLst>
          </p:cNvPr>
          <p:cNvPicPr>
            <a:picLocks noChangeAspect="1"/>
          </p:cNvPicPr>
          <p:nvPr/>
        </p:nvPicPr>
        <p:blipFill>
          <a:blip r:embed="rId3"/>
          <a:stretch>
            <a:fillRect/>
          </a:stretch>
        </p:blipFill>
        <p:spPr>
          <a:xfrm>
            <a:off x="1995684" y="1403096"/>
            <a:ext cx="7441148" cy="3829304"/>
          </a:xfrm>
        </p:spPr>
      </p:pic>
      <p:pic>
        <p:nvPicPr>
          <p:cNvPr id="8" name="Content Placeholder 16">
            <a:extLst>
              <a:ext uri="{FF2B5EF4-FFF2-40B4-BE49-F238E27FC236}">
                <a16:creationId xmlns:a16="http://schemas.microsoft.com/office/drawing/2014/main" id="{BCC73300-5E6A-A421-DAAD-C2A4D7ABB106}"/>
              </a:ext>
            </a:extLst>
          </p:cNvPr>
          <p:cNvPicPr>
            <a:picLocks noChangeAspect="1"/>
          </p:cNvPicPr>
          <p:nvPr/>
        </p:nvPicPr>
        <p:blipFill>
          <a:blip r:embed="rId3"/>
          <a:stretch>
            <a:fillRect/>
          </a:stretch>
        </p:blipFill>
        <p:spPr>
          <a:xfrm>
            <a:off x="2148084" y="1555496"/>
            <a:ext cx="7441148" cy="3829304"/>
          </a:xfrm>
          <a:prstGeom prst="rect">
            <a:avLst/>
          </a:prstGeom>
        </p:spPr>
      </p:pic>
      <p:sp>
        <p:nvSpPr>
          <p:cNvPr id="6" name="Date Placeholder 5">
            <a:extLst>
              <a:ext uri="{FF2B5EF4-FFF2-40B4-BE49-F238E27FC236}">
                <a16:creationId xmlns:a16="http://schemas.microsoft.com/office/drawing/2014/main" id="{D042294B-C614-F575-22B5-3C8AF289EE63}"/>
              </a:ext>
            </a:extLst>
          </p:cNvPr>
          <p:cNvSpPr>
            <a:spLocks noGrp="1"/>
          </p:cNvSpPr>
          <p:nvPr>
            <p:ph type="dt" sz="half" idx="10"/>
          </p:nvPr>
        </p:nvSpPr>
        <p:spPr/>
        <p:txBody>
          <a:bodyPr/>
          <a:lstStyle/>
          <a:p>
            <a:pPr>
              <a:defRPr/>
            </a:pPr>
            <a:r>
              <a:rPr lang="en-US"/>
              <a:t>3/27/24</a:t>
            </a:r>
            <a:endParaRPr lang="en-US" dirty="0"/>
          </a:p>
        </p:txBody>
      </p:sp>
      <p:sp>
        <p:nvSpPr>
          <p:cNvPr id="7" name="Slide Number Placeholder 6">
            <a:extLst>
              <a:ext uri="{FF2B5EF4-FFF2-40B4-BE49-F238E27FC236}">
                <a16:creationId xmlns:a16="http://schemas.microsoft.com/office/drawing/2014/main" id="{FB88400C-3722-0910-A138-13ACCE847356}"/>
              </a:ext>
            </a:extLst>
          </p:cNvPr>
          <p:cNvSpPr>
            <a:spLocks noGrp="1"/>
          </p:cNvSpPr>
          <p:nvPr>
            <p:ph type="sldNum" sz="quarter" idx="12"/>
          </p:nvPr>
        </p:nvSpPr>
        <p:spPr/>
        <p:txBody>
          <a:bodyPr/>
          <a:lstStyle/>
          <a:p>
            <a:pPr>
              <a:defRPr/>
            </a:pPr>
            <a:fld id="{0C39C72E-2A13-EB4D-AD45-6D4E6ACAED8D}" type="slidenum">
              <a:rPr lang="en-US" smtClean="0"/>
              <a:pPr>
                <a:defRPr/>
              </a:pPr>
              <a:t>4</a:t>
            </a:fld>
            <a:endParaRPr lang="en-US" dirty="0"/>
          </a:p>
        </p:txBody>
      </p:sp>
    </p:spTree>
    <p:extLst>
      <p:ext uri="{BB962C8B-B14F-4D97-AF65-F5344CB8AC3E}">
        <p14:creationId xmlns:p14="http://schemas.microsoft.com/office/powerpoint/2010/main" val="369160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BB52D-077C-18FE-4905-2DCC8DD035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A8DD1-165D-C5B7-79B8-8A6C5170C427}"/>
              </a:ext>
            </a:extLst>
          </p:cNvPr>
          <p:cNvSpPr>
            <a:spLocks noGrp="1"/>
          </p:cNvSpPr>
          <p:nvPr>
            <p:ph type="title"/>
          </p:nvPr>
        </p:nvSpPr>
        <p:spPr/>
        <p:txBody>
          <a:bodyPr/>
          <a:lstStyle/>
          <a:p>
            <a:r>
              <a:rPr lang="en-US" dirty="0"/>
              <a:t>TMS - Front</a:t>
            </a:r>
          </a:p>
        </p:txBody>
      </p:sp>
      <p:pic>
        <p:nvPicPr>
          <p:cNvPr id="3" name="Content Placeholder 4">
            <a:extLst>
              <a:ext uri="{FF2B5EF4-FFF2-40B4-BE49-F238E27FC236}">
                <a16:creationId xmlns:a16="http://schemas.microsoft.com/office/drawing/2014/main" id="{9F26F3C1-8CB7-6750-1217-2B4637E65BB4}"/>
              </a:ext>
            </a:extLst>
          </p:cNvPr>
          <p:cNvPicPr>
            <a:picLocks noChangeAspect="1"/>
          </p:cNvPicPr>
          <p:nvPr/>
        </p:nvPicPr>
        <p:blipFill rotWithShape="1">
          <a:blip r:embed="rId2"/>
          <a:srcRect l="9152" r="8267"/>
          <a:stretch/>
        </p:blipFill>
        <p:spPr>
          <a:xfrm>
            <a:off x="471423" y="2291874"/>
            <a:ext cx="6910639" cy="3674077"/>
          </a:xfrm>
          <a:prstGeom prst="rect">
            <a:avLst/>
          </a:prstGeom>
        </p:spPr>
      </p:pic>
      <p:cxnSp>
        <p:nvCxnSpPr>
          <p:cNvPr id="7" name="Straight Connector 6">
            <a:extLst>
              <a:ext uri="{FF2B5EF4-FFF2-40B4-BE49-F238E27FC236}">
                <a16:creationId xmlns:a16="http://schemas.microsoft.com/office/drawing/2014/main" id="{48802E63-C2D4-2506-01B9-D9FB7CCDA032}"/>
              </a:ext>
            </a:extLst>
          </p:cNvPr>
          <p:cNvCxnSpPr>
            <a:cxnSpLocks/>
          </p:cNvCxnSpPr>
          <p:nvPr/>
        </p:nvCxnSpPr>
        <p:spPr>
          <a:xfrm>
            <a:off x="4560726" y="2088833"/>
            <a:ext cx="0" cy="429971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85DC342-D6DF-5BA8-EFF8-CD1932F98F71}"/>
              </a:ext>
            </a:extLst>
          </p:cNvPr>
          <p:cNvSpPr txBox="1"/>
          <p:nvPr/>
        </p:nvSpPr>
        <p:spPr>
          <a:xfrm>
            <a:off x="86035" y="6183997"/>
            <a:ext cx="2872068" cy="646331"/>
          </a:xfrm>
          <a:prstGeom prst="rect">
            <a:avLst/>
          </a:prstGeom>
          <a:noFill/>
        </p:spPr>
        <p:txBody>
          <a:bodyPr wrap="none" rtlCol="0">
            <a:spAutoFit/>
          </a:bodyPr>
          <a:lstStyle/>
          <a:p>
            <a:r>
              <a:rPr lang="en-US" dirty="0"/>
              <a:t>Color scale:</a:t>
            </a:r>
          </a:p>
          <a:p>
            <a:r>
              <a:rPr lang="en-US" dirty="0"/>
              <a:t>Red = [500 gauss, maximum]</a:t>
            </a:r>
          </a:p>
        </p:txBody>
      </p:sp>
      <p:pic>
        <p:nvPicPr>
          <p:cNvPr id="5" name="Picture 4">
            <a:extLst>
              <a:ext uri="{FF2B5EF4-FFF2-40B4-BE49-F238E27FC236}">
                <a16:creationId xmlns:a16="http://schemas.microsoft.com/office/drawing/2014/main" id="{0250BD6E-D80A-4892-6030-CC3380E4689F}"/>
              </a:ext>
            </a:extLst>
          </p:cNvPr>
          <p:cNvPicPr>
            <a:picLocks noChangeAspect="1"/>
          </p:cNvPicPr>
          <p:nvPr/>
        </p:nvPicPr>
        <p:blipFill>
          <a:blip r:embed="rId3"/>
          <a:stretch>
            <a:fillRect/>
          </a:stretch>
        </p:blipFill>
        <p:spPr>
          <a:xfrm>
            <a:off x="7622944" y="1397109"/>
            <a:ext cx="3370176" cy="5072779"/>
          </a:xfrm>
          <a:prstGeom prst="rect">
            <a:avLst/>
          </a:prstGeom>
        </p:spPr>
      </p:pic>
      <p:sp>
        <p:nvSpPr>
          <p:cNvPr id="6" name="Footer Placeholder 5">
            <a:extLst>
              <a:ext uri="{FF2B5EF4-FFF2-40B4-BE49-F238E27FC236}">
                <a16:creationId xmlns:a16="http://schemas.microsoft.com/office/drawing/2014/main" id="{40F21245-9C09-B38C-9659-B1BE043E21A2}"/>
              </a:ext>
            </a:extLst>
          </p:cNvPr>
          <p:cNvSpPr>
            <a:spLocks noGrp="1"/>
          </p:cNvSpPr>
          <p:nvPr>
            <p:ph type="ftr" sz="quarter" idx="11"/>
          </p:nvPr>
        </p:nvSpPr>
        <p:spPr/>
        <p:txBody>
          <a:bodyPr/>
          <a:lstStyle/>
          <a:p>
            <a:pPr>
              <a:defRPr/>
            </a:pPr>
            <a:r>
              <a:rPr lang="en-US"/>
              <a:t>T.W. Markiewicz/SLAC | TMS Magnet Status</a:t>
            </a:r>
            <a:endParaRPr lang="en-US" dirty="0"/>
          </a:p>
        </p:txBody>
      </p:sp>
      <p:sp>
        <p:nvSpPr>
          <p:cNvPr id="4" name="Date Placeholder 3">
            <a:extLst>
              <a:ext uri="{FF2B5EF4-FFF2-40B4-BE49-F238E27FC236}">
                <a16:creationId xmlns:a16="http://schemas.microsoft.com/office/drawing/2014/main" id="{56E2FE43-A5F0-BEE9-3146-B4C5D4B898A9}"/>
              </a:ext>
            </a:extLst>
          </p:cNvPr>
          <p:cNvSpPr>
            <a:spLocks noGrp="1"/>
          </p:cNvSpPr>
          <p:nvPr>
            <p:ph type="dt" sz="half" idx="10"/>
          </p:nvPr>
        </p:nvSpPr>
        <p:spPr/>
        <p:txBody>
          <a:bodyPr/>
          <a:lstStyle/>
          <a:p>
            <a:pPr>
              <a:defRPr/>
            </a:pPr>
            <a:r>
              <a:rPr lang="en-US"/>
              <a:t>3/27/24</a:t>
            </a:r>
            <a:endParaRPr lang="en-US" dirty="0"/>
          </a:p>
        </p:txBody>
      </p:sp>
      <p:sp>
        <p:nvSpPr>
          <p:cNvPr id="8" name="Slide Number Placeholder 7">
            <a:extLst>
              <a:ext uri="{FF2B5EF4-FFF2-40B4-BE49-F238E27FC236}">
                <a16:creationId xmlns:a16="http://schemas.microsoft.com/office/drawing/2014/main" id="{61F88E12-9090-9C01-22E2-D5D9997CB286}"/>
              </a:ext>
            </a:extLst>
          </p:cNvPr>
          <p:cNvSpPr>
            <a:spLocks noGrp="1"/>
          </p:cNvSpPr>
          <p:nvPr>
            <p:ph type="sldNum" sz="quarter" idx="12"/>
          </p:nvPr>
        </p:nvSpPr>
        <p:spPr/>
        <p:txBody>
          <a:bodyPr/>
          <a:lstStyle/>
          <a:p>
            <a:pPr>
              <a:defRPr/>
            </a:pPr>
            <a:fld id="{0C39C72E-2A13-EB4D-AD45-6D4E6ACAED8D}" type="slidenum">
              <a:rPr lang="en-US" smtClean="0"/>
              <a:pPr>
                <a:defRPr/>
              </a:pPr>
              <a:t>5</a:t>
            </a:fld>
            <a:endParaRPr lang="en-US" dirty="0"/>
          </a:p>
        </p:txBody>
      </p:sp>
    </p:spTree>
    <p:extLst>
      <p:ext uri="{BB962C8B-B14F-4D97-AF65-F5344CB8AC3E}">
        <p14:creationId xmlns:p14="http://schemas.microsoft.com/office/powerpoint/2010/main" val="2072454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15C6C-D8E1-3D72-7074-DBF2BE9CCE39}"/>
              </a:ext>
            </a:extLst>
          </p:cNvPr>
          <p:cNvSpPr>
            <a:spLocks noGrp="1"/>
          </p:cNvSpPr>
          <p:nvPr>
            <p:ph type="title"/>
          </p:nvPr>
        </p:nvSpPr>
        <p:spPr/>
        <p:txBody>
          <a:bodyPr/>
          <a:lstStyle/>
          <a:p>
            <a:r>
              <a:rPr lang="en-US" dirty="0"/>
              <a:t>Coil </a:t>
            </a:r>
            <a:r>
              <a:rPr lang="en-US" dirty="0" err="1"/>
              <a:t>onstruction</a:t>
            </a:r>
            <a:r>
              <a:rPr lang="en-US" dirty="0"/>
              <a:t> and Installation</a:t>
            </a:r>
          </a:p>
        </p:txBody>
      </p:sp>
      <p:sp>
        <p:nvSpPr>
          <p:cNvPr id="3" name="Date Placeholder 2">
            <a:extLst>
              <a:ext uri="{FF2B5EF4-FFF2-40B4-BE49-F238E27FC236}">
                <a16:creationId xmlns:a16="http://schemas.microsoft.com/office/drawing/2014/main" id="{9FD33F40-1E44-D1B3-7AA8-42D361C5A0A6}"/>
              </a:ext>
            </a:extLst>
          </p:cNvPr>
          <p:cNvSpPr>
            <a:spLocks noGrp="1"/>
          </p:cNvSpPr>
          <p:nvPr>
            <p:ph type="dt" sz="half" idx="10"/>
          </p:nvPr>
        </p:nvSpPr>
        <p:spPr/>
        <p:txBody>
          <a:bodyPr/>
          <a:lstStyle/>
          <a:p>
            <a:pPr>
              <a:defRPr/>
            </a:pPr>
            <a:r>
              <a:rPr lang="en-US"/>
              <a:t>3/27/24</a:t>
            </a:r>
            <a:endParaRPr lang="en-US" dirty="0"/>
          </a:p>
        </p:txBody>
      </p:sp>
      <p:sp>
        <p:nvSpPr>
          <p:cNvPr id="4" name="Footer Placeholder 3">
            <a:extLst>
              <a:ext uri="{FF2B5EF4-FFF2-40B4-BE49-F238E27FC236}">
                <a16:creationId xmlns:a16="http://schemas.microsoft.com/office/drawing/2014/main" id="{30BB953C-997E-7280-6FC5-E50A081578CC}"/>
              </a:ext>
            </a:extLst>
          </p:cNvPr>
          <p:cNvSpPr>
            <a:spLocks noGrp="1"/>
          </p:cNvSpPr>
          <p:nvPr>
            <p:ph type="ftr" sz="quarter" idx="11"/>
          </p:nvPr>
        </p:nvSpPr>
        <p:spPr/>
        <p:txBody>
          <a:bodyPr/>
          <a:lstStyle/>
          <a:p>
            <a:pPr>
              <a:defRPr/>
            </a:pPr>
            <a:r>
              <a:rPr lang="en-US"/>
              <a:t>T.W. Markiewicz/SLAC | TMS Magnet Status</a:t>
            </a:r>
            <a:endParaRPr lang="en-US" dirty="0"/>
          </a:p>
        </p:txBody>
      </p:sp>
      <p:sp>
        <p:nvSpPr>
          <p:cNvPr id="5" name="Slide Number Placeholder 4">
            <a:extLst>
              <a:ext uri="{FF2B5EF4-FFF2-40B4-BE49-F238E27FC236}">
                <a16:creationId xmlns:a16="http://schemas.microsoft.com/office/drawing/2014/main" id="{032BB697-9820-0CA6-CF2C-FB02BBA94945}"/>
              </a:ext>
            </a:extLst>
          </p:cNvPr>
          <p:cNvSpPr>
            <a:spLocks noGrp="1"/>
          </p:cNvSpPr>
          <p:nvPr>
            <p:ph type="sldNum" sz="quarter" idx="12"/>
          </p:nvPr>
        </p:nvSpPr>
        <p:spPr/>
        <p:txBody>
          <a:bodyPr/>
          <a:lstStyle/>
          <a:p>
            <a:pPr>
              <a:defRPr/>
            </a:pPr>
            <a:fld id="{0C39C72E-2A13-EB4D-AD45-6D4E6ACAED8D}" type="slidenum">
              <a:rPr lang="en-US" smtClean="0"/>
              <a:pPr>
                <a:defRPr/>
              </a:pPr>
              <a:t>6</a:t>
            </a:fld>
            <a:endParaRPr lang="en-US" dirty="0"/>
          </a:p>
        </p:txBody>
      </p:sp>
      <p:sp>
        <p:nvSpPr>
          <p:cNvPr id="6" name="Content Placeholder 5">
            <a:extLst>
              <a:ext uri="{FF2B5EF4-FFF2-40B4-BE49-F238E27FC236}">
                <a16:creationId xmlns:a16="http://schemas.microsoft.com/office/drawing/2014/main" id="{3BD2F9FD-E4A3-3F01-01B9-C1FD5D1A85F9}"/>
              </a:ext>
            </a:extLst>
          </p:cNvPr>
          <p:cNvSpPr>
            <a:spLocks noGrp="1"/>
          </p:cNvSpPr>
          <p:nvPr>
            <p:ph idx="13"/>
          </p:nvPr>
        </p:nvSpPr>
        <p:spPr/>
        <p:txBody>
          <a:bodyPr/>
          <a:lstStyle/>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The preferred concept for assembling the coil is that used by MINOS (see slide) where corner pieces are used to join two sets of copper bars at 90 degrees. Each side is a “plank”. MINOS assembled these corners in the field.</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The group currently prefers the proposed scheme of pre-assembling and testing the coil (by a vendor, if possible) and to load the steel plates over the lower coils through SLOTS cut in the corners of the plates. Coils would sit on stands. The upper coils would be lowered into slots at the top of the plates.</a:t>
            </a:r>
          </a:p>
          <a:p>
            <a:pPr marL="742950" lvl="1" indent="-285750"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Ideally coils would be in a thin-walled non-magnetic (Stainless steel or aluminum) box. </a:t>
            </a:r>
          </a:p>
          <a:p>
            <a:endParaRPr lang="en-US" dirty="0"/>
          </a:p>
        </p:txBody>
      </p:sp>
    </p:spTree>
    <p:extLst>
      <p:ext uri="{BB962C8B-B14F-4D97-AF65-F5344CB8AC3E}">
        <p14:creationId xmlns:p14="http://schemas.microsoft.com/office/powerpoint/2010/main" val="265538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B8342-765B-90EF-B380-92AA79A3F639}"/>
              </a:ext>
            </a:extLst>
          </p:cNvPr>
          <p:cNvSpPr>
            <a:spLocks noGrp="1"/>
          </p:cNvSpPr>
          <p:nvPr>
            <p:ph type="title"/>
          </p:nvPr>
        </p:nvSpPr>
        <p:spPr>
          <a:xfrm>
            <a:off x="609601" y="432608"/>
            <a:ext cx="3185160" cy="4541721"/>
          </a:xfrm>
        </p:spPr>
        <p:txBody>
          <a:bodyPr/>
          <a:lstStyle/>
          <a:p>
            <a:pPr algn="ctr"/>
            <a:r>
              <a:rPr lang="en-US" dirty="0"/>
              <a:t>CDR Coil Design and Assembly Concept</a:t>
            </a:r>
            <a:br>
              <a:rPr lang="en-US" dirty="0"/>
            </a:br>
            <a:br>
              <a:rPr lang="en-US" dirty="0"/>
            </a:br>
            <a:r>
              <a:rPr lang="en-US" dirty="0"/>
              <a:t>25 loop Series connected coils</a:t>
            </a:r>
            <a:br>
              <a:rPr lang="en-US" dirty="0"/>
            </a:br>
            <a:br>
              <a:rPr lang="en-US" dirty="0"/>
            </a:br>
            <a:r>
              <a:rPr lang="en-US" dirty="0"/>
              <a:t>200mm x 200mm Coil Package Inserted into 220mm x 220mm Notch</a:t>
            </a:r>
            <a:br>
              <a:rPr lang="en-US" dirty="0"/>
            </a:br>
            <a:br>
              <a:rPr lang="en-US" dirty="0"/>
            </a:br>
            <a:r>
              <a:rPr lang="en-US" dirty="0"/>
              <a:t>Assembled into notches and first tested after steel plates stacked and detector panels mounted</a:t>
            </a:r>
          </a:p>
        </p:txBody>
      </p:sp>
      <p:sp>
        <p:nvSpPr>
          <p:cNvPr id="3" name="Date Placeholder 2">
            <a:extLst>
              <a:ext uri="{FF2B5EF4-FFF2-40B4-BE49-F238E27FC236}">
                <a16:creationId xmlns:a16="http://schemas.microsoft.com/office/drawing/2014/main" id="{3E4EAB3F-A2A4-22C6-D0B5-8AA1090B8829}"/>
              </a:ext>
            </a:extLst>
          </p:cNvPr>
          <p:cNvSpPr>
            <a:spLocks noGrp="1"/>
          </p:cNvSpPr>
          <p:nvPr>
            <p:ph type="dt" sz="half" idx="11"/>
          </p:nvPr>
        </p:nvSpPr>
        <p:spPr/>
        <p:txBody>
          <a:bodyPr/>
          <a:lstStyle/>
          <a:p>
            <a:pPr>
              <a:defRPr/>
            </a:pPr>
            <a:r>
              <a:rPr lang="en-US"/>
              <a:t>3/27/24</a:t>
            </a:r>
            <a:endParaRPr lang="en-US" dirty="0"/>
          </a:p>
        </p:txBody>
      </p:sp>
      <p:sp>
        <p:nvSpPr>
          <p:cNvPr id="4" name="Footer Placeholder 3">
            <a:extLst>
              <a:ext uri="{FF2B5EF4-FFF2-40B4-BE49-F238E27FC236}">
                <a16:creationId xmlns:a16="http://schemas.microsoft.com/office/drawing/2014/main" id="{8315256F-30D9-AD75-2C0C-2EF3F9BB2CB5}"/>
              </a:ext>
            </a:extLst>
          </p:cNvPr>
          <p:cNvSpPr>
            <a:spLocks noGrp="1"/>
          </p:cNvSpPr>
          <p:nvPr>
            <p:ph type="ftr" sz="quarter" idx="12"/>
          </p:nvPr>
        </p:nvSpPr>
        <p:spPr/>
        <p:txBody>
          <a:bodyPr/>
          <a:lstStyle/>
          <a:p>
            <a:pPr>
              <a:defRPr/>
            </a:pPr>
            <a:r>
              <a:rPr lang="en-US"/>
              <a:t>T.W. Markiewicz/SLAC | TMS Magnet Status</a:t>
            </a:r>
            <a:endParaRPr lang="en-US" dirty="0"/>
          </a:p>
        </p:txBody>
      </p:sp>
      <p:sp>
        <p:nvSpPr>
          <p:cNvPr id="5" name="Slide Number Placeholder 4">
            <a:extLst>
              <a:ext uri="{FF2B5EF4-FFF2-40B4-BE49-F238E27FC236}">
                <a16:creationId xmlns:a16="http://schemas.microsoft.com/office/drawing/2014/main" id="{67CEDF86-3FBD-84E5-6351-C22569F9A23F}"/>
              </a:ext>
            </a:extLst>
          </p:cNvPr>
          <p:cNvSpPr>
            <a:spLocks noGrp="1"/>
          </p:cNvSpPr>
          <p:nvPr>
            <p:ph type="sldNum" sz="quarter" idx="13"/>
          </p:nvPr>
        </p:nvSpPr>
        <p:spPr/>
        <p:txBody>
          <a:bodyPr/>
          <a:lstStyle/>
          <a:p>
            <a:pPr>
              <a:defRPr/>
            </a:pPr>
            <a:fld id="{0C39C72E-2A13-EB4D-AD45-6D4E6ACAED8D}" type="slidenum">
              <a:rPr lang="en-US" smtClean="0"/>
              <a:pPr>
                <a:defRPr/>
              </a:pPr>
              <a:t>7</a:t>
            </a:fld>
            <a:endParaRPr lang="en-US" dirty="0"/>
          </a:p>
        </p:txBody>
      </p:sp>
      <p:pic>
        <p:nvPicPr>
          <p:cNvPr id="1025" name="Picture 1" descr="page15image29924672">
            <a:extLst>
              <a:ext uri="{FF2B5EF4-FFF2-40B4-BE49-F238E27FC236}">
                <a16:creationId xmlns:a16="http://schemas.microsoft.com/office/drawing/2014/main" id="{0D1AFAA6-4D67-4CD2-8D47-6B0C95D08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485" y="182244"/>
            <a:ext cx="6337300" cy="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descr="page16image29925632">
            <a:extLst>
              <a:ext uri="{FF2B5EF4-FFF2-40B4-BE49-F238E27FC236}">
                <a16:creationId xmlns:a16="http://schemas.microsoft.com/office/drawing/2014/main" id="{113E1AD8-1040-F1C2-07E8-8878E373E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485" y="2253649"/>
            <a:ext cx="6337300" cy="0"/>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1" descr="page68image30215360">
            <a:extLst>
              <a:ext uri="{FF2B5EF4-FFF2-40B4-BE49-F238E27FC236}">
                <a16:creationId xmlns:a16="http://schemas.microsoft.com/office/drawing/2014/main" id="{F5CEC13A-AFAC-FE93-6729-F13360C8C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7649"/>
            <a:ext cx="8793295" cy="0"/>
          </a:xfrm>
          <a:prstGeom prst="rect">
            <a:avLst/>
          </a:prstGeom>
          <a:noFill/>
          <a:extLst>
            <a:ext uri="{909E8E84-426E-40DD-AFC4-6F175D3DCCD1}">
              <a14:hiddenFill xmlns:a14="http://schemas.microsoft.com/office/drawing/2010/main">
                <a:solidFill>
                  <a:srgbClr val="FFFFFF"/>
                </a:solidFill>
              </a14:hiddenFill>
            </a:ext>
          </a:extLst>
        </p:spPr>
      </p:pic>
      <p:pic>
        <p:nvPicPr>
          <p:cNvPr id="10241" name="Picture 1" descr="page69image19631360">
            <a:extLst>
              <a:ext uri="{FF2B5EF4-FFF2-40B4-BE49-F238E27FC236}">
                <a16:creationId xmlns:a16="http://schemas.microsoft.com/office/drawing/2014/main" id="{7C78CAD7-0CD5-91EF-18BF-FB03F8224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147" y="182244"/>
            <a:ext cx="6959599" cy="601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267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3C3618-5DCF-D115-9AB1-9449F52F893C}"/>
              </a:ext>
            </a:extLst>
          </p:cNvPr>
          <p:cNvSpPr>
            <a:spLocks noGrp="1"/>
          </p:cNvSpPr>
          <p:nvPr>
            <p:ph type="body" idx="1"/>
          </p:nvPr>
        </p:nvSpPr>
        <p:spPr/>
        <p:txBody>
          <a:bodyPr/>
          <a:lstStyle/>
          <a:p>
            <a:r>
              <a:rPr lang="en-US" dirty="0"/>
              <a:t>Vendor pre-assembled coil, boxed and pre-tested. Lowered/raised through 30cm x 90cm slots. Center pairs of slots 62cm x 60cm must be “patched” closed afterwards.</a:t>
            </a:r>
          </a:p>
        </p:txBody>
      </p:sp>
      <p:sp>
        <p:nvSpPr>
          <p:cNvPr id="3" name="Title 2">
            <a:extLst>
              <a:ext uri="{FF2B5EF4-FFF2-40B4-BE49-F238E27FC236}">
                <a16:creationId xmlns:a16="http://schemas.microsoft.com/office/drawing/2014/main" id="{40086CF6-1263-6AB9-AA2F-05AC5B1B42AA}"/>
              </a:ext>
            </a:extLst>
          </p:cNvPr>
          <p:cNvSpPr>
            <a:spLocks noGrp="1"/>
          </p:cNvSpPr>
          <p:nvPr>
            <p:ph type="title"/>
          </p:nvPr>
        </p:nvSpPr>
        <p:spPr>
          <a:xfrm>
            <a:off x="594745" y="274601"/>
            <a:ext cx="5761085" cy="737518"/>
          </a:xfrm>
        </p:spPr>
        <p:txBody>
          <a:bodyPr/>
          <a:lstStyle/>
          <a:p>
            <a:r>
              <a:rPr lang="en-US" dirty="0"/>
              <a:t>Idea: Avoid 4x25 in-situ installed </a:t>
            </a:r>
            <a:br>
              <a:rPr lang="en-US" dirty="0"/>
            </a:br>
            <a:r>
              <a:rPr lang="en-US" dirty="0"/>
              <a:t>corner joints and jumpers per coil</a:t>
            </a:r>
          </a:p>
        </p:txBody>
      </p:sp>
      <p:sp>
        <p:nvSpPr>
          <p:cNvPr id="4" name="Text Placeholder 3">
            <a:extLst>
              <a:ext uri="{FF2B5EF4-FFF2-40B4-BE49-F238E27FC236}">
                <a16:creationId xmlns:a16="http://schemas.microsoft.com/office/drawing/2014/main" id="{95D8F04A-07A2-53E0-858D-66B9EA3216A5}"/>
              </a:ext>
            </a:extLst>
          </p:cNvPr>
          <p:cNvSpPr>
            <a:spLocks noGrp="1"/>
          </p:cNvSpPr>
          <p:nvPr>
            <p:ph type="body" idx="13"/>
          </p:nvPr>
        </p:nvSpPr>
        <p:spPr/>
        <p:txBody>
          <a:bodyPr/>
          <a:lstStyle/>
          <a:p>
            <a:r>
              <a:rPr lang="en-US" dirty="0"/>
              <a:t>CDR Steel Plate Design but MINOS ND style coil “planks” of 5 bars installed in-situ in 30cm x 30cm notches after plates assembled, joined and tested in pit </a:t>
            </a:r>
          </a:p>
        </p:txBody>
      </p:sp>
      <p:sp>
        <p:nvSpPr>
          <p:cNvPr id="5" name="Date Placeholder 4">
            <a:extLst>
              <a:ext uri="{FF2B5EF4-FFF2-40B4-BE49-F238E27FC236}">
                <a16:creationId xmlns:a16="http://schemas.microsoft.com/office/drawing/2014/main" id="{FA5CBA37-AF13-057F-2E17-5E47EE2D10DB}"/>
              </a:ext>
            </a:extLst>
          </p:cNvPr>
          <p:cNvSpPr>
            <a:spLocks noGrp="1"/>
          </p:cNvSpPr>
          <p:nvPr>
            <p:ph type="dt" sz="half" idx="16"/>
          </p:nvPr>
        </p:nvSpPr>
        <p:spPr/>
        <p:txBody>
          <a:bodyPr/>
          <a:lstStyle/>
          <a:p>
            <a:pPr>
              <a:defRPr/>
            </a:pPr>
            <a:r>
              <a:rPr lang="en-US"/>
              <a:t>3/27/24</a:t>
            </a:r>
            <a:endParaRPr lang="en-US" dirty="0"/>
          </a:p>
        </p:txBody>
      </p:sp>
      <p:sp>
        <p:nvSpPr>
          <p:cNvPr id="6" name="Footer Placeholder 5">
            <a:extLst>
              <a:ext uri="{FF2B5EF4-FFF2-40B4-BE49-F238E27FC236}">
                <a16:creationId xmlns:a16="http://schemas.microsoft.com/office/drawing/2014/main" id="{50FFE300-BE48-59DA-3374-A3CEC0B32861}"/>
              </a:ext>
            </a:extLst>
          </p:cNvPr>
          <p:cNvSpPr>
            <a:spLocks noGrp="1"/>
          </p:cNvSpPr>
          <p:nvPr>
            <p:ph type="ftr" sz="quarter" idx="17"/>
          </p:nvPr>
        </p:nvSpPr>
        <p:spPr/>
        <p:txBody>
          <a:bodyPr/>
          <a:lstStyle/>
          <a:p>
            <a:pPr>
              <a:defRPr/>
            </a:pPr>
            <a:r>
              <a:rPr lang="en-US"/>
              <a:t>T.W. Markiewicz/SLAC | TMS Magnet Status</a:t>
            </a:r>
            <a:endParaRPr lang="en-US" dirty="0"/>
          </a:p>
        </p:txBody>
      </p:sp>
      <p:sp>
        <p:nvSpPr>
          <p:cNvPr id="7" name="Slide Number Placeholder 6">
            <a:extLst>
              <a:ext uri="{FF2B5EF4-FFF2-40B4-BE49-F238E27FC236}">
                <a16:creationId xmlns:a16="http://schemas.microsoft.com/office/drawing/2014/main" id="{5C38E19A-8CF6-DBBE-0BCA-0225BD5E3220}"/>
              </a:ext>
            </a:extLst>
          </p:cNvPr>
          <p:cNvSpPr>
            <a:spLocks noGrp="1"/>
          </p:cNvSpPr>
          <p:nvPr>
            <p:ph type="sldNum" sz="quarter" idx="18"/>
          </p:nvPr>
        </p:nvSpPr>
        <p:spPr/>
        <p:txBody>
          <a:bodyPr/>
          <a:lstStyle/>
          <a:p>
            <a:pPr>
              <a:defRPr/>
            </a:pPr>
            <a:fld id="{68139268-D729-4C4B-81BB-35603E7F3BD0}" type="slidenum">
              <a:rPr lang="en-US" smtClean="0"/>
              <a:pPr>
                <a:defRPr/>
              </a:pPr>
              <a:t>8</a:t>
            </a:fld>
            <a:endParaRPr lang="en-US" dirty="0"/>
          </a:p>
        </p:txBody>
      </p:sp>
      <p:pic>
        <p:nvPicPr>
          <p:cNvPr id="11" name="Content Placeholder 5">
            <a:extLst>
              <a:ext uri="{FF2B5EF4-FFF2-40B4-BE49-F238E27FC236}">
                <a16:creationId xmlns:a16="http://schemas.microsoft.com/office/drawing/2014/main" id="{953AE575-3DBD-A4D4-6D17-65F60A36F5E0}"/>
              </a:ext>
            </a:extLst>
          </p:cNvPr>
          <p:cNvPicPr>
            <a:picLocks noGrp="1" noChangeAspect="1"/>
          </p:cNvPicPr>
          <p:nvPr>
            <p:ph idx="20"/>
          </p:nvPr>
        </p:nvPicPr>
        <p:blipFill>
          <a:blip r:embed="rId2"/>
          <a:stretch>
            <a:fillRect/>
          </a:stretch>
        </p:blipFill>
        <p:spPr>
          <a:xfrm>
            <a:off x="6995998" y="34144"/>
            <a:ext cx="3919364" cy="3892550"/>
          </a:xfrm>
        </p:spPr>
      </p:pic>
      <p:pic>
        <p:nvPicPr>
          <p:cNvPr id="12" name="Content Placeholder 5">
            <a:extLst>
              <a:ext uri="{FF2B5EF4-FFF2-40B4-BE49-F238E27FC236}">
                <a16:creationId xmlns:a16="http://schemas.microsoft.com/office/drawing/2014/main" id="{492C2DDD-37D9-8137-EC5C-24F6673D3E8A}"/>
              </a:ext>
            </a:extLst>
          </p:cNvPr>
          <p:cNvPicPr>
            <a:picLocks noChangeAspect="1"/>
          </p:cNvPicPr>
          <p:nvPr/>
        </p:nvPicPr>
        <p:blipFill>
          <a:blip r:embed="rId3"/>
          <a:stretch>
            <a:fillRect/>
          </a:stretch>
        </p:blipFill>
        <p:spPr>
          <a:xfrm>
            <a:off x="6995998" y="3990226"/>
            <a:ext cx="4114800" cy="1293610"/>
          </a:xfrm>
          <a:prstGeom prst="rect">
            <a:avLst/>
          </a:prstGeom>
        </p:spPr>
      </p:pic>
      <p:pic>
        <p:nvPicPr>
          <p:cNvPr id="15" name="Content Placeholder 14">
            <a:extLst>
              <a:ext uri="{FF2B5EF4-FFF2-40B4-BE49-F238E27FC236}">
                <a16:creationId xmlns:a16="http://schemas.microsoft.com/office/drawing/2014/main" id="{95D73C62-33AB-CB44-21B1-AEF3BD378DD5}"/>
              </a:ext>
            </a:extLst>
          </p:cNvPr>
          <p:cNvPicPr>
            <a:picLocks noGrp="1" noChangeAspect="1"/>
          </p:cNvPicPr>
          <p:nvPr>
            <p:ph idx="19"/>
          </p:nvPr>
        </p:nvPicPr>
        <p:blipFill>
          <a:blip r:embed="rId4"/>
          <a:stretch>
            <a:fillRect/>
          </a:stretch>
        </p:blipFill>
        <p:spPr>
          <a:xfrm>
            <a:off x="1379118" y="1238250"/>
            <a:ext cx="3793376" cy="3892550"/>
          </a:xfrm>
          <a:prstGeom prst="rect">
            <a:avLst/>
          </a:prstGeom>
        </p:spPr>
      </p:pic>
    </p:spTree>
    <p:extLst>
      <p:ext uri="{BB962C8B-B14F-4D97-AF65-F5344CB8AC3E}">
        <p14:creationId xmlns:p14="http://schemas.microsoft.com/office/powerpoint/2010/main" val="163287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D1E7-3362-B884-0A2B-2B991617C814}"/>
              </a:ext>
            </a:extLst>
          </p:cNvPr>
          <p:cNvSpPr>
            <a:spLocks noGrp="1"/>
          </p:cNvSpPr>
          <p:nvPr>
            <p:ph type="title"/>
          </p:nvPr>
        </p:nvSpPr>
        <p:spPr/>
        <p:txBody>
          <a:bodyPr/>
          <a:lstStyle/>
          <a:p>
            <a:r>
              <a:rPr lang="en-US" dirty="0"/>
              <a:t>Magnet Studies (1)</a:t>
            </a:r>
          </a:p>
        </p:txBody>
      </p:sp>
      <p:sp>
        <p:nvSpPr>
          <p:cNvPr id="3" name="Date Placeholder 2">
            <a:extLst>
              <a:ext uri="{FF2B5EF4-FFF2-40B4-BE49-F238E27FC236}">
                <a16:creationId xmlns:a16="http://schemas.microsoft.com/office/drawing/2014/main" id="{903CE55C-ECF4-32CE-806E-9A602BB69353}"/>
              </a:ext>
            </a:extLst>
          </p:cNvPr>
          <p:cNvSpPr>
            <a:spLocks noGrp="1"/>
          </p:cNvSpPr>
          <p:nvPr>
            <p:ph type="dt" sz="half" idx="10"/>
          </p:nvPr>
        </p:nvSpPr>
        <p:spPr/>
        <p:txBody>
          <a:bodyPr/>
          <a:lstStyle/>
          <a:p>
            <a:pPr>
              <a:defRPr/>
            </a:pPr>
            <a:r>
              <a:rPr lang="en-US"/>
              <a:t>3/27/24</a:t>
            </a:r>
            <a:endParaRPr lang="en-US" dirty="0"/>
          </a:p>
        </p:txBody>
      </p:sp>
      <p:sp>
        <p:nvSpPr>
          <p:cNvPr id="4" name="Footer Placeholder 3">
            <a:extLst>
              <a:ext uri="{FF2B5EF4-FFF2-40B4-BE49-F238E27FC236}">
                <a16:creationId xmlns:a16="http://schemas.microsoft.com/office/drawing/2014/main" id="{DB22D186-097F-1545-8657-460B652CA33B}"/>
              </a:ext>
            </a:extLst>
          </p:cNvPr>
          <p:cNvSpPr>
            <a:spLocks noGrp="1"/>
          </p:cNvSpPr>
          <p:nvPr>
            <p:ph type="ftr" sz="quarter" idx="11"/>
          </p:nvPr>
        </p:nvSpPr>
        <p:spPr/>
        <p:txBody>
          <a:bodyPr/>
          <a:lstStyle/>
          <a:p>
            <a:pPr>
              <a:defRPr/>
            </a:pPr>
            <a:r>
              <a:rPr lang="en-US"/>
              <a:t>T.W. Markiewicz/SLAC | TMS Magnet Status</a:t>
            </a:r>
            <a:endParaRPr lang="en-US" dirty="0"/>
          </a:p>
        </p:txBody>
      </p:sp>
      <p:sp>
        <p:nvSpPr>
          <p:cNvPr id="5" name="Slide Number Placeholder 4">
            <a:extLst>
              <a:ext uri="{FF2B5EF4-FFF2-40B4-BE49-F238E27FC236}">
                <a16:creationId xmlns:a16="http://schemas.microsoft.com/office/drawing/2014/main" id="{0DAAB197-CF3C-7A4A-9BAC-1A2545B55B87}"/>
              </a:ext>
            </a:extLst>
          </p:cNvPr>
          <p:cNvSpPr>
            <a:spLocks noGrp="1"/>
          </p:cNvSpPr>
          <p:nvPr>
            <p:ph type="sldNum" sz="quarter" idx="12"/>
          </p:nvPr>
        </p:nvSpPr>
        <p:spPr/>
        <p:txBody>
          <a:bodyPr/>
          <a:lstStyle/>
          <a:p>
            <a:pPr>
              <a:defRPr/>
            </a:pPr>
            <a:fld id="{0C39C72E-2A13-EB4D-AD45-6D4E6ACAED8D}" type="slidenum">
              <a:rPr lang="en-US" smtClean="0"/>
              <a:pPr>
                <a:defRPr/>
              </a:pPr>
              <a:t>9</a:t>
            </a:fld>
            <a:endParaRPr lang="en-US" dirty="0"/>
          </a:p>
        </p:txBody>
      </p:sp>
      <p:sp>
        <p:nvSpPr>
          <p:cNvPr id="6" name="Content Placeholder 5">
            <a:extLst>
              <a:ext uri="{FF2B5EF4-FFF2-40B4-BE49-F238E27FC236}">
                <a16:creationId xmlns:a16="http://schemas.microsoft.com/office/drawing/2014/main" id="{40D9ECD9-FC77-C37B-6F8C-67A860B46D54}"/>
              </a:ext>
            </a:extLst>
          </p:cNvPr>
          <p:cNvSpPr>
            <a:spLocks noGrp="1"/>
          </p:cNvSpPr>
          <p:nvPr>
            <p:ph idx="13"/>
          </p:nvPr>
        </p:nvSpPr>
        <p:spPr/>
        <p:txBody>
          <a:bodyPr/>
          <a:lstStyle/>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Wes Craddock has compared the CDR design to many variants using a simplified 20 thin plus 20 thick plate ¼ symmetric model (to speed calculation time) using MAXWELL code in ANSYS Workbench. They key conclusions to date are:</a:t>
            </a:r>
          </a:p>
          <a:p>
            <a:pPr marL="742950" lvl="1" indent="-285750"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Arial" panose="020B0604020202020204" pitchFamily="34" charset="0"/>
              </a:rPr>
              <a:t>The flux between side and center plates can be effectively bridged by placing a 80mm thick x 760mm wide plate across the 460mm gap between center and side plates. 460mm = 2x220mm (slots for the coils in the plates) + 20mm plate-to-plate gap.</a:t>
            </a:r>
          </a:p>
          <a:p>
            <a:pPr marL="742950" lvl="1" indent="-285750"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Arial" panose="020B0604020202020204" pitchFamily="34" charset="0"/>
              </a:rPr>
              <a:t>The distance between the bottom of the coil slot and the top of the plate can be reduced by 400mm. Meaning overall plate height can be reduced from 5, to 4.2m.</a:t>
            </a:r>
          </a:p>
          <a:p>
            <a:pPr marL="742950" lvl="1" indent="-285750"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Arial" panose="020B0604020202020204" pitchFamily="34" charset="0"/>
              </a:rPr>
              <a:t>The gap between the upper and lower coils can be increased from 3266mm (CDR) to 3440mm, allowing for Y-detector panels of the same width and channel count as the </a:t>
            </a:r>
            <a:r>
              <a:rPr lang="en-US" b="0" i="0" u="none" strike="noStrike" dirty="0" err="1">
                <a:solidFill>
                  <a:srgbClr val="000000"/>
                </a:solidFill>
                <a:effectLst/>
                <a:latin typeface="Arial" panose="020B0604020202020204" pitchFamily="34" charset="0"/>
              </a:rPr>
              <a:t>u,v</a:t>
            </a:r>
            <a:r>
              <a:rPr lang="en-US" b="0" i="0" u="none" strike="noStrike" dirty="0">
                <a:solidFill>
                  <a:srgbClr val="000000"/>
                </a:solidFill>
                <a:effectLst/>
                <a:latin typeface="Arial" panose="020B0604020202020204" pitchFamily="34" charset="0"/>
              </a:rPr>
              <a:t> detector panels.</a:t>
            </a:r>
          </a:p>
          <a:p>
            <a:pPr marL="742950" lvl="1" indent="-285750"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Arial" panose="020B0604020202020204" pitchFamily="34" charset="0"/>
              </a:rPr>
              <a:t>Studies optimizing the coil placement in the slot, tuning the 2-cm plate-to-plate gap below the slot (i.e. enlarging the gap from 20mm to 40mm for 100m below the slot bottom) are in progress. This prevents the flux from “shorting out” below the coils and enhances vertical field uniformity.</a:t>
            </a:r>
          </a:p>
          <a:p>
            <a:endParaRPr lang="en-US" dirty="0"/>
          </a:p>
        </p:txBody>
      </p:sp>
    </p:spTree>
    <p:extLst>
      <p:ext uri="{BB962C8B-B14F-4D97-AF65-F5344CB8AC3E}">
        <p14:creationId xmlns:p14="http://schemas.microsoft.com/office/powerpoint/2010/main" val="1044484877"/>
      </p:ext>
    </p:extLst>
  </p:cSld>
  <p:clrMapOvr>
    <a:masterClrMapping/>
  </p:clrMapOvr>
</p:sld>
</file>

<file path=ppt/theme/theme1.xml><?xml version="1.0" encoding="utf-8"?>
<a:theme xmlns:a="http://schemas.openxmlformats.org/drawingml/2006/main" name="LBNF Template_051215">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LBNF-DUNE-DOE</Template>
  <TotalTime>55736</TotalTime>
  <Words>1136</Words>
  <Application>Microsoft Macintosh PowerPoint</Application>
  <PresentationFormat>Widescreen</PresentationFormat>
  <Paragraphs>85</Paragraphs>
  <Slides>13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Helvetica</vt:lpstr>
      <vt:lpstr>Helvetica Neue</vt:lpstr>
      <vt:lpstr>Lucida Grande</vt:lpstr>
      <vt:lpstr>LBNF Template_051215</vt:lpstr>
      <vt:lpstr>LBNF Content-Footer Theme</vt:lpstr>
      <vt:lpstr>TMS Magnet Update</vt:lpstr>
      <vt:lpstr>ANL Step File of CDR Design</vt:lpstr>
      <vt:lpstr>Fringe Fields in CDR Design w/ Perfect Plate Alignment</vt:lpstr>
      <vt:lpstr>TMS Fringe Field - Midplane</vt:lpstr>
      <vt:lpstr>TMS - Front</vt:lpstr>
      <vt:lpstr>Coil onstruction and Installation</vt:lpstr>
      <vt:lpstr>CDR Coil Design and Assembly Concept  25 loop Series connected coils  200mm x 200mm Coil Package Inserted into 220mm x 220mm Notch  Assembled into notches and first tested after steel plates stacked and detector panels mounted</vt:lpstr>
      <vt:lpstr>Idea: Avoid 4x25 in-situ installed  corner joints and jumpers per coil</vt:lpstr>
      <vt:lpstr>Magnet Studies (1)</vt:lpstr>
      <vt:lpstr>PowerPoint Presentation</vt:lpstr>
      <vt:lpstr>PowerPoint Presentation</vt:lpstr>
      <vt:lpstr>Magnet Studies (2)</vt:lpstr>
      <vt:lpstr>Concluding Remarks</vt:lpstr>
    </vt:vector>
  </TitlesOfParts>
  <Company>Lawrence Berkeley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TPC Installation</dc:title>
  <dc:creator>Andrew R. Lambert</dc:creator>
  <cp:lastModifiedBy>Markiewicz, Thomas</cp:lastModifiedBy>
  <cp:revision>515</cp:revision>
  <dcterms:created xsi:type="dcterms:W3CDTF">2020-12-01T05:45:47Z</dcterms:created>
  <dcterms:modified xsi:type="dcterms:W3CDTF">2024-03-27T14:07:50Z</dcterms:modified>
</cp:coreProperties>
</file>