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8"/>
  </p:notesMasterIdLst>
  <p:handoutMasterIdLst>
    <p:handoutMasterId r:id="rId9"/>
  </p:handoutMasterIdLst>
  <p:sldIdLst>
    <p:sldId id="294" r:id="rId2"/>
    <p:sldId id="300" r:id="rId3"/>
    <p:sldId id="307" r:id="rId4"/>
    <p:sldId id="306" r:id="rId5"/>
    <p:sldId id="305" r:id="rId6"/>
    <p:sldId id="303" r:id="rId7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50"/>
    <a:srgbClr val="97D7EB"/>
    <a:srgbClr val="98D7EA"/>
    <a:srgbClr val="98D7EB"/>
    <a:srgbClr val="50504E"/>
    <a:srgbClr val="4E4E4E"/>
    <a:srgbClr val="404040"/>
    <a:srgbClr val="004C97"/>
    <a:srgbClr val="63666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80" autoAdjust="0"/>
    <p:restoredTop sz="94663"/>
  </p:normalViewPr>
  <p:slideViewPr>
    <p:cSldViewPr snapToGrid="0" snapToObjects="1" showGuides="1">
      <p:cViewPr>
        <p:scale>
          <a:sx n="104" d="100"/>
          <a:sy n="104" d="100"/>
        </p:scale>
        <p:origin x="1760" y="1264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3/28/24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3/28/24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uilding with lights in the sky&#10;&#10;Description automatically generated">
            <a:extLst>
              <a:ext uri="{FF2B5EF4-FFF2-40B4-BE49-F238E27FC236}">
                <a16:creationId xmlns:a16="http://schemas.microsoft.com/office/drawing/2014/main" id="{70F9B119-24B9-3498-D3DA-B5A7415ECE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979" y="-1151268"/>
            <a:ext cx="9167863" cy="4583932"/>
          </a:xfrm>
          <a:prstGeom prst="rect">
            <a:avLst/>
          </a:prstGeom>
        </p:spPr>
      </p:pic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420612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44717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165237"/>
            <a:ext cx="3027894" cy="32090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 marL="1373188" indent="0">
              <a:spcBef>
                <a:spcPts val="984"/>
              </a:spcBef>
              <a:buFont typeface="Arial" panose="020B0604020202020204" pitchFamily="34" charset="0"/>
              <a:buNone/>
              <a:defRPr sz="1200">
                <a:solidFill>
                  <a:srgbClr val="505050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6E4914FE-0D1F-C746-BE14-0A459EF9A83E}" type="datetime1">
              <a:rPr lang="en-US" smtClean="0"/>
              <a:t>3/29/24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Marty Murphy |  AD/BD/MI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37E9888-76A4-76B3-BAD9-CA6F84EBC30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1" y="728664"/>
            <a:ext cx="3027893" cy="3368538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AE14C7E1-5D29-5D42-9D85-D52DCDF43064}" type="datetime1">
              <a:rPr lang="en-US" smtClean="0"/>
              <a:t>3/29/24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Marty Murphy |  AD/BD/MI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8840119A-6821-4348-A6F4-007AA69240DC}" type="datetime1">
              <a:rPr lang="en-US" smtClean="0"/>
              <a:t>3/29/24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Marty Murphy |  AD/BD/MI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E49893-5A04-5B49-85D8-B699E04E55AE}" type="datetime1">
              <a:rPr lang="en-US" smtClean="0"/>
              <a:t>3/29/24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Marty Murphy |  AD/BD/MI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3366FF-FC5A-AF2F-8982-6C4BF5E497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5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38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D440B3-9F17-BFC5-071C-0E749A69DB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BA6F94-E34F-7970-1C5D-1D7967F7B5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7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1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A75D36-F305-4A2D-4B28-9B9D51922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15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8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spcBef>
                <a:spcPts val="984"/>
              </a:spcBef>
              <a:buFont typeface="Arial" panose="020B0604020202020204" pitchFamily="34" charset="0"/>
              <a:buChar char="•"/>
              <a:defRPr sz="1600">
                <a:solidFill>
                  <a:srgbClr val="505050"/>
                </a:solidFill>
              </a:defRPr>
            </a:lvl1pPr>
            <a:lvl2pPr marL="514350" marR="0" indent="-231775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400">
                <a:solidFill>
                  <a:srgbClr val="505050"/>
                </a:solidFill>
              </a:defRPr>
            </a:lvl2pPr>
            <a:lvl3pPr marL="800100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rgbClr val="505050"/>
                </a:solidFill>
              </a:defRPr>
            </a:lvl3pPr>
            <a:lvl4pPr marL="108743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Helvetica" panose="020B0604020202020204" pitchFamily="34" charset="0"/>
              <a:buChar char="–"/>
              <a:tabLst/>
              <a:defRPr sz="1200">
                <a:solidFill>
                  <a:srgbClr val="505050"/>
                </a:solidFill>
              </a:defRPr>
            </a:lvl4pPr>
            <a:lvl5pPr marL="1373188" marR="0" indent="-23336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2E1707A-5949-5045-9AC2-1BA6523FBC78}" type="datetime1">
              <a:rPr lang="en-US" smtClean="0"/>
              <a:t>3/29/24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Marty Murphy |  AD/BD/MI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Click to edit Master text styles</a:t>
            </a:r>
          </a:p>
          <a:p>
            <a:pPr marL="285750" marR="0" lvl="1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Second level</a:t>
            </a:r>
          </a:p>
          <a:p>
            <a:pPr marL="285750" marR="0" lvl="2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Third level</a:t>
            </a:r>
          </a:p>
          <a:p>
            <a:pPr marL="285750" marR="0" lvl="3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Fourth level</a:t>
            </a:r>
          </a:p>
          <a:p>
            <a:pPr marL="285750" marR="0" lvl="4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76447439-EB37-764F-94FB-1F418F7C5FD3}" type="datetime1">
              <a:rPr lang="en-US" smtClean="0"/>
              <a:t>3/29/24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Marty Murphy |  AD/BD/MI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DF5C75B-0DBA-DD41-9BF6-61FD1A92F5C8}" type="datetime1">
              <a:rPr lang="en-US" smtClean="0"/>
              <a:t>3/29/24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Marty Murphy |  AD/BD/MI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33" r:id="rId2"/>
    <p:sldLayoutId id="2147484127" r:id="rId3"/>
    <p:sldLayoutId id="2147484125" r:id="rId4"/>
    <p:sldLayoutId id="2147484132" r:id="rId5"/>
    <p:sldLayoutId id="2147484131" r:id="rId6"/>
    <p:sldLayoutId id="2147484129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400" dirty="0"/>
              <a:t>Marty Murphy			</a:t>
            </a:r>
          </a:p>
          <a:p>
            <a:r>
              <a:rPr lang="en-US" dirty="0"/>
              <a:t>29 March</a:t>
            </a:r>
            <a:r>
              <a:rPr lang="en-US" sz="1400" dirty="0"/>
              <a:t> 2024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0900 AD Scheduling Meeting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404D3D-8604-053B-7130-2952AE562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to NuMI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600C3-BC96-B0A9-9F35-605BE21A1E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948850" cy="182155"/>
          </a:xfrm>
        </p:spPr>
        <p:txBody>
          <a:bodyPr/>
          <a:lstStyle/>
          <a:p>
            <a:pPr>
              <a:defRPr/>
            </a:pPr>
            <a:fld id="{AE7E4FC6-FCC1-C645-8EF3-6B16AD992D41}" type="datetime1">
              <a:rPr lang="en-US" smtClean="0"/>
              <a:t>3/29/24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DD5E7-60E3-3D9F-749A-426E146796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2509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/>
              <a:t>Marty Murphy |  AD/BD/MI</a:t>
            </a:r>
            <a:endParaRPr lang="en-US" b="1" dirty="0"/>
          </a:p>
        </p:txBody>
      </p:sp>
      <p:pic>
        <p:nvPicPr>
          <p:cNvPr id="7" name="Picture 6" descr="A screen shot of a graph&#10;&#10;Description automatically generated">
            <a:extLst>
              <a:ext uri="{FF2B5EF4-FFF2-40B4-BE49-F238E27FC236}">
                <a16:creationId xmlns:a16="http://schemas.microsoft.com/office/drawing/2014/main" id="{99C7832B-9934-F9EA-28C3-B3B6C5AB5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679" y="573093"/>
            <a:ext cx="4996642" cy="399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66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404D3D-8604-053B-7130-2952AE562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Injector Down Time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600C3-BC96-B0A9-9F35-605BE21A1E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948850" cy="182155"/>
          </a:xfrm>
        </p:spPr>
        <p:txBody>
          <a:bodyPr/>
          <a:lstStyle/>
          <a:p>
            <a:pPr>
              <a:defRPr/>
            </a:pPr>
            <a:fld id="{C8FF45B2-1EDF-8248-9CD7-E5E846094247}" type="datetime1">
              <a:rPr lang="en-US" smtClean="0"/>
              <a:t>3/29/24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DD5E7-60E3-3D9F-749A-426E146796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2509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/>
              <a:t>Marty Murphy |  AD/BD/MI</a:t>
            </a:r>
            <a:endParaRPr lang="en-US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E6F895-E771-D636-BFB2-5597FE88A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283" y="555040"/>
            <a:ext cx="7181161" cy="403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66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404D3D-8604-053B-7130-2952AE562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Recycler Down Time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600C3-BC96-B0A9-9F35-605BE21A1E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948850" cy="182155"/>
          </a:xfrm>
        </p:spPr>
        <p:txBody>
          <a:bodyPr/>
          <a:lstStyle/>
          <a:p>
            <a:pPr>
              <a:defRPr/>
            </a:pPr>
            <a:fld id="{E26E9156-9B0E-1047-A579-622EAFAD43B7}" type="datetime1">
              <a:rPr lang="en-US" smtClean="0"/>
              <a:t>3/29/24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DD5E7-60E3-3D9F-749A-426E146796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2509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/>
              <a:t>Marty Murphy |  AD/BD/MI</a:t>
            </a:r>
            <a:endParaRPr lang="en-US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FBD122-2E53-1156-3DFF-2614A87AE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46" y="587150"/>
            <a:ext cx="7258279" cy="407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86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404D3D-8604-053B-7130-2952AE562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33418"/>
            <a:ext cx="8686800" cy="320908"/>
          </a:xfrm>
        </p:spPr>
        <p:txBody>
          <a:bodyPr/>
          <a:lstStyle/>
          <a:p>
            <a:r>
              <a:rPr lang="en-US" sz="2400" dirty="0"/>
              <a:t>Last Week This Week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600C3-BC96-B0A9-9F35-605BE21A1E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948850" cy="182155"/>
          </a:xfrm>
        </p:spPr>
        <p:txBody>
          <a:bodyPr/>
          <a:lstStyle/>
          <a:p>
            <a:pPr>
              <a:defRPr/>
            </a:pPr>
            <a:fld id="{29F82119-9B6C-3241-B0F3-41AD8F547FCF}" type="datetime1">
              <a:rPr lang="en-US" smtClean="0"/>
              <a:t>3/29/24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DD5E7-60E3-3D9F-749A-426E146796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2509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/>
              <a:t>Marty Murphy |  AD/BD/MI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47BD68-DE88-1418-6ABE-CF3CA7423C81}"/>
              </a:ext>
            </a:extLst>
          </p:cNvPr>
          <p:cNvSpPr txBox="1"/>
          <p:nvPr/>
        </p:nvSpPr>
        <p:spPr>
          <a:xfrm>
            <a:off x="228599" y="878079"/>
            <a:ext cx="8686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itchFamily="2" charset="0"/>
              </a:rPr>
              <a:t>Last Friday:  Dedicated 8-GeV lattice measurements; results were mixed.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itchFamily="2" charset="0"/>
              </a:rPr>
              <a:t>This week: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itchFamily="2" charset="0"/>
              </a:rPr>
              <a:t>Monday: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itchFamily="2" charset="0"/>
              </a:rPr>
              <a:t>Access MI 20-62 for NuMI LCW leak. 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itchFamily="2" charset="0"/>
              </a:rPr>
              <a:t>Instrumentation repaired I:HP333 readback in tunnel.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itchFamily="2" charset="0"/>
              </a:rPr>
              <a:t>Tuesday: Beam off most of day shift, but data were collected for R:QCLP modifications.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itchFamily="2" charset="0"/>
              </a:rPr>
              <a:t>Wednesday:  Access MI 20-62 to repair NuMI magnet leaks.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itchFamily="2" charset="0"/>
              </a:rPr>
              <a:t>Thursday:  Access to repair a leak on MI RF13 LCW leak.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itchFamily="2" charset="0"/>
              </a:rPr>
              <a:t>Friday:  Beam to NuMI; tuning; commissioning activities.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087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404D3D-8604-053B-7130-2952AE562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0884"/>
            <a:ext cx="8686800" cy="320908"/>
          </a:xfrm>
        </p:spPr>
        <p:txBody>
          <a:bodyPr/>
          <a:lstStyle/>
          <a:p>
            <a:r>
              <a:rPr lang="en-US" sz="2400" dirty="0"/>
              <a:t>Current Status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600C3-BC96-B0A9-9F35-605BE21A1E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4878161"/>
            <a:ext cx="909093" cy="182155"/>
          </a:xfrm>
        </p:spPr>
        <p:txBody>
          <a:bodyPr/>
          <a:lstStyle/>
          <a:p>
            <a:pPr>
              <a:defRPr/>
            </a:pPr>
            <a:fld id="{8D4A7FBC-93E3-3746-B21E-9076829152F0}" type="datetime1">
              <a:rPr lang="en-US" smtClean="0"/>
              <a:t>3/29/24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DD5E7-60E3-3D9F-749A-426E146796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00947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/>
              <a:t>Marty Murphy |  AD/BD/MI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47BD68-DE88-1418-6ABE-CF3CA7423C81}"/>
              </a:ext>
            </a:extLst>
          </p:cNvPr>
          <p:cNvSpPr txBox="1"/>
          <p:nvPr/>
        </p:nvSpPr>
        <p:spPr>
          <a:xfrm>
            <a:off x="228599" y="730503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latin typeface="Helvetica" pitchFamily="2" charset="0"/>
              </a:rPr>
              <a:t>Current beam power to NuMI is 720 KW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latin typeface="Helvetica" pitchFamily="2" charset="0"/>
              </a:rPr>
              <a:t>MI8 BPM and BLM issues being addressed.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latin typeface="Helvetica" pitchFamily="2" charset="0"/>
              </a:rPr>
              <a:t>Two-PA RF stations (MIRF04 &amp; 05) have been running inconsistently and at least one gets turned off by Ops overnight because it will not stay on.  RF experts continue investigating.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latin typeface="Helvetica" pitchFamily="2" charset="0"/>
              </a:rPr>
              <a:t>Accelerator Readiness Review is complete.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9B04E21F-DE0F-4515-EA43-E3374E392435}"/>
              </a:ext>
            </a:extLst>
          </p:cNvPr>
          <p:cNvSpPr txBox="1">
            <a:spLocks/>
          </p:cNvSpPr>
          <p:nvPr/>
        </p:nvSpPr>
        <p:spPr>
          <a:xfrm>
            <a:off x="164988" y="262734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95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Plan for Friday &amp; Next Week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6E9C13-A4A4-FC60-5BF4-B23C9E2DEA57}"/>
              </a:ext>
            </a:extLst>
          </p:cNvPr>
          <p:cNvSpPr txBox="1"/>
          <p:nvPr/>
        </p:nvSpPr>
        <p:spPr>
          <a:xfrm>
            <a:off x="164988" y="2997644"/>
            <a:ext cx="8686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latin typeface="Helvetica" pitchFamily="2" charset="0"/>
              </a:rPr>
              <a:t>Continue beam commissioning activities and send (low power) beam to NuMI when possible.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latin typeface="Helvetica" pitchFamily="2" charset="0"/>
              </a:rPr>
              <a:t>8-GeV Lattice measurements once we resolve technical difficulties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latin typeface="Helvetica" pitchFamily="2" charset="0"/>
              </a:rPr>
              <a:t>Move MI8 collimators in.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latin typeface="Helvetica" pitchFamily="2" charset="0"/>
              </a:rPr>
              <a:t>Raise beam intensity and reduce losses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latin typeface="Helvetica" pitchFamily="2" charset="0"/>
              </a:rPr>
              <a:t>Support beam to SY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dirty="0">
              <a:latin typeface="Helvetica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dirty="0">
              <a:latin typeface="Helvetica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469628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900" dirty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NAL_Powerpoint_16x9_103023" id="{E1BB9EEB-EE7F-6A45-902D-2FAAA9CEF802}" vid="{7D1E3761-D559-8944-983C-6FB4DBA43E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28524</TotalTime>
  <Words>262</Words>
  <Application>Microsoft Macintosh PowerPoint</Application>
  <PresentationFormat>On-screen Show (16:9)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Helvetica</vt:lpstr>
      <vt:lpstr>Fermilab_PPT_090915</vt:lpstr>
      <vt:lpstr>PowerPoint Presentation</vt:lpstr>
      <vt:lpstr>Beam to NuMI</vt:lpstr>
      <vt:lpstr>Main Injector Down Time</vt:lpstr>
      <vt:lpstr>Recycler Down Time</vt:lpstr>
      <vt:lpstr>Last Week This Week </vt:lpstr>
      <vt:lpstr>Current Status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Murphy</dc:creator>
  <cp:lastModifiedBy>Martin Murphy</cp:lastModifiedBy>
  <cp:revision>15</cp:revision>
  <cp:lastPrinted>2014-01-20T19:40:21Z</cp:lastPrinted>
  <dcterms:created xsi:type="dcterms:W3CDTF">2023-12-04T20:44:29Z</dcterms:created>
  <dcterms:modified xsi:type="dcterms:W3CDTF">2024-03-29T14:01:25Z</dcterms:modified>
</cp:coreProperties>
</file>