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3" r:id="rId2"/>
    <p:sldId id="263" r:id="rId3"/>
    <p:sldId id="276" r:id="rId4"/>
    <p:sldId id="277" r:id="rId5"/>
    <p:sldId id="261" r:id="rId6"/>
    <p:sldId id="257"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9072" autoAdjust="0"/>
  </p:normalViewPr>
  <p:slideViewPr>
    <p:cSldViewPr snapToGrid="0">
      <p:cViewPr varScale="1">
        <p:scale>
          <a:sx n="101" d="100"/>
          <a:sy n="101" d="100"/>
        </p:scale>
        <p:origin x="93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BB936F-CA43-4CC1-A13A-25458C0D1B37}" type="datetimeFigureOut">
              <a:rPr lang="en-US" smtClean="0"/>
              <a:t>4/10/2024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9BB40B-319E-4FAB-BF25-C33F6A7CCE16}" type="slidenum">
              <a:rPr lang="en-US" smtClean="0"/>
              <a:t>‹#›</a:t>
            </a:fld>
            <a:endParaRPr lang="en-US"/>
          </a:p>
        </p:txBody>
      </p:sp>
    </p:spTree>
    <p:extLst>
      <p:ext uri="{BB962C8B-B14F-4D97-AF65-F5344CB8AC3E}">
        <p14:creationId xmlns:p14="http://schemas.microsoft.com/office/powerpoint/2010/main" val="883205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9BB40B-319E-4FAB-BF25-C33F6A7CCE16}" type="slidenum">
              <a:rPr lang="en-US" smtClean="0"/>
              <a:t>2</a:t>
            </a:fld>
            <a:endParaRPr lang="en-US"/>
          </a:p>
        </p:txBody>
      </p:sp>
    </p:spTree>
    <p:extLst>
      <p:ext uri="{BB962C8B-B14F-4D97-AF65-F5344CB8AC3E}">
        <p14:creationId xmlns:p14="http://schemas.microsoft.com/office/powerpoint/2010/main" val="1415962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9BB40B-319E-4FAB-BF25-C33F6A7CCE16}" type="slidenum">
              <a:rPr lang="en-US" smtClean="0"/>
              <a:t>4</a:t>
            </a:fld>
            <a:endParaRPr lang="en-US"/>
          </a:p>
        </p:txBody>
      </p:sp>
    </p:spTree>
    <p:extLst>
      <p:ext uri="{BB962C8B-B14F-4D97-AF65-F5344CB8AC3E}">
        <p14:creationId xmlns:p14="http://schemas.microsoft.com/office/powerpoint/2010/main" val="3606157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93446-BD38-A4A8-FA1F-967D308F45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B809B6-FD8B-DB0B-A3DC-775A8603AC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72E4C0-D2A5-3171-7665-8CF2FE72AF9B}"/>
              </a:ext>
            </a:extLst>
          </p:cNvPr>
          <p:cNvSpPr>
            <a:spLocks noGrp="1"/>
          </p:cNvSpPr>
          <p:nvPr>
            <p:ph type="dt" sz="half" idx="10"/>
          </p:nvPr>
        </p:nvSpPr>
        <p:spPr/>
        <p:txBody>
          <a:bodyPr/>
          <a:lstStyle/>
          <a:p>
            <a:fld id="{48BFED60-76EB-4786-941F-7050472893FE}" type="datetimeFigureOut">
              <a:rPr lang="en-US" smtClean="0"/>
              <a:t>4/10/2024</a:t>
            </a:fld>
            <a:endParaRPr lang="en-US"/>
          </a:p>
        </p:txBody>
      </p:sp>
      <p:sp>
        <p:nvSpPr>
          <p:cNvPr id="5" name="Footer Placeholder 4">
            <a:extLst>
              <a:ext uri="{FF2B5EF4-FFF2-40B4-BE49-F238E27FC236}">
                <a16:creationId xmlns:a16="http://schemas.microsoft.com/office/drawing/2014/main" id="{A4DED714-E31B-F600-C31F-B64A51C7B9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7288F8-B777-35EC-97DB-2B59A9516395}"/>
              </a:ext>
            </a:extLst>
          </p:cNvPr>
          <p:cNvSpPr>
            <a:spLocks noGrp="1"/>
          </p:cNvSpPr>
          <p:nvPr>
            <p:ph type="sldNum" sz="quarter" idx="12"/>
          </p:nvPr>
        </p:nvSpPr>
        <p:spPr/>
        <p:txBody>
          <a:bodyPr/>
          <a:lstStyle/>
          <a:p>
            <a:fld id="{EB2A9B9C-E937-4613-B230-9160DC3EF2B3}" type="slidenum">
              <a:rPr lang="en-US" smtClean="0"/>
              <a:t>‹#›</a:t>
            </a:fld>
            <a:endParaRPr lang="en-US"/>
          </a:p>
        </p:txBody>
      </p:sp>
    </p:spTree>
    <p:extLst>
      <p:ext uri="{BB962C8B-B14F-4D97-AF65-F5344CB8AC3E}">
        <p14:creationId xmlns:p14="http://schemas.microsoft.com/office/powerpoint/2010/main" val="3339421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A67FF-8BF4-C21E-65DD-A56EAF4D68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284AA0-055C-DC7F-C8AA-B10EC4E7F9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5BB325-81E3-1AE8-DB97-4F47BCBAA426}"/>
              </a:ext>
            </a:extLst>
          </p:cNvPr>
          <p:cNvSpPr>
            <a:spLocks noGrp="1"/>
          </p:cNvSpPr>
          <p:nvPr>
            <p:ph type="dt" sz="half" idx="10"/>
          </p:nvPr>
        </p:nvSpPr>
        <p:spPr/>
        <p:txBody>
          <a:bodyPr/>
          <a:lstStyle/>
          <a:p>
            <a:fld id="{48BFED60-76EB-4786-941F-7050472893FE}" type="datetimeFigureOut">
              <a:rPr lang="en-US" smtClean="0"/>
              <a:t>4/10/2024</a:t>
            </a:fld>
            <a:endParaRPr lang="en-US"/>
          </a:p>
        </p:txBody>
      </p:sp>
      <p:sp>
        <p:nvSpPr>
          <p:cNvPr id="5" name="Footer Placeholder 4">
            <a:extLst>
              <a:ext uri="{FF2B5EF4-FFF2-40B4-BE49-F238E27FC236}">
                <a16:creationId xmlns:a16="http://schemas.microsoft.com/office/drawing/2014/main" id="{75B92951-7137-CE9F-5899-E98CF343B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12A464-7A53-DAB7-8E63-60CE2DD9951E}"/>
              </a:ext>
            </a:extLst>
          </p:cNvPr>
          <p:cNvSpPr>
            <a:spLocks noGrp="1"/>
          </p:cNvSpPr>
          <p:nvPr>
            <p:ph type="sldNum" sz="quarter" idx="12"/>
          </p:nvPr>
        </p:nvSpPr>
        <p:spPr/>
        <p:txBody>
          <a:bodyPr/>
          <a:lstStyle/>
          <a:p>
            <a:fld id="{EB2A9B9C-E937-4613-B230-9160DC3EF2B3}" type="slidenum">
              <a:rPr lang="en-US" smtClean="0"/>
              <a:t>‹#›</a:t>
            </a:fld>
            <a:endParaRPr lang="en-US"/>
          </a:p>
        </p:txBody>
      </p:sp>
    </p:spTree>
    <p:extLst>
      <p:ext uri="{BB962C8B-B14F-4D97-AF65-F5344CB8AC3E}">
        <p14:creationId xmlns:p14="http://schemas.microsoft.com/office/powerpoint/2010/main" val="39563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BAFB8D-A571-70A6-E791-C56F57F481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4E5949-620F-E0C1-DDCA-868B4DAB91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FEB799-9014-9E04-C9C0-17BA3A9B8474}"/>
              </a:ext>
            </a:extLst>
          </p:cNvPr>
          <p:cNvSpPr>
            <a:spLocks noGrp="1"/>
          </p:cNvSpPr>
          <p:nvPr>
            <p:ph type="dt" sz="half" idx="10"/>
          </p:nvPr>
        </p:nvSpPr>
        <p:spPr/>
        <p:txBody>
          <a:bodyPr/>
          <a:lstStyle/>
          <a:p>
            <a:fld id="{48BFED60-76EB-4786-941F-7050472893FE}" type="datetimeFigureOut">
              <a:rPr lang="en-US" smtClean="0"/>
              <a:t>4/10/2024</a:t>
            </a:fld>
            <a:endParaRPr lang="en-US"/>
          </a:p>
        </p:txBody>
      </p:sp>
      <p:sp>
        <p:nvSpPr>
          <p:cNvPr id="5" name="Footer Placeholder 4">
            <a:extLst>
              <a:ext uri="{FF2B5EF4-FFF2-40B4-BE49-F238E27FC236}">
                <a16:creationId xmlns:a16="http://schemas.microsoft.com/office/drawing/2014/main" id="{D9E9C9EF-47EB-15B8-DA97-D87F48EB44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0F332E-83B1-9B5E-A200-5247A25B9C89}"/>
              </a:ext>
            </a:extLst>
          </p:cNvPr>
          <p:cNvSpPr>
            <a:spLocks noGrp="1"/>
          </p:cNvSpPr>
          <p:nvPr>
            <p:ph type="sldNum" sz="quarter" idx="12"/>
          </p:nvPr>
        </p:nvSpPr>
        <p:spPr/>
        <p:txBody>
          <a:bodyPr/>
          <a:lstStyle/>
          <a:p>
            <a:fld id="{EB2A9B9C-E937-4613-B230-9160DC3EF2B3}" type="slidenum">
              <a:rPr lang="en-US" smtClean="0"/>
              <a:t>‹#›</a:t>
            </a:fld>
            <a:endParaRPr lang="en-US"/>
          </a:p>
        </p:txBody>
      </p:sp>
    </p:spTree>
    <p:extLst>
      <p:ext uri="{BB962C8B-B14F-4D97-AF65-F5344CB8AC3E}">
        <p14:creationId xmlns:p14="http://schemas.microsoft.com/office/powerpoint/2010/main" val="309507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BFA06-D261-B32A-2CC0-22D9B6E67D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630645-4F5B-0386-D805-274FDA7B53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74EC2F-2E56-B8F5-5CC1-960CC744250F}"/>
              </a:ext>
            </a:extLst>
          </p:cNvPr>
          <p:cNvSpPr>
            <a:spLocks noGrp="1"/>
          </p:cNvSpPr>
          <p:nvPr>
            <p:ph type="dt" sz="half" idx="10"/>
          </p:nvPr>
        </p:nvSpPr>
        <p:spPr/>
        <p:txBody>
          <a:bodyPr/>
          <a:lstStyle/>
          <a:p>
            <a:fld id="{48BFED60-76EB-4786-941F-7050472893FE}" type="datetimeFigureOut">
              <a:rPr lang="en-US" smtClean="0"/>
              <a:t>4/10/2024</a:t>
            </a:fld>
            <a:endParaRPr lang="en-US"/>
          </a:p>
        </p:txBody>
      </p:sp>
      <p:sp>
        <p:nvSpPr>
          <p:cNvPr id="5" name="Footer Placeholder 4">
            <a:extLst>
              <a:ext uri="{FF2B5EF4-FFF2-40B4-BE49-F238E27FC236}">
                <a16:creationId xmlns:a16="http://schemas.microsoft.com/office/drawing/2014/main" id="{EF9A99EC-D084-FCBB-3C49-86806623F2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FF807F-110E-047C-58C1-10C12BDF63F8}"/>
              </a:ext>
            </a:extLst>
          </p:cNvPr>
          <p:cNvSpPr>
            <a:spLocks noGrp="1"/>
          </p:cNvSpPr>
          <p:nvPr>
            <p:ph type="sldNum" sz="quarter" idx="12"/>
          </p:nvPr>
        </p:nvSpPr>
        <p:spPr/>
        <p:txBody>
          <a:bodyPr/>
          <a:lstStyle/>
          <a:p>
            <a:fld id="{EB2A9B9C-E937-4613-B230-9160DC3EF2B3}" type="slidenum">
              <a:rPr lang="en-US" smtClean="0"/>
              <a:t>‹#›</a:t>
            </a:fld>
            <a:endParaRPr lang="en-US"/>
          </a:p>
        </p:txBody>
      </p:sp>
    </p:spTree>
    <p:extLst>
      <p:ext uri="{BB962C8B-B14F-4D97-AF65-F5344CB8AC3E}">
        <p14:creationId xmlns:p14="http://schemas.microsoft.com/office/powerpoint/2010/main" val="916459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2AFA1-EF5C-D062-DEC9-7E37970579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13DBAE-7F31-8035-EA37-D850D66E48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0B0F6E-24E4-6426-6B77-58C64D67A62D}"/>
              </a:ext>
            </a:extLst>
          </p:cNvPr>
          <p:cNvSpPr>
            <a:spLocks noGrp="1"/>
          </p:cNvSpPr>
          <p:nvPr>
            <p:ph type="dt" sz="half" idx="10"/>
          </p:nvPr>
        </p:nvSpPr>
        <p:spPr/>
        <p:txBody>
          <a:bodyPr/>
          <a:lstStyle/>
          <a:p>
            <a:fld id="{48BFED60-76EB-4786-941F-7050472893FE}" type="datetimeFigureOut">
              <a:rPr lang="en-US" smtClean="0"/>
              <a:t>4/10/2024</a:t>
            </a:fld>
            <a:endParaRPr lang="en-US"/>
          </a:p>
        </p:txBody>
      </p:sp>
      <p:sp>
        <p:nvSpPr>
          <p:cNvPr id="5" name="Footer Placeholder 4">
            <a:extLst>
              <a:ext uri="{FF2B5EF4-FFF2-40B4-BE49-F238E27FC236}">
                <a16:creationId xmlns:a16="http://schemas.microsoft.com/office/drawing/2014/main" id="{C7AE0F60-9CA7-89BB-0249-7CC3302804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2A3A6E-4921-7408-0E10-EB4B30BDCA96}"/>
              </a:ext>
            </a:extLst>
          </p:cNvPr>
          <p:cNvSpPr>
            <a:spLocks noGrp="1"/>
          </p:cNvSpPr>
          <p:nvPr>
            <p:ph type="sldNum" sz="quarter" idx="12"/>
          </p:nvPr>
        </p:nvSpPr>
        <p:spPr/>
        <p:txBody>
          <a:bodyPr/>
          <a:lstStyle/>
          <a:p>
            <a:fld id="{EB2A9B9C-E937-4613-B230-9160DC3EF2B3}" type="slidenum">
              <a:rPr lang="en-US" smtClean="0"/>
              <a:t>‹#›</a:t>
            </a:fld>
            <a:endParaRPr lang="en-US"/>
          </a:p>
        </p:txBody>
      </p:sp>
    </p:spTree>
    <p:extLst>
      <p:ext uri="{BB962C8B-B14F-4D97-AF65-F5344CB8AC3E}">
        <p14:creationId xmlns:p14="http://schemas.microsoft.com/office/powerpoint/2010/main" val="2605421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DEA96-2BC9-4540-DD40-D2DBDA388A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8DFAB1-DCC5-7C49-7C9B-3C1324D5B3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1A8C0E-C871-02C6-9523-3EF008F1B1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121E41-F49F-A846-D701-DE99597091B0}"/>
              </a:ext>
            </a:extLst>
          </p:cNvPr>
          <p:cNvSpPr>
            <a:spLocks noGrp="1"/>
          </p:cNvSpPr>
          <p:nvPr>
            <p:ph type="dt" sz="half" idx="10"/>
          </p:nvPr>
        </p:nvSpPr>
        <p:spPr/>
        <p:txBody>
          <a:bodyPr/>
          <a:lstStyle/>
          <a:p>
            <a:fld id="{48BFED60-76EB-4786-941F-7050472893FE}" type="datetimeFigureOut">
              <a:rPr lang="en-US" smtClean="0"/>
              <a:t>4/10/2024</a:t>
            </a:fld>
            <a:endParaRPr lang="en-US"/>
          </a:p>
        </p:txBody>
      </p:sp>
      <p:sp>
        <p:nvSpPr>
          <p:cNvPr id="6" name="Footer Placeholder 5">
            <a:extLst>
              <a:ext uri="{FF2B5EF4-FFF2-40B4-BE49-F238E27FC236}">
                <a16:creationId xmlns:a16="http://schemas.microsoft.com/office/drawing/2014/main" id="{210DC2DB-2003-4DE6-BBB1-42745B1173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A37C64-C8F4-0B6F-37D5-13D8EC25A421}"/>
              </a:ext>
            </a:extLst>
          </p:cNvPr>
          <p:cNvSpPr>
            <a:spLocks noGrp="1"/>
          </p:cNvSpPr>
          <p:nvPr>
            <p:ph type="sldNum" sz="quarter" idx="12"/>
          </p:nvPr>
        </p:nvSpPr>
        <p:spPr/>
        <p:txBody>
          <a:bodyPr/>
          <a:lstStyle/>
          <a:p>
            <a:fld id="{EB2A9B9C-E937-4613-B230-9160DC3EF2B3}" type="slidenum">
              <a:rPr lang="en-US" smtClean="0"/>
              <a:t>‹#›</a:t>
            </a:fld>
            <a:endParaRPr lang="en-US"/>
          </a:p>
        </p:txBody>
      </p:sp>
    </p:spTree>
    <p:extLst>
      <p:ext uri="{BB962C8B-B14F-4D97-AF65-F5344CB8AC3E}">
        <p14:creationId xmlns:p14="http://schemas.microsoft.com/office/powerpoint/2010/main" val="1817352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B17A-3863-0D50-AEAE-EE7CF39447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78D6-58CD-5DA0-788A-6AC90B8CB2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08171A-472F-C3D2-5641-CE8F1DDA2D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74018F-BEDD-E987-7E5E-C173E35B47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D9FBAC-8FDD-604B-C5B7-CB10D94E05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E2F4FA-1FA7-A669-335F-E79A348BAB13}"/>
              </a:ext>
            </a:extLst>
          </p:cNvPr>
          <p:cNvSpPr>
            <a:spLocks noGrp="1"/>
          </p:cNvSpPr>
          <p:nvPr>
            <p:ph type="dt" sz="half" idx="10"/>
          </p:nvPr>
        </p:nvSpPr>
        <p:spPr/>
        <p:txBody>
          <a:bodyPr/>
          <a:lstStyle/>
          <a:p>
            <a:fld id="{48BFED60-76EB-4786-941F-7050472893FE}" type="datetimeFigureOut">
              <a:rPr lang="en-US" smtClean="0"/>
              <a:t>4/10/2024</a:t>
            </a:fld>
            <a:endParaRPr lang="en-US"/>
          </a:p>
        </p:txBody>
      </p:sp>
      <p:sp>
        <p:nvSpPr>
          <p:cNvPr id="8" name="Footer Placeholder 7">
            <a:extLst>
              <a:ext uri="{FF2B5EF4-FFF2-40B4-BE49-F238E27FC236}">
                <a16:creationId xmlns:a16="http://schemas.microsoft.com/office/drawing/2014/main" id="{60307A0B-CE16-EE86-B059-ED78D472B3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F243B8-6C85-04E8-5677-6D7E9DBE8E5B}"/>
              </a:ext>
            </a:extLst>
          </p:cNvPr>
          <p:cNvSpPr>
            <a:spLocks noGrp="1"/>
          </p:cNvSpPr>
          <p:nvPr>
            <p:ph type="sldNum" sz="quarter" idx="12"/>
          </p:nvPr>
        </p:nvSpPr>
        <p:spPr/>
        <p:txBody>
          <a:bodyPr/>
          <a:lstStyle/>
          <a:p>
            <a:fld id="{EB2A9B9C-E937-4613-B230-9160DC3EF2B3}" type="slidenum">
              <a:rPr lang="en-US" smtClean="0"/>
              <a:t>‹#›</a:t>
            </a:fld>
            <a:endParaRPr lang="en-US"/>
          </a:p>
        </p:txBody>
      </p:sp>
    </p:spTree>
    <p:extLst>
      <p:ext uri="{BB962C8B-B14F-4D97-AF65-F5344CB8AC3E}">
        <p14:creationId xmlns:p14="http://schemas.microsoft.com/office/powerpoint/2010/main" val="198693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CD9E4-B2C4-F97A-40CB-A919EA7C3D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8A6931-1531-91EE-CE95-1F38774A282C}"/>
              </a:ext>
            </a:extLst>
          </p:cNvPr>
          <p:cNvSpPr>
            <a:spLocks noGrp="1"/>
          </p:cNvSpPr>
          <p:nvPr>
            <p:ph type="dt" sz="half" idx="10"/>
          </p:nvPr>
        </p:nvSpPr>
        <p:spPr/>
        <p:txBody>
          <a:bodyPr/>
          <a:lstStyle/>
          <a:p>
            <a:fld id="{48BFED60-76EB-4786-941F-7050472893FE}" type="datetimeFigureOut">
              <a:rPr lang="en-US" smtClean="0"/>
              <a:t>4/10/2024</a:t>
            </a:fld>
            <a:endParaRPr lang="en-US"/>
          </a:p>
        </p:txBody>
      </p:sp>
      <p:sp>
        <p:nvSpPr>
          <p:cNvPr id="4" name="Footer Placeholder 3">
            <a:extLst>
              <a:ext uri="{FF2B5EF4-FFF2-40B4-BE49-F238E27FC236}">
                <a16:creationId xmlns:a16="http://schemas.microsoft.com/office/drawing/2014/main" id="{52012499-DABE-8FCB-1525-86559ABCEE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764FA0-8944-5535-1554-221B6EB9D486}"/>
              </a:ext>
            </a:extLst>
          </p:cNvPr>
          <p:cNvSpPr>
            <a:spLocks noGrp="1"/>
          </p:cNvSpPr>
          <p:nvPr>
            <p:ph type="sldNum" sz="quarter" idx="12"/>
          </p:nvPr>
        </p:nvSpPr>
        <p:spPr/>
        <p:txBody>
          <a:bodyPr/>
          <a:lstStyle/>
          <a:p>
            <a:fld id="{EB2A9B9C-E937-4613-B230-9160DC3EF2B3}" type="slidenum">
              <a:rPr lang="en-US" smtClean="0"/>
              <a:t>‹#›</a:t>
            </a:fld>
            <a:endParaRPr lang="en-US"/>
          </a:p>
        </p:txBody>
      </p:sp>
    </p:spTree>
    <p:extLst>
      <p:ext uri="{BB962C8B-B14F-4D97-AF65-F5344CB8AC3E}">
        <p14:creationId xmlns:p14="http://schemas.microsoft.com/office/powerpoint/2010/main" val="3935379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4A61E0-2B4D-C665-190F-FD8DFFBC5521}"/>
              </a:ext>
            </a:extLst>
          </p:cNvPr>
          <p:cNvSpPr>
            <a:spLocks noGrp="1"/>
          </p:cNvSpPr>
          <p:nvPr>
            <p:ph type="dt" sz="half" idx="10"/>
          </p:nvPr>
        </p:nvSpPr>
        <p:spPr/>
        <p:txBody>
          <a:bodyPr/>
          <a:lstStyle/>
          <a:p>
            <a:fld id="{48BFED60-76EB-4786-941F-7050472893FE}" type="datetimeFigureOut">
              <a:rPr lang="en-US" smtClean="0"/>
              <a:t>4/10/2024</a:t>
            </a:fld>
            <a:endParaRPr lang="en-US"/>
          </a:p>
        </p:txBody>
      </p:sp>
      <p:sp>
        <p:nvSpPr>
          <p:cNvPr id="3" name="Footer Placeholder 2">
            <a:extLst>
              <a:ext uri="{FF2B5EF4-FFF2-40B4-BE49-F238E27FC236}">
                <a16:creationId xmlns:a16="http://schemas.microsoft.com/office/drawing/2014/main" id="{32601CF1-CBD8-C3E1-D38F-2DA0C1A782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F82FA2-3A22-2860-E7E9-2992E7284A84}"/>
              </a:ext>
            </a:extLst>
          </p:cNvPr>
          <p:cNvSpPr>
            <a:spLocks noGrp="1"/>
          </p:cNvSpPr>
          <p:nvPr>
            <p:ph type="sldNum" sz="quarter" idx="12"/>
          </p:nvPr>
        </p:nvSpPr>
        <p:spPr/>
        <p:txBody>
          <a:bodyPr/>
          <a:lstStyle/>
          <a:p>
            <a:fld id="{EB2A9B9C-E937-4613-B230-9160DC3EF2B3}" type="slidenum">
              <a:rPr lang="en-US" smtClean="0"/>
              <a:t>‹#›</a:t>
            </a:fld>
            <a:endParaRPr lang="en-US"/>
          </a:p>
        </p:txBody>
      </p:sp>
    </p:spTree>
    <p:extLst>
      <p:ext uri="{BB962C8B-B14F-4D97-AF65-F5344CB8AC3E}">
        <p14:creationId xmlns:p14="http://schemas.microsoft.com/office/powerpoint/2010/main" val="4219675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F4192-9783-E9C1-D318-B18F9B4924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47D3C1-68FA-455E-11E3-16FA7B4D18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6D62F4-D0C6-FD11-DC38-5A79077523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80605A-A042-F910-C646-B0BD50BA056C}"/>
              </a:ext>
            </a:extLst>
          </p:cNvPr>
          <p:cNvSpPr>
            <a:spLocks noGrp="1"/>
          </p:cNvSpPr>
          <p:nvPr>
            <p:ph type="dt" sz="half" idx="10"/>
          </p:nvPr>
        </p:nvSpPr>
        <p:spPr/>
        <p:txBody>
          <a:bodyPr/>
          <a:lstStyle/>
          <a:p>
            <a:fld id="{48BFED60-76EB-4786-941F-7050472893FE}" type="datetimeFigureOut">
              <a:rPr lang="en-US" smtClean="0"/>
              <a:t>4/10/2024</a:t>
            </a:fld>
            <a:endParaRPr lang="en-US"/>
          </a:p>
        </p:txBody>
      </p:sp>
      <p:sp>
        <p:nvSpPr>
          <p:cNvPr id="6" name="Footer Placeholder 5">
            <a:extLst>
              <a:ext uri="{FF2B5EF4-FFF2-40B4-BE49-F238E27FC236}">
                <a16:creationId xmlns:a16="http://schemas.microsoft.com/office/drawing/2014/main" id="{EC481832-3A12-03BA-1FF7-CE659EABF9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8F7044-196D-317C-0299-627F8523E0D7}"/>
              </a:ext>
            </a:extLst>
          </p:cNvPr>
          <p:cNvSpPr>
            <a:spLocks noGrp="1"/>
          </p:cNvSpPr>
          <p:nvPr>
            <p:ph type="sldNum" sz="quarter" idx="12"/>
          </p:nvPr>
        </p:nvSpPr>
        <p:spPr/>
        <p:txBody>
          <a:bodyPr/>
          <a:lstStyle/>
          <a:p>
            <a:fld id="{EB2A9B9C-E937-4613-B230-9160DC3EF2B3}" type="slidenum">
              <a:rPr lang="en-US" smtClean="0"/>
              <a:t>‹#›</a:t>
            </a:fld>
            <a:endParaRPr lang="en-US"/>
          </a:p>
        </p:txBody>
      </p:sp>
    </p:spTree>
    <p:extLst>
      <p:ext uri="{BB962C8B-B14F-4D97-AF65-F5344CB8AC3E}">
        <p14:creationId xmlns:p14="http://schemas.microsoft.com/office/powerpoint/2010/main" val="213589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86C17-8222-CAA6-B7DC-0448B388AC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B1F072-E36B-C8CB-DBA8-9655BC3281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4F6A98-7D29-FBC8-EF43-E5CE885FA5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8B250B-C8FB-7404-4E10-3B187CAC4722}"/>
              </a:ext>
            </a:extLst>
          </p:cNvPr>
          <p:cNvSpPr>
            <a:spLocks noGrp="1"/>
          </p:cNvSpPr>
          <p:nvPr>
            <p:ph type="dt" sz="half" idx="10"/>
          </p:nvPr>
        </p:nvSpPr>
        <p:spPr/>
        <p:txBody>
          <a:bodyPr/>
          <a:lstStyle/>
          <a:p>
            <a:fld id="{48BFED60-76EB-4786-941F-7050472893FE}" type="datetimeFigureOut">
              <a:rPr lang="en-US" smtClean="0"/>
              <a:t>4/10/2024</a:t>
            </a:fld>
            <a:endParaRPr lang="en-US"/>
          </a:p>
        </p:txBody>
      </p:sp>
      <p:sp>
        <p:nvSpPr>
          <p:cNvPr id="6" name="Footer Placeholder 5">
            <a:extLst>
              <a:ext uri="{FF2B5EF4-FFF2-40B4-BE49-F238E27FC236}">
                <a16:creationId xmlns:a16="http://schemas.microsoft.com/office/drawing/2014/main" id="{18F5D6A3-DC24-788A-6679-0AF83B21FD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CFF159-464A-66E4-7F16-416658A00D95}"/>
              </a:ext>
            </a:extLst>
          </p:cNvPr>
          <p:cNvSpPr>
            <a:spLocks noGrp="1"/>
          </p:cNvSpPr>
          <p:nvPr>
            <p:ph type="sldNum" sz="quarter" idx="12"/>
          </p:nvPr>
        </p:nvSpPr>
        <p:spPr/>
        <p:txBody>
          <a:bodyPr/>
          <a:lstStyle/>
          <a:p>
            <a:fld id="{EB2A9B9C-E937-4613-B230-9160DC3EF2B3}" type="slidenum">
              <a:rPr lang="en-US" smtClean="0"/>
              <a:t>‹#›</a:t>
            </a:fld>
            <a:endParaRPr lang="en-US"/>
          </a:p>
        </p:txBody>
      </p:sp>
    </p:spTree>
    <p:extLst>
      <p:ext uri="{BB962C8B-B14F-4D97-AF65-F5344CB8AC3E}">
        <p14:creationId xmlns:p14="http://schemas.microsoft.com/office/powerpoint/2010/main" val="834200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7BE9D4-2476-B4E7-FB37-A28A1C938F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9916F1-90E3-6024-B326-315F087ACF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BF4749-0BF2-6503-8C4E-F4E9212F00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FED60-76EB-4786-941F-7050472893FE}" type="datetimeFigureOut">
              <a:rPr lang="en-US" smtClean="0"/>
              <a:t>4/10/2024</a:t>
            </a:fld>
            <a:endParaRPr lang="en-US"/>
          </a:p>
        </p:txBody>
      </p:sp>
      <p:sp>
        <p:nvSpPr>
          <p:cNvPr id="5" name="Footer Placeholder 4">
            <a:extLst>
              <a:ext uri="{FF2B5EF4-FFF2-40B4-BE49-F238E27FC236}">
                <a16:creationId xmlns:a16="http://schemas.microsoft.com/office/drawing/2014/main" id="{FD075A6A-9DE5-62A6-FDB5-784D3CE3AB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B41616-8FD5-E78C-A9B9-5571FF5C91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A9B9C-E937-4613-B230-9160DC3EF2B3}" type="slidenum">
              <a:rPr lang="en-US" smtClean="0"/>
              <a:t>‹#›</a:t>
            </a:fld>
            <a:endParaRPr lang="en-US"/>
          </a:p>
        </p:txBody>
      </p:sp>
    </p:spTree>
    <p:extLst>
      <p:ext uri="{BB962C8B-B14F-4D97-AF65-F5344CB8AC3E}">
        <p14:creationId xmlns:p14="http://schemas.microsoft.com/office/powerpoint/2010/main" val="2564430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4308FBE-07C7-7FE3-523E-279A0DCCD289}"/>
              </a:ext>
            </a:extLst>
          </p:cNvPr>
          <p:cNvSpPr txBox="1"/>
          <p:nvPr/>
        </p:nvSpPr>
        <p:spPr>
          <a:xfrm>
            <a:off x="3782037" y="1751618"/>
            <a:ext cx="4627926" cy="954107"/>
          </a:xfrm>
          <a:prstGeom prst="rect">
            <a:avLst/>
          </a:prstGeom>
          <a:noFill/>
        </p:spPr>
        <p:txBody>
          <a:bodyPr wrap="square">
            <a:spAutoFit/>
          </a:bodyPr>
          <a:lstStyle/>
          <a:p>
            <a:pPr algn="ctr"/>
            <a:r>
              <a:rPr lang="en-US" sz="2800" dirty="0"/>
              <a:t>DUNE FD1 CE/PD penetration </a:t>
            </a:r>
          </a:p>
          <a:p>
            <a:pPr algn="ctr"/>
            <a:r>
              <a:rPr lang="en-US" sz="2800" dirty="0"/>
              <a:t>cable strain relief design</a:t>
            </a:r>
          </a:p>
        </p:txBody>
      </p:sp>
    </p:spTree>
    <p:extLst>
      <p:ext uri="{BB962C8B-B14F-4D97-AF65-F5344CB8AC3E}">
        <p14:creationId xmlns:p14="http://schemas.microsoft.com/office/powerpoint/2010/main" val="2734224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a:extLst>
              <a:ext uri="{FF2B5EF4-FFF2-40B4-BE49-F238E27FC236}">
                <a16:creationId xmlns:a16="http://schemas.microsoft.com/office/drawing/2014/main" id="{D33F1553-DCCC-F9C4-A62D-32E4B6F47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7773" y="1915684"/>
            <a:ext cx="1390650" cy="42957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1774511117">
            <a:extLst>
              <a:ext uri="{FF2B5EF4-FFF2-40B4-BE49-F238E27FC236}">
                <a16:creationId xmlns:a16="http://schemas.microsoft.com/office/drawing/2014/main" id="{FE521EBE-4A90-C8FD-98F4-0696DC8FD3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35728" t="7211" r="32249" b="4762"/>
          <a:stretch>
            <a:fillRect/>
          </a:stretch>
        </p:blipFill>
        <p:spPr bwMode="auto">
          <a:xfrm>
            <a:off x="6686056" y="1915685"/>
            <a:ext cx="2400300" cy="4295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5">
            <a:extLst>
              <a:ext uri="{FF2B5EF4-FFF2-40B4-BE49-F238E27FC236}">
                <a16:creationId xmlns:a16="http://schemas.microsoft.com/office/drawing/2014/main" id="{D68885DA-3FDA-4271-C194-2775FADD2E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78269" y="1915683"/>
            <a:ext cx="1323975" cy="42957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02C5A7E4-8327-2351-5F5E-7764575FF5F1}"/>
              </a:ext>
            </a:extLst>
          </p:cNvPr>
          <p:cNvPicPr>
            <a:picLocks noChangeAspect="1"/>
          </p:cNvPicPr>
          <p:nvPr/>
        </p:nvPicPr>
        <p:blipFill rotWithShape="1">
          <a:blip r:embed="rId6"/>
          <a:srcRect l="33427" t="4489" r="49999"/>
          <a:stretch/>
        </p:blipFill>
        <p:spPr>
          <a:xfrm>
            <a:off x="648300" y="1157790"/>
            <a:ext cx="1558118" cy="5599651"/>
          </a:xfrm>
          <a:prstGeom prst="rect">
            <a:avLst/>
          </a:prstGeom>
        </p:spPr>
      </p:pic>
      <p:pic>
        <p:nvPicPr>
          <p:cNvPr id="12" name="Picture 11">
            <a:extLst>
              <a:ext uri="{FF2B5EF4-FFF2-40B4-BE49-F238E27FC236}">
                <a16:creationId xmlns:a16="http://schemas.microsoft.com/office/drawing/2014/main" id="{A88503E3-607B-9456-A665-70CA5E502F86}"/>
              </a:ext>
            </a:extLst>
          </p:cNvPr>
          <p:cNvPicPr>
            <a:picLocks noChangeAspect="1"/>
          </p:cNvPicPr>
          <p:nvPr/>
        </p:nvPicPr>
        <p:blipFill>
          <a:blip r:embed="rId7"/>
          <a:stretch>
            <a:fillRect/>
          </a:stretch>
        </p:blipFill>
        <p:spPr>
          <a:xfrm>
            <a:off x="2960249" y="1688855"/>
            <a:ext cx="2147324" cy="4894976"/>
          </a:xfrm>
          <a:prstGeom prst="rect">
            <a:avLst/>
          </a:prstGeom>
        </p:spPr>
      </p:pic>
      <p:sp>
        <p:nvSpPr>
          <p:cNvPr id="13" name="TextBox 12">
            <a:extLst>
              <a:ext uri="{FF2B5EF4-FFF2-40B4-BE49-F238E27FC236}">
                <a16:creationId xmlns:a16="http://schemas.microsoft.com/office/drawing/2014/main" id="{F7C07567-4F43-61EA-0FCB-8924BBB5F78C}"/>
              </a:ext>
            </a:extLst>
          </p:cNvPr>
          <p:cNvSpPr txBox="1"/>
          <p:nvPr/>
        </p:nvSpPr>
        <p:spPr>
          <a:xfrm>
            <a:off x="1573144" y="1145913"/>
            <a:ext cx="3781420" cy="369332"/>
          </a:xfrm>
          <a:prstGeom prst="rect">
            <a:avLst/>
          </a:prstGeom>
          <a:noFill/>
        </p:spPr>
        <p:txBody>
          <a:bodyPr wrap="none" rtlCol="0">
            <a:spAutoFit/>
          </a:bodyPr>
          <a:lstStyle/>
          <a:p>
            <a:r>
              <a:rPr lang="en-US" u="sng" dirty="0"/>
              <a:t>Current FD1 CE/PD penetration design</a:t>
            </a:r>
          </a:p>
        </p:txBody>
      </p:sp>
      <p:sp>
        <p:nvSpPr>
          <p:cNvPr id="14" name="TextBox 13">
            <a:extLst>
              <a:ext uri="{FF2B5EF4-FFF2-40B4-BE49-F238E27FC236}">
                <a16:creationId xmlns:a16="http://schemas.microsoft.com/office/drawing/2014/main" id="{FF4022AD-8CB0-1294-0729-A3DA5E4EE624}"/>
              </a:ext>
            </a:extLst>
          </p:cNvPr>
          <p:cNvSpPr txBox="1"/>
          <p:nvPr/>
        </p:nvSpPr>
        <p:spPr>
          <a:xfrm>
            <a:off x="7122549" y="1145913"/>
            <a:ext cx="4826899" cy="369332"/>
          </a:xfrm>
          <a:prstGeom prst="rect">
            <a:avLst/>
          </a:prstGeom>
          <a:noFill/>
        </p:spPr>
        <p:txBody>
          <a:bodyPr wrap="none" rtlCol="0">
            <a:spAutoFit/>
          </a:bodyPr>
          <a:lstStyle/>
          <a:p>
            <a:r>
              <a:rPr lang="en-US" u="sng" dirty="0"/>
              <a:t>FD2/NP02 Module-0 BDE/PDS penetration design</a:t>
            </a:r>
          </a:p>
        </p:txBody>
      </p:sp>
      <p:sp>
        <p:nvSpPr>
          <p:cNvPr id="16" name="TextBox 15">
            <a:extLst>
              <a:ext uri="{FF2B5EF4-FFF2-40B4-BE49-F238E27FC236}">
                <a16:creationId xmlns:a16="http://schemas.microsoft.com/office/drawing/2014/main" id="{1A8686C8-6D7D-8240-DC3D-9E37674A0315}"/>
              </a:ext>
            </a:extLst>
          </p:cNvPr>
          <p:cNvSpPr txBox="1"/>
          <p:nvPr/>
        </p:nvSpPr>
        <p:spPr>
          <a:xfrm>
            <a:off x="9177555" y="6388109"/>
            <a:ext cx="2144690" cy="369332"/>
          </a:xfrm>
          <a:prstGeom prst="rect">
            <a:avLst/>
          </a:prstGeom>
          <a:noFill/>
        </p:spPr>
        <p:txBody>
          <a:bodyPr wrap="none" rtlCol="0">
            <a:spAutoFit/>
          </a:bodyPr>
          <a:lstStyle/>
          <a:p>
            <a:r>
              <a:rPr lang="en-US" dirty="0"/>
              <a:t>Four supporting rods</a:t>
            </a:r>
          </a:p>
        </p:txBody>
      </p:sp>
      <p:sp>
        <p:nvSpPr>
          <p:cNvPr id="17" name="TextBox 16">
            <a:extLst>
              <a:ext uri="{FF2B5EF4-FFF2-40B4-BE49-F238E27FC236}">
                <a16:creationId xmlns:a16="http://schemas.microsoft.com/office/drawing/2014/main" id="{FB2A3492-62E4-A008-3DC9-4C15284709AC}"/>
              </a:ext>
            </a:extLst>
          </p:cNvPr>
          <p:cNvSpPr txBox="1"/>
          <p:nvPr/>
        </p:nvSpPr>
        <p:spPr>
          <a:xfrm>
            <a:off x="1909786" y="5842126"/>
            <a:ext cx="1673856" cy="369332"/>
          </a:xfrm>
          <a:prstGeom prst="rect">
            <a:avLst/>
          </a:prstGeom>
          <a:noFill/>
        </p:spPr>
        <p:txBody>
          <a:bodyPr wrap="none" rtlCol="0">
            <a:spAutoFit/>
          </a:bodyPr>
          <a:lstStyle/>
          <a:p>
            <a:r>
              <a:rPr lang="en-US" dirty="0"/>
              <a:t>Solid inner tube</a:t>
            </a:r>
          </a:p>
        </p:txBody>
      </p:sp>
      <p:cxnSp>
        <p:nvCxnSpPr>
          <p:cNvPr id="19" name="Straight Arrow Connector 18">
            <a:extLst>
              <a:ext uri="{FF2B5EF4-FFF2-40B4-BE49-F238E27FC236}">
                <a16:creationId xmlns:a16="http://schemas.microsoft.com/office/drawing/2014/main" id="{6E025E04-37B3-CCDF-58A1-605F70E118EB}"/>
              </a:ext>
            </a:extLst>
          </p:cNvPr>
          <p:cNvCxnSpPr>
            <a:cxnSpLocks/>
            <a:stCxn id="17" idx="0"/>
          </p:cNvCxnSpPr>
          <p:nvPr/>
        </p:nvCxnSpPr>
        <p:spPr>
          <a:xfrm flipH="1" flipV="1">
            <a:off x="1257300" y="5057775"/>
            <a:ext cx="1489414" cy="7843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3F8598A-7ACD-F3AC-7AAC-CD0C5ED4680D}"/>
              </a:ext>
            </a:extLst>
          </p:cNvPr>
          <p:cNvCxnSpPr>
            <a:stCxn id="16" idx="0"/>
          </p:cNvCxnSpPr>
          <p:nvPr/>
        </p:nvCxnSpPr>
        <p:spPr>
          <a:xfrm flipV="1">
            <a:off x="10249900" y="5285064"/>
            <a:ext cx="790012" cy="11030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4A2457D5-BA39-A6A3-B6D0-6F0EAA0F31A5}"/>
              </a:ext>
            </a:extLst>
          </p:cNvPr>
          <p:cNvSpPr txBox="1"/>
          <p:nvPr/>
        </p:nvSpPr>
        <p:spPr>
          <a:xfrm>
            <a:off x="561378" y="183665"/>
            <a:ext cx="11069243" cy="646331"/>
          </a:xfrm>
          <a:prstGeom prst="rect">
            <a:avLst/>
          </a:prstGeom>
          <a:noFill/>
        </p:spPr>
        <p:txBody>
          <a:bodyPr wrap="square">
            <a:spAutoFit/>
          </a:bodyPr>
          <a:lstStyle/>
          <a:p>
            <a:pPr marL="0" marR="0">
              <a:spcBef>
                <a:spcPts val="0"/>
              </a:spcBef>
              <a:spcAft>
                <a:spcPts val="0"/>
              </a:spcAft>
            </a:pPr>
            <a:r>
              <a:rPr lang="en-US" sz="1800" dirty="0">
                <a:effectLst/>
                <a:latin typeface="Aptos" panose="020B0004020202020204" pitchFamily="34" charset="0"/>
                <a:ea typeface="DengXian" panose="02010600030101010101" pitchFamily="2" charset="-122"/>
                <a:cs typeface="Aptos" panose="020B0004020202020204" pitchFamily="34" charset="0"/>
              </a:rPr>
              <a:t>We are suggested to explore the possibility of using the NP02 BDE penetration cable support design to the FD1 CE penetration cable support design. </a:t>
            </a:r>
          </a:p>
        </p:txBody>
      </p:sp>
      <p:cxnSp>
        <p:nvCxnSpPr>
          <p:cNvPr id="4" name="Straight Arrow Connector 3">
            <a:extLst>
              <a:ext uri="{FF2B5EF4-FFF2-40B4-BE49-F238E27FC236}">
                <a16:creationId xmlns:a16="http://schemas.microsoft.com/office/drawing/2014/main" id="{74EFD290-6CB7-3F78-E585-044529C26968}"/>
              </a:ext>
            </a:extLst>
          </p:cNvPr>
          <p:cNvCxnSpPr>
            <a:cxnSpLocks/>
            <a:stCxn id="17" idx="0"/>
          </p:cNvCxnSpPr>
          <p:nvPr/>
        </p:nvCxnSpPr>
        <p:spPr>
          <a:xfrm flipV="1">
            <a:off x="2746714" y="5700210"/>
            <a:ext cx="1180429" cy="1419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B3701A-32A7-26AB-6ACA-F5C1748C705D}"/>
              </a:ext>
            </a:extLst>
          </p:cNvPr>
          <p:cNvSpPr txBox="1"/>
          <p:nvPr/>
        </p:nvSpPr>
        <p:spPr>
          <a:xfrm>
            <a:off x="1797880" y="3490012"/>
            <a:ext cx="1489414" cy="646331"/>
          </a:xfrm>
          <a:prstGeom prst="rect">
            <a:avLst/>
          </a:prstGeom>
          <a:noFill/>
        </p:spPr>
        <p:txBody>
          <a:bodyPr wrap="square" rtlCol="0">
            <a:spAutoFit/>
          </a:bodyPr>
          <a:lstStyle/>
          <a:p>
            <a:pPr algn="ctr"/>
            <a:r>
              <a:rPr lang="en-US" dirty="0"/>
              <a:t>Cryostat crossing tube</a:t>
            </a:r>
          </a:p>
        </p:txBody>
      </p:sp>
      <p:cxnSp>
        <p:nvCxnSpPr>
          <p:cNvPr id="10" name="Straight Arrow Connector 9">
            <a:extLst>
              <a:ext uri="{FF2B5EF4-FFF2-40B4-BE49-F238E27FC236}">
                <a16:creationId xmlns:a16="http://schemas.microsoft.com/office/drawing/2014/main" id="{601F0075-93A9-0746-659C-811712F7CCE6}"/>
              </a:ext>
            </a:extLst>
          </p:cNvPr>
          <p:cNvCxnSpPr>
            <a:stCxn id="8" idx="2"/>
          </p:cNvCxnSpPr>
          <p:nvPr/>
        </p:nvCxnSpPr>
        <p:spPr>
          <a:xfrm flipH="1">
            <a:off x="1381766" y="4136343"/>
            <a:ext cx="1160821" cy="3754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F5CD35E-86A9-D500-7DFE-8E71568264F5}"/>
              </a:ext>
            </a:extLst>
          </p:cNvPr>
          <p:cNvCxnSpPr>
            <a:cxnSpLocks/>
            <a:stCxn id="8" idx="2"/>
          </p:cNvCxnSpPr>
          <p:nvPr/>
        </p:nvCxnSpPr>
        <p:spPr>
          <a:xfrm>
            <a:off x="2542587" y="4136343"/>
            <a:ext cx="1384556" cy="10633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1263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38C0B5E-FDDD-ABAD-3DDF-5AF0B61C40DA}"/>
              </a:ext>
            </a:extLst>
          </p:cNvPr>
          <p:cNvPicPr>
            <a:picLocks noChangeAspect="1"/>
          </p:cNvPicPr>
          <p:nvPr/>
        </p:nvPicPr>
        <p:blipFill>
          <a:blip r:embed="rId2"/>
          <a:stretch>
            <a:fillRect/>
          </a:stretch>
        </p:blipFill>
        <p:spPr>
          <a:xfrm>
            <a:off x="7168085" y="1021482"/>
            <a:ext cx="3011657" cy="5803641"/>
          </a:xfrm>
          <a:prstGeom prst="rect">
            <a:avLst/>
          </a:prstGeom>
        </p:spPr>
      </p:pic>
      <p:sp>
        <p:nvSpPr>
          <p:cNvPr id="2" name="TextBox 1">
            <a:extLst>
              <a:ext uri="{FF2B5EF4-FFF2-40B4-BE49-F238E27FC236}">
                <a16:creationId xmlns:a16="http://schemas.microsoft.com/office/drawing/2014/main" id="{83294A79-8F16-3EA9-8033-040E4F6E1E42}"/>
              </a:ext>
            </a:extLst>
          </p:cNvPr>
          <p:cNvSpPr txBox="1"/>
          <p:nvPr/>
        </p:nvSpPr>
        <p:spPr>
          <a:xfrm>
            <a:off x="6072213" y="3315109"/>
            <a:ext cx="1438275" cy="646331"/>
          </a:xfrm>
          <a:prstGeom prst="rect">
            <a:avLst/>
          </a:prstGeom>
          <a:noFill/>
        </p:spPr>
        <p:txBody>
          <a:bodyPr wrap="square" rtlCol="0">
            <a:spAutoFit/>
          </a:bodyPr>
          <a:lstStyle/>
          <a:p>
            <a:pPr algn="ctr"/>
            <a:r>
              <a:rPr lang="en-US" dirty="0"/>
              <a:t>Cryostat crossing tube</a:t>
            </a:r>
          </a:p>
        </p:txBody>
      </p:sp>
      <p:cxnSp>
        <p:nvCxnSpPr>
          <p:cNvPr id="5" name="Straight Arrow Connector 4">
            <a:extLst>
              <a:ext uri="{FF2B5EF4-FFF2-40B4-BE49-F238E27FC236}">
                <a16:creationId xmlns:a16="http://schemas.microsoft.com/office/drawing/2014/main" id="{605C2180-42D7-9953-9ED8-3A3FB2376CD6}"/>
              </a:ext>
            </a:extLst>
          </p:cNvPr>
          <p:cNvCxnSpPr>
            <a:cxnSpLocks/>
          </p:cNvCxnSpPr>
          <p:nvPr/>
        </p:nvCxnSpPr>
        <p:spPr>
          <a:xfrm flipV="1">
            <a:off x="7305226" y="3315109"/>
            <a:ext cx="457649" cy="256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A21E6AF-F0A1-B3D8-BCAC-818A1AAD7BAC}"/>
              </a:ext>
            </a:extLst>
          </p:cNvPr>
          <p:cNvSpPr txBox="1"/>
          <p:nvPr/>
        </p:nvSpPr>
        <p:spPr>
          <a:xfrm>
            <a:off x="5965369" y="4624549"/>
            <a:ext cx="1179203" cy="646331"/>
          </a:xfrm>
          <a:prstGeom prst="rect">
            <a:avLst/>
          </a:prstGeom>
          <a:noFill/>
        </p:spPr>
        <p:txBody>
          <a:bodyPr wrap="square" rtlCol="0">
            <a:spAutoFit/>
          </a:bodyPr>
          <a:lstStyle/>
          <a:p>
            <a:pPr algn="ctr"/>
            <a:r>
              <a:rPr lang="en-US" dirty="0"/>
              <a:t>Solid inner tube</a:t>
            </a:r>
          </a:p>
        </p:txBody>
      </p:sp>
      <p:cxnSp>
        <p:nvCxnSpPr>
          <p:cNvPr id="9" name="Straight Arrow Connector 8">
            <a:extLst>
              <a:ext uri="{FF2B5EF4-FFF2-40B4-BE49-F238E27FC236}">
                <a16:creationId xmlns:a16="http://schemas.microsoft.com/office/drawing/2014/main" id="{04CE6C1E-745D-E603-707B-493357D7D3F9}"/>
              </a:ext>
            </a:extLst>
          </p:cNvPr>
          <p:cNvCxnSpPr>
            <a:cxnSpLocks/>
            <a:stCxn id="8" idx="3"/>
          </p:cNvCxnSpPr>
          <p:nvPr/>
        </p:nvCxnSpPr>
        <p:spPr>
          <a:xfrm flipV="1">
            <a:off x="7144572" y="4676082"/>
            <a:ext cx="942153" cy="2716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389B0FC6-DE72-E38A-61FA-FF9C1CC5BE55}"/>
              </a:ext>
            </a:extLst>
          </p:cNvPr>
          <p:cNvSpPr txBox="1"/>
          <p:nvPr/>
        </p:nvSpPr>
        <p:spPr>
          <a:xfrm>
            <a:off x="6141233" y="301497"/>
            <a:ext cx="1163993" cy="923330"/>
          </a:xfrm>
          <a:prstGeom prst="rect">
            <a:avLst/>
          </a:prstGeom>
          <a:noFill/>
        </p:spPr>
        <p:txBody>
          <a:bodyPr wrap="square" rtlCol="0">
            <a:spAutoFit/>
          </a:bodyPr>
          <a:lstStyle/>
          <a:p>
            <a:pPr algn="ctr"/>
            <a:r>
              <a:rPr lang="en-US" dirty="0"/>
              <a:t>Height adjusting screws</a:t>
            </a:r>
          </a:p>
        </p:txBody>
      </p:sp>
      <p:cxnSp>
        <p:nvCxnSpPr>
          <p:cNvPr id="16" name="Straight Arrow Connector 15">
            <a:extLst>
              <a:ext uri="{FF2B5EF4-FFF2-40B4-BE49-F238E27FC236}">
                <a16:creationId xmlns:a16="http://schemas.microsoft.com/office/drawing/2014/main" id="{4DCCBB01-6EA5-B8E9-ADE4-6C6898A06172}"/>
              </a:ext>
            </a:extLst>
          </p:cNvPr>
          <p:cNvCxnSpPr>
            <a:cxnSpLocks/>
            <a:stCxn id="14" idx="3"/>
          </p:cNvCxnSpPr>
          <p:nvPr/>
        </p:nvCxnSpPr>
        <p:spPr>
          <a:xfrm>
            <a:off x="7305226" y="763162"/>
            <a:ext cx="314774" cy="6277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EEC20AD-21CC-9493-A103-DCAD43CD2450}"/>
              </a:ext>
            </a:extLst>
          </p:cNvPr>
          <p:cNvCxnSpPr>
            <a:cxnSpLocks/>
            <a:stCxn id="14" idx="3"/>
          </p:cNvCxnSpPr>
          <p:nvPr/>
        </p:nvCxnSpPr>
        <p:spPr>
          <a:xfrm>
            <a:off x="7305226" y="763162"/>
            <a:ext cx="1953074" cy="5391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2" name="Picture 21">
            <a:extLst>
              <a:ext uri="{FF2B5EF4-FFF2-40B4-BE49-F238E27FC236}">
                <a16:creationId xmlns:a16="http://schemas.microsoft.com/office/drawing/2014/main" id="{B48913D2-CA7F-D510-C75F-CE6C56ED68C8}"/>
              </a:ext>
            </a:extLst>
          </p:cNvPr>
          <p:cNvPicPr>
            <a:picLocks noChangeAspect="1"/>
          </p:cNvPicPr>
          <p:nvPr/>
        </p:nvPicPr>
        <p:blipFill>
          <a:blip r:embed="rId3"/>
          <a:stretch>
            <a:fillRect/>
          </a:stretch>
        </p:blipFill>
        <p:spPr>
          <a:xfrm>
            <a:off x="10361852" y="83444"/>
            <a:ext cx="1830148" cy="6651700"/>
          </a:xfrm>
          <a:prstGeom prst="rect">
            <a:avLst/>
          </a:prstGeom>
        </p:spPr>
      </p:pic>
      <p:sp>
        <p:nvSpPr>
          <p:cNvPr id="12" name="TextBox 11">
            <a:extLst>
              <a:ext uri="{FF2B5EF4-FFF2-40B4-BE49-F238E27FC236}">
                <a16:creationId xmlns:a16="http://schemas.microsoft.com/office/drawing/2014/main" id="{3975380E-8AE3-545C-D97E-552D2A6242D5}"/>
              </a:ext>
            </a:extLst>
          </p:cNvPr>
          <p:cNvSpPr txBox="1"/>
          <p:nvPr/>
        </p:nvSpPr>
        <p:spPr>
          <a:xfrm>
            <a:off x="5813141" y="6051722"/>
            <a:ext cx="1438275" cy="646331"/>
          </a:xfrm>
          <a:prstGeom prst="rect">
            <a:avLst/>
          </a:prstGeom>
          <a:noFill/>
        </p:spPr>
        <p:txBody>
          <a:bodyPr wrap="square" rtlCol="0">
            <a:spAutoFit/>
          </a:bodyPr>
          <a:lstStyle/>
          <a:p>
            <a:pPr algn="ctr"/>
            <a:r>
              <a:rPr lang="en-US" dirty="0"/>
              <a:t>Cable strain relief plates</a:t>
            </a:r>
          </a:p>
        </p:txBody>
      </p:sp>
      <p:cxnSp>
        <p:nvCxnSpPr>
          <p:cNvPr id="15" name="Straight Arrow Connector 14">
            <a:extLst>
              <a:ext uri="{FF2B5EF4-FFF2-40B4-BE49-F238E27FC236}">
                <a16:creationId xmlns:a16="http://schemas.microsoft.com/office/drawing/2014/main" id="{74E5F802-8FCD-5764-6957-78AA0698F1E7}"/>
              </a:ext>
            </a:extLst>
          </p:cNvPr>
          <p:cNvCxnSpPr>
            <a:cxnSpLocks/>
            <a:stCxn id="12" idx="3"/>
          </p:cNvCxnSpPr>
          <p:nvPr/>
        </p:nvCxnSpPr>
        <p:spPr>
          <a:xfrm>
            <a:off x="7251416" y="6374888"/>
            <a:ext cx="511459" cy="33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9143D72D-3836-CEBA-7001-EEB5170574CD}"/>
              </a:ext>
            </a:extLst>
          </p:cNvPr>
          <p:cNvCxnSpPr>
            <a:cxnSpLocks/>
            <a:stCxn id="12" idx="3"/>
          </p:cNvCxnSpPr>
          <p:nvPr/>
        </p:nvCxnSpPr>
        <p:spPr>
          <a:xfrm flipV="1">
            <a:off x="7251416" y="5836518"/>
            <a:ext cx="835309" cy="538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A12A9A01-A6FD-BEE8-71EF-EAE8BE4A965A}"/>
              </a:ext>
            </a:extLst>
          </p:cNvPr>
          <p:cNvSpPr txBox="1"/>
          <p:nvPr/>
        </p:nvSpPr>
        <p:spPr>
          <a:xfrm>
            <a:off x="317846" y="481206"/>
            <a:ext cx="5486400" cy="5632311"/>
          </a:xfrm>
          <a:prstGeom prst="rect">
            <a:avLst/>
          </a:prstGeom>
          <a:noFill/>
        </p:spPr>
        <p:txBody>
          <a:bodyPr wrap="square" rtlCol="0">
            <a:spAutoFit/>
          </a:bodyPr>
          <a:lstStyle/>
          <a:p>
            <a:r>
              <a:rPr lang="en-US" u="sng" dirty="0"/>
              <a:t>Current design of FD1 CE/PD penetration:</a:t>
            </a:r>
          </a:p>
          <a:p>
            <a:endParaRPr lang="en-US" u="sng" dirty="0"/>
          </a:p>
          <a:p>
            <a:endParaRPr lang="en-US" u="sng" dirty="0"/>
          </a:p>
          <a:p>
            <a:r>
              <a:rPr lang="en-US" dirty="0"/>
              <a:t>A solid inner tube (yellow) is installed in the cryostat crossing tube (green). The cable strain relief plates are mounted at the bottom of the solid inner tube. The CE and PD cables and fibers are strain relived at the cable strain relief plates.</a:t>
            </a:r>
          </a:p>
          <a:p>
            <a:endParaRPr lang="en-US" dirty="0"/>
          </a:p>
          <a:p>
            <a:r>
              <a:rPr lang="en-US" dirty="0"/>
              <a:t>The cryostat crossing tube provides three tapped threaded holes on its flange. The top flange (brown) of the inner solid tube is mounted on the cryostat crossing tube flange with three sets of height adjusting screws. The concentricity between the cryostat crossing tube and the solid inner tube is achieved by adjusting the three sets of screws.</a:t>
            </a:r>
          </a:p>
          <a:p>
            <a:endParaRPr lang="en-US" dirty="0"/>
          </a:p>
          <a:p>
            <a:r>
              <a:rPr lang="en-US" sz="1800" dirty="0">
                <a:effectLst/>
                <a:latin typeface="Aptos" panose="020B0004020202020204" pitchFamily="34" charset="0"/>
                <a:ea typeface="DengXian" panose="02010600030101010101" pitchFamily="2" charset="-122"/>
                <a:cs typeface="Aptos" panose="020B0004020202020204" pitchFamily="34" charset="0"/>
              </a:rPr>
              <a:t>A good concentricity between the cryostat crossing tube and the solid inner tube</a:t>
            </a:r>
            <a:r>
              <a:rPr lang="en-US" dirty="0">
                <a:latin typeface="Aptos" panose="020B0004020202020204" pitchFamily="34" charset="0"/>
                <a:ea typeface="DengXian" panose="02010600030101010101" pitchFamily="2" charset="-122"/>
                <a:cs typeface="Aptos" panose="020B0004020202020204" pitchFamily="34" charset="0"/>
              </a:rPr>
              <a:t> guarantees that the inner tube doesn’t touch the cryostat crossing tube.</a:t>
            </a:r>
            <a:endParaRPr lang="en-US" sz="1800" dirty="0">
              <a:effectLst/>
              <a:latin typeface="Aptos" panose="020B0004020202020204" pitchFamily="34" charset="0"/>
              <a:ea typeface="DengXian" panose="02010600030101010101" pitchFamily="2" charset="-122"/>
              <a:cs typeface="Aptos" panose="020B0004020202020204" pitchFamily="34" charset="0"/>
            </a:endParaRPr>
          </a:p>
        </p:txBody>
      </p:sp>
    </p:spTree>
    <p:extLst>
      <p:ext uri="{BB962C8B-B14F-4D97-AF65-F5344CB8AC3E}">
        <p14:creationId xmlns:p14="http://schemas.microsoft.com/office/powerpoint/2010/main" val="272782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774511117">
            <a:extLst>
              <a:ext uri="{FF2B5EF4-FFF2-40B4-BE49-F238E27FC236}">
                <a16:creationId xmlns:a16="http://schemas.microsoft.com/office/drawing/2014/main" id="{FE521EBE-4A90-C8FD-98F4-0696DC8FD3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5728" t="7211" r="32249" b="4762"/>
          <a:stretch>
            <a:fillRect/>
          </a:stretch>
        </p:blipFill>
        <p:spPr bwMode="auto">
          <a:xfrm>
            <a:off x="5466288" y="298188"/>
            <a:ext cx="3263139" cy="5839983"/>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5">
            <a:extLst>
              <a:ext uri="{FF2B5EF4-FFF2-40B4-BE49-F238E27FC236}">
                <a16:creationId xmlns:a16="http://schemas.microsoft.com/office/drawing/2014/main" id="{D68885DA-3FDA-4271-C194-2775FADD2E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91775" y="538512"/>
            <a:ext cx="1748425" cy="5672947"/>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FF4022AD-8CB0-1294-0729-A3DA5E4EE624}"/>
              </a:ext>
            </a:extLst>
          </p:cNvPr>
          <p:cNvSpPr txBox="1"/>
          <p:nvPr/>
        </p:nvSpPr>
        <p:spPr>
          <a:xfrm>
            <a:off x="278007" y="538512"/>
            <a:ext cx="4826899" cy="369332"/>
          </a:xfrm>
          <a:prstGeom prst="rect">
            <a:avLst/>
          </a:prstGeom>
          <a:noFill/>
        </p:spPr>
        <p:txBody>
          <a:bodyPr wrap="none" rtlCol="0">
            <a:spAutoFit/>
          </a:bodyPr>
          <a:lstStyle/>
          <a:p>
            <a:r>
              <a:rPr lang="en-US" u="sng" dirty="0"/>
              <a:t>FD2/NP02 Module-0 BDE/PDS penetration design</a:t>
            </a:r>
          </a:p>
        </p:txBody>
      </p:sp>
      <p:sp>
        <p:nvSpPr>
          <p:cNvPr id="16" name="TextBox 15">
            <a:extLst>
              <a:ext uri="{FF2B5EF4-FFF2-40B4-BE49-F238E27FC236}">
                <a16:creationId xmlns:a16="http://schemas.microsoft.com/office/drawing/2014/main" id="{1A8686C8-6D7D-8240-DC3D-9E37674A0315}"/>
              </a:ext>
            </a:extLst>
          </p:cNvPr>
          <p:cNvSpPr txBox="1"/>
          <p:nvPr/>
        </p:nvSpPr>
        <p:spPr>
          <a:xfrm>
            <a:off x="8939430" y="6072189"/>
            <a:ext cx="2144690" cy="369332"/>
          </a:xfrm>
          <a:prstGeom prst="rect">
            <a:avLst/>
          </a:prstGeom>
          <a:noFill/>
        </p:spPr>
        <p:txBody>
          <a:bodyPr wrap="none" rtlCol="0">
            <a:spAutoFit/>
          </a:bodyPr>
          <a:lstStyle/>
          <a:p>
            <a:r>
              <a:rPr lang="en-US" dirty="0"/>
              <a:t>Four supporting rods</a:t>
            </a:r>
          </a:p>
        </p:txBody>
      </p:sp>
      <p:cxnSp>
        <p:nvCxnSpPr>
          <p:cNvPr id="21" name="Straight Arrow Connector 20">
            <a:extLst>
              <a:ext uri="{FF2B5EF4-FFF2-40B4-BE49-F238E27FC236}">
                <a16:creationId xmlns:a16="http://schemas.microsoft.com/office/drawing/2014/main" id="{A3F8598A-7ACD-F3AC-7AAC-CD0C5ED4680D}"/>
              </a:ext>
            </a:extLst>
          </p:cNvPr>
          <p:cNvCxnSpPr>
            <a:cxnSpLocks/>
            <a:stCxn id="16" idx="0"/>
          </p:cNvCxnSpPr>
          <p:nvPr/>
        </p:nvCxnSpPr>
        <p:spPr>
          <a:xfrm flipV="1">
            <a:off x="10011775" y="5105400"/>
            <a:ext cx="1143282" cy="9667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051" name="Picture 3">
            <a:extLst>
              <a:ext uri="{FF2B5EF4-FFF2-40B4-BE49-F238E27FC236}">
                <a16:creationId xmlns:a16="http://schemas.microsoft.com/office/drawing/2014/main" id="{D33F1553-DCCC-F9C4-A62D-32E4B6F474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98552" y="785811"/>
            <a:ext cx="1622286" cy="50113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18E766C-DD4E-1C31-AEBA-586616EE27F1}"/>
              </a:ext>
            </a:extLst>
          </p:cNvPr>
          <p:cNvSpPr txBox="1"/>
          <p:nvPr/>
        </p:nvSpPr>
        <p:spPr>
          <a:xfrm>
            <a:off x="423361" y="1419225"/>
            <a:ext cx="4826899" cy="3693319"/>
          </a:xfrm>
          <a:prstGeom prst="rect">
            <a:avLst/>
          </a:prstGeom>
          <a:noFill/>
        </p:spPr>
        <p:txBody>
          <a:bodyPr wrap="square" rtlCol="0">
            <a:spAutoFit/>
          </a:bodyPr>
          <a:lstStyle/>
          <a:p>
            <a:r>
              <a:rPr lang="en-US" dirty="0"/>
              <a:t>In the NP02 Module-0 design, the solid inner tube is replaced with four supporting rods. The cable strain relief plates are supported at the bottom of the four supporting rods.</a:t>
            </a:r>
          </a:p>
          <a:p>
            <a:endParaRPr lang="en-US" dirty="0"/>
          </a:p>
          <a:p>
            <a:r>
              <a:rPr lang="en-US" dirty="0"/>
              <a:t>NP02 Module-0 design is a simpler and cheaper design. There is more usable space in the tube for cables. It is easier to install. </a:t>
            </a:r>
          </a:p>
          <a:p>
            <a:endParaRPr lang="en-US" dirty="0"/>
          </a:p>
          <a:p>
            <a:r>
              <a:rPr lang="en-US" dirty="0"/>
              <a:t>As the long rods are not as stiff as the solid inner tube, the cable strain relief plates may touch the cryostat crossing tube, if lateral force is applied. This  can be avoided (see next slide).</a:t>
            </a:r>
          </a:p>
        </p:txBody>
      </p:sp>
    </p:spTree>
    <p:extLst>
      <p:ext uri="{BB962C8B-B14F-4D97-AF65-F5344CB8AC3E}">
        <p14:creationId xmlns:p14="http://schemas.microsoft.com/office/powerpoint/2010/main" val="217647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BF4EFF7-B2B0-16BB-5EE8-612BD95D4C59}"/>
              </a:ext>
            </a:extLst>
          </p:cNvPr>
          <p:cNvPicPr>
            <a:picLocks noChangeAspect="1"/>
          </p:cNvPicPr>
          <p:nvPr/>
        </p:nvPicPr>
        <p:blipFill rotWithShape="1">
          <a:blip r:embed="rId2"/>
          <a:srcRect l="33427" t="4489" r="49999"/>
          <a:stretch/>
        </p:blipFill>
        <p:spPr>
          <a:xfrm>
            <a:off x="10369420" y="153955"/>
            <a:ext cx="1822580" cy="6550090"/>
          </a:xfrm>
          <a:prstGeom prst="rect">
            <a:avLst/>
          </a:prstGeom>
        </p:spPr>
      </p:pic>
      <p:pic>
        <p:nvPicPr>
          <p:cNvPr id="7" name="Picture 6">
            <a:extLst>
              <a:ext uri="{FF2B5EF4-FFF2-40B4-BE49-F238E27FC236}">
                <a16:creationId xmlns:a16="http://schemas.microsoft.com/office/drawing/2014/main" id="{9BFBB1D0-EBFC-BAE8-867D-FFC99D46657C}"/>
              </a:ext>
            </a:extLst>
          </p:cNvPr>
          <p:cNvPicPr>
            <a:picLocks noChangeAspect="1"/>
          </p:cNvPicPr>
          <p:nvPr/>
        </p:nvPicPr>
        <p:blipFill>
          <a:blip r:embed="rId3"/>
          <a:stretch>
            <a:fillRect/>
          </a:stretch>
        </p:blipFill>
        <p:spPr>
          <a:xfrm>
            <a:off x="6366714" y="783211"/>
            <a:ext cx="4002706" cy="5291577"/>
          </a:xfrm>
          <a:prstGeom prst="rect">
            <a:avLst/>
          </a:prstGeom>
        </p:spPr>
      </p:pic>
      <p:sp>
        <p:nvSpPr>
          <p:cNvPr id="8" name="TextBox 7">
            <a:extLst>
              <a:ext uri="{FF2B5EF4-FFF2-40B4-BE49-F238E27FC236}">
                <a16:creationId xmlns:a16="http://schemas.microsoft.com/office/drawing/2014/main" id="{A40283B6-512B-FFB3-8898-A1F96F639C36}"/>
              </a:ext>
            </a:extLst>
          </p:cNvPr>
          <p:cNvSpPr txBox="1"/>
          <p:nvPr/>
        </p:nvSpPr>
        <p:spPr>
          <a:xfrm>
            <a:off x="293622" y="1482120"/>
            <a:ext cx="5861889" cy="3293209"/>
          </a:xfrm>
          <a:prstGeom prst="rect">
            <a:avLst/>
          </a:prstGeom>
          <a:noFill/>
        </p:spPr>
        <p:txBody>
          <a:bodyPr wrap="square">
            <a:spAutoFit/>
          </a:bodyPr>
          <a:lstStyle/>
          <a:p>
            <a:pPr marL="0" marR="0">
              <a:spcBef>
                <a:spcPts val="0"/>
              </a:spcBef>
              <a:spcAft>
                <a:spcPts val="0"/>
              </a:spcAft>
            </a:pPr>
            <a:r>
              <a:rPr lang="en-US" sz="1600" dirty="0">
                <a:effectLst/>
                <a:latin typeface="Aptos" panose="020B0004020202020204" pitchFamily="34" charset="0"/>
                <a:ea typeface="DengXian" panose="02010600030101010101" pitchFamily="2" charset="-122"/>
                <a:cs typeface="Aptos" panose="020B0004020202020204" pitchFamily="34" charset="0"/>
              </a:rPr>
              <a:t>The FD1 penetration for CE is very close to the cable tray on APA.</a:t>
            </a:r>
          </a:p>
          <a:p>
            <a:pPr marL="0" marR="0">
              <a:spcBef>
                <a:spcPts val="0"/>
              </a:spcBef>
              <a:spcAft>
                <a:spcPts val="0"/>
              </a:spcAft>
            </a:pPr>
            <a:endParaRPr lang="en-US" sz="1600" dirty="0">
              <a:latin typeface="Aptos" panose="020B0004020202020204" pitchFamily="34" charset="0"/>
              <a:ea typeface="DengXian" panose="02010600030101010101" pitchFamily="2" charset="-122"/>
              <a:cs typeface="Aptos" panose="020B0004020202020204" pitchFamily="34" charset="0"/>
            </a:endParaRPr>
          </a:p>
          <a:p>
            <a:pPr marL="0" marR="0">
              <a:spcBef>
                <a:spcPts val="0"/>
              </a:spcBef>
              <a:spcAft>
                <a:spcPts val="0"/>
              </a:spcAft>
            </a:pPr>
            <a:r>
              <a:rPr lang="en-US" sz="1600" dirty="0">
                <a:latin typeface="Aptos" panose="020B0004020202020204" pitchFamily="34" charset="0"/>
                <a:ea typeface="DengXian" panose="02010600030101010101" pitchFamily="2" charset="-122"/>
                <a:cs typeface="Aptos" panose="020B0004020202020204" pitchFamily="34" charset="0"/>
              </a:rPr>
              <a:t>The </a:t>
            </a:r>
            <a:r>
              <a:rPr lang="en-US" sz="1600" dirty="0">
                <a:effectLst/>
                <a:latin typeface="Aptos" panose="020B0004020202020204" pitchFamily="34" charset="0"/>
                <a:ea typeface="DengXian" panose="02010600030101010101" pitchFamily="2" charset="-122"/>
                <a:cs typeface="Aptos" panose="020B0004020202020204" pitchFamily="34" charset="0"/>
              </a:rPr>
              <a:t>penetration center line is 400 mm away from the center line of DSS beam, and is 77 mm away from the cable tray. The cable </a:t>
            </a:r>
            <a:r>
              <a:rPr lang="en-US" sz="1600" dirty="0">
                <a:latin typeface="Aptos" panose="020B0004020202020204" pitchFamily="34" charset="0"/>
                <a:ea typeface="DengXian" panose="02010600030101010101" pitchFamily="2" charset="-122"/>
                <a:cs typeface="Aptos" panose="020B0004020202020204" pitchFamily="34" charset="0"/>
              </a:rPr>
              <a:t>tray i</a:t>
            </a:r>
            <a:r>
              <a:rPr lang="en-US" sz="1600" dirty="0">
                <a:effectLst/>
                <a:latin typeface="Aptos" panose="020B0004020202020204" pitchFamily="34" charset="0"/>
                <a:ea typeface="DengXian" panose="02010600030101010101" pitchFamily="2" charset="-122"/>
                <a:cs typeface="Aptos" panose="020B0004020202020204" pitchFamily="34" charset="0"/>
              </a:rPr>
              <a:t>s pretty much aligned with the penetration. </a:t>
            </a:r>
            <a:endParaRPr lang="en-US" sz="1600" dirty="0">
              <a:latin typeface="Aptos" panose="020B0004020202020204" pitchFamily="34" charset="0"/>
              <a:ea typeface="DengXian" panose="02010600030101010101" pitchFamily="2" charset="-122"/>
              <a:cs typeface="Aptos" panose="020B0004020202020204" pitchFamily="34" charset="0"/>
            </a:endParaRPr>
          </a:p>
          <a:p>
            <a:pPr marL="0" marR="0">
              <a:spcBef>
                <a:spcPts val="0"/>
              </a:spcBef>
              <a:spcAft>
                <a:spcPts val="0"/>
              </a:spcAft>
            </a:pPr>
            <a:endParaRPr lang="en-US" sz="1600" dirty="0">
              <a:effectLst/>
              <a:latin typeface="Aptos" panose="020B0004020202020204" pitchFamily="34" charset="0"/>
              <a:ea typeface="DengXian" panose="02010600030101010101" pitchFamily="2" charset="-122"/>
              <a:cs typeface="Aptos" panose="020B0004020202020204" pitchFamily="34" charset="0"/>
            </a:endParaRPr>
          </a:p>
          <a:p>
            <a:pPr marL="0" marR="0">
              <a:spcBef>
                <a:spcPts val="0"/>
              </a:spcBef>
              <a:spcAft>
                <a:spcPts val="0"/>
              </a:spcAft>
            </a:pPr>
            <a:endParaRPr lang="en-US" sz="1600" dirty="0">
              <a:latin typeface="Aptos" panose="020B0004020202020204" pitchFamily="34" charset="0"/>
              <a:ea typeface="DengXian" panose="02010600030101010101" pitchFamily="2" charset="-122"/>
              <a:cs typeface="Aptos" panose="020B0004020202020204" pitchFamily="34" charset="0"/>
            </a:endParaRPr>
          </a:p>
          <a:p>
            <a:pPr marL="0" marR="0">
              <a:spcBef>
                <a:spcPts val="0"/>
              </a:spcBef>
              <a:spcAft>
                <a:spcPts val="0"/>
              </a:spcAft>
            </a:pPr>
            <a:endParaRPr lang="en-US" sz="1600" dirty="0">
              <a:effectLst/>
              <a:latin typeface="Aptos" panose="020B0004020202020204" pitchFamily="34" charset="0"/>
              <a:ea typeface="DengXian" panose="02010600030101010101" pitchFamily="2" charset="-122"/>
              <a:cs typeface="Aptos" panose="020B0004020202020204" pitchFamily="34" charset="0"/>
            </a:endParaRPr>
          </a:p>
          <a:p>
            <a:pPr marL="0" marR="0">
              <a:spcBef>
                <a:spcPts val="0"/>
              </a:spcBef>
              <a:spcAft>
                <a:spcPts val="0"/>
              </a:spcAft>
            </a:pPr>
            <a:r>
              <a:rPr lang="en-US" sz="1600" u="sng" dirty="0">
                <a:latin typeface="Aptos" panose="020B0004020202020204" pitchFamily="34" charset="0"/>
                <a:ea typeface="DengXian" panose="02010600030101010101" pitchFamily="2" charset="-122"/>
                <a:cs typeface="Aptos" panose="020B0004020202020204" pitchFamily="34" charset="0"/>
              </a:rPr>
              <a:t>If the solid inner tube is replaced with four supporting rods</a:t>
            </a:r>
          </a:p>
          <a:p>
            <a:pPr marL="0" marR="0">
              <a:spcBef>
                <a:spcPts val="0"/>
              </a:spcBef>
              <a:spcAft>
                <a:spcPts val="0"/>
              </a:spcAft>
            </a:pPr>
            <a:endParaRPr lang="en-US" sz="1600" dirty="0">
              <a:latin typeface="Aptos" panose="020B0004020202020204" pitchFamily="34" charset="0"/>
              <a:ea typeface="DengXian" panose="02010600030101010101" pitchFamily="2" charset="-122"/>
              <a:cs typeface="Aptos" panose="020B0004020202020204" pitchFamily="34" charset="0"/>
            </a:endParaRPr>
          </a:p>
          <a:p>
            <a:pPr marL="0" marR="0">
              <a:spcBef>
                <a:spcPts val="0"/>
              </a:spcBef>
              <a:spcAft>
                <a:spcPts val="0"/>
              </a:spcAft>
            </a:pPr>
            <a:r>
              <a:rPr lang="en-US" sz="1600" dirty="0">
                <a:latin typeface="Aptos" panose="020B0004020202020204" pitchFamily="34" charset="0"/>
                <a:ea typeface="DengXian" panose="02010600030101010101" pitchFamily="2" charset="-122"/>
                <a:cs typeface="Aptos" panose="020B0004020202020204" pitchFamily="34" charset="0"/>
              </a:rPr>
              <a:t>The cable bundles have some stiffness. By positioning the cable bundles properly inside the cable tray, the cable strain relief plates will not touch the cryostat crossing tube.</a:t>
            </a:r>
            <a:endParaRPr lang="en-US" sz="1600" dirty="0">
              <a:effectLst/>
              <a:latin typeface="Aptos" panose="020B0004020202020204" pitchFamily="34" charset="0"/>
              <a:ea typeface="DengXian" panose="02010600030101010101" pitchFamily="2" charset="-122"/>
              <a:cs typeface="Aptos" panose="020B0004020202020204" pitchFamily="34" charset="0"/>
            </a:endParaRPr>
          </a:p>
        </p:txBody>
      </p:sp>
      <p:sp>
        <p:nvSpPr>
          <p:cNvPr id="2" name="Rectangle 1">
            <a:extLst>
              <a:ext uri="{FF2B5EF4-FFF2-40B4-BE49-F238E27FC236}">
                <a16:creationId xmlns:a16="http://schemas.microsoft.com/office/drawing/2014/main" id="{35FBAA74-1890-2BAB-6FD1-18E7CBC3107B}"/>
              </a:ext>
            </a:extLst>
          </p:cNvPr>
          <p:cNvSpPr/>
          <p:nvPr/>
        </p:nvSpPr>
        <p:spPr>
          <a:xfrm>
            <a:off x="10791825" y="4371469"/>
            <a:ext cx="1285875" cy="1924556"/>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8192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AC85778-5AC5-88E1-1C02-4C3A5F714F08}"/>
              </a:ext>
            </a:extLst>
          </p:cNvPr>
          <p:cNvPicPr>
            <a:picLocks noChangeAspect="1"/>
          </p:cNvPicPr>
          <p:nvPr/>
        </p:nvPicPr>
        <p:blipFill rotWithShape="1">
          <a:blip r:embed="rId2"/>
          <a:srcRect l="6151" r="5563"/>
          <a:stretch/>
        </p:blipFill>
        <p:spPr>
          <a:xfrm>
            <a:off x="8398314" y="0"/>
            <a:ext cx="1963024" cy="6858000"/>
          </a:xfrm>
          <a:prstGeom prst="rect">
            <a:avLst/>
          </a:prstGeom>
        </p:spPr>
      </p:pic>
      <p:pic>
        <p:nvPicPr>
          <p:cNvPr id="5" name="Picture 4">
            <a:extLst>
              <a:ext uri="{FF2B5EF4-FFF2-40B4-BE49-F238E27FC236}">
                <a16:creationId xmlns:a16="http://schemas.microsoft.com/office/drawing/2014/main" id="{3761216E-068F-912F-BD93-3F2B9B041F01}"/>
              </a:ext>
            </a:extLst>
          </p:cNvPr>
          <p:cNvPicPr>
            <a:picLocks noChangeAspect="1"/>
          </p:cNvPicPr>
          <p:nvPr/>
        </p:nvPicPr>
        <p:blipFill rotWithShape="1">
          <a:blip r:embed="rId3"/>
          <a:srcRect l="7150" t="3621" r="5878"/>
          <a:stretch/>
        </p:blipFill>
        <p:spPr>
          <a:xfrm>
            <a:off x="2673291" y="2961198"/>
            <a:ext cx="4144161" cy="3315641"/>
          </a:xfrm>
          <a:prstGeom prst="rect">
            <a:avLst/>
          </a:prstGeom>
        </p:spPr>
      </p:pic>
      <p:pic>
        <p:nvPicPr>
          <p:cNvPr id="7" name="Picture 6">
            <a:extLst>
              <a:ext uri="{FF2B5EF4-FFF2-40B4-BE49-F238E27FC236}">
                <a16:creationId xmlns:a16="http://schemas.microsoft.com/office/drawing/2014/main" id="{E082425B-084F-1322-64D4-64C99E3503A6}"/>
              </a:ext>
            </a:extLst>
          </p:cNvPr>
          <p:cNvPicPr>
            <a:picLocks noChangeAspect="1"/>
          </p:cNvPicPr>
          <p:nvPr/>
        </p:nvPicPr>
        <p:blipFill rotWithShape="1">
          <a:blip r:embed="rId4"/>
          <a:srcRect l="11490" t="1590" r="10092"/>
          <a:stretch/>
        </p:blipFill>
        <p:spPr>
          <a:xfrm>
            <a:off x="6817452" y="113359"/>
            <a:ext cx="1580862" cy="6748943"/>
          </a:xfrm>
          <a:prstGeom prst="rect">
            <a:avLst/>
          </a:prstGeom>
        </p:spPr>
      </p:pic>
      <p:pic>
        <p:nvPicPr>
          <p:cNvPr id="9" name="Picture 8">
            <a:extLst>
              <a:ext uri="{FF2B5EF4-FFF2-40B4-BE49-F238E27FC236}">
                <a16:creationId xmlns:a16="http://schemas.microsoft.com/office/drawing/2014/main" id="{FE153C1F-0478-67AC-6326-05B2E4FB6B38}"/>
              </a:ext>
            </a:extLst>
          </p:cNvPr>
          <p:cNvPicPr>
            <a:picLocks noChangeAspect="1"/>
          </p:cNvPicPr>
          <p:nvPr/>
        </p:nvPicPr>
        <p:blipFill rotWithShape="1">
          <a:blip r:embed="rId5"/>
          <a:srcRect l="9713" r="7811"/>
          <a:stretch/>
        </p:blipFill>
        <p:spPr>
          <a:xfrm>
            <a:off x="10361338" y="113359"/>
            <a:ext cx="1830662" cy="6744641"/>
          </a:xfrm>
          <a:prstGeom prst="rect">
            <a:avLst/>
          </a:prstGeom>
        </p:spPr>
      </p:pic>
      <p:sp>
        <p:nvSpPr>
          <p:cNvPr id="10" name="TextBox 9">
            <a:extLst>
              <a:ext uri="{FF2B5EF4-FFF2-40B4-BE49-F238E27FC236}">
                <a16:creationId xmlns:a16="http://schemas.microsoft.com/office/drawing/2014/main" id="{AB900BB3-0D43-B3F1-912D-8CCF7AD58D4F}"/>
              </a:ext>
            </a:extLst>
          </p:cNvPr>
          <p:cNvSpPr txBox="1"/>
          <p:nvPr/>
        </p:nvSpPr>
        <p:spPr>
          <a:xfrm>
            <a:off x="0" y="581161"/>
            <a:ext cx="6878972" cy="2031325"/>
          </a:xfrm>
          <a:prstGeom prst="rect">
            <a:avLst/>
          </a:prstGeom>
          <a:noFill/>
        </p:spPr>
        <p:txBody>
          <a:bodyPr wrap="square" rtlCol="0">
            <a:spAutoFit/>
          </a:bodyPr>
          <a:lstStyle/>
          <a:p>
            <a:r>
              <a:rPr lang="en-US" u="sng" dirty="0"/>
              <a:t>New design #1 for FD1:</a:t>
            </a:r>
          </a:p>
          <a:p>
            <a:endParaRPr lang="en-US" dirty="0"/>
          </a:p>
          <a:p>
            <a:r>
              <a:rPr lang="en-US" dirty="0"/>
              <a:t>The cryostat crossing tube and its flange remain the same as in the Current design of FD1 penetration.</a:t>
            </a:r>
          </a:p>
          <a:p>
            <a:endParaRPr lang="en-US" dirty="0"/>
          </a:p>
          <a:p>
            <a:r>
              <a:rPr lang="en-US" dirty="0"/>
              <a:t>The solid inner tube is replaced with four long rods to simplify the design. A top ring plate is mounted on the cryostat crossing tube flange.</a:t>
            </a:r>
          </a:p>
        </p:txBody>
      </p:sp>
    </p:spTree>
    <p:extLst>
      <p:ext uri="{BB962C8B-B14F-4D97-AF65-F5344CB8AC3E}">
        <p14:creationId xmlns:p14="http://schemas.microsoft.com/office/powerpoint/2010/main" val="1767337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A5D40AA-123A-C39C-5F0B-7DB3271CE1CB}"/>
              </a:ext>
            </a:extLst>
          </p:cNvPr>
          <p:cNvPicPr>
            <a:picLocks noChangeAspect="1"/>
          </p:cNvPicPr>
          <p:nvPr/>
        </p:nvPicPr>
        <p:blipFill rotWithShape="1">
          <a:blip r:embed="rId2"/>
          <a:srcRect l="11928" r="10502"/>
          <a:stretch/>
        </p:blipFill>
        <p:spPr>
          <a:xfrm>
            <a:off x="8718957" y="341991"/>
            <a:ext cx="1736522" cy="6192114"/>
          </a:xfrm>
          <a:prstGeom prst="rect">
            <a:avLst/>
          </a:prstGeom>
        </p:spPr>
      </p:pic>
      <p:pic>
        <p:nvPicPr>
          <p:cNvPr id="5" name="Picture 4">
            <a:extLst>
              <a:ext uri="{FF2B5EF4-FFF2-40B4-BE49-F238E27FC236}">
                <a16:creationId xmlns:a16="http://schemas.microsoft.com/office/drawing/2014/main" id="{215D9BFC-CE36-29B8-461D-8CE2B5181243}"/>
              </a:ext>
            </a:extLst>
          </p:cNvPr>
          <p:cNvPicPr>
            <a:picLocks noChangeAspect="1"/>
          </p:cNvPicPr>
          <p:nvPr/>
        </p:nvPicPr>
        <p:blipFill rotWithShape="1">
          <a:blip r:embed="rId3"/>
          <a:srcRect l="15830" r="10529"/>
          <a:stretch/>
        </p:blipFill>
        <p:spPr>
          <a:xfrm>
            <a:off x="7519332" y="341991"/>
            <a:ext cx="1199625" cy="6516009"/>
          </a:xfrm>
          <a:prstGeom prst="rect">
            <a:avLst/>
          </a:prstGeom>
        </p:spPr>
      </p:pic>
      <p:pic>
        <p:nvPicPr>
          <p:cNvPr id="7" name="Picture 6">
            <a:extLst>
              <a:ext uri="{FF2B5EF4-FFF2-40B4-BE49-F238E27FC236}">
                <a16:creationId xmlns:a16="http://schemas.microsoft.com/office/drawing/2014/main" id="{7B622F5F-7C8A-E971-BAFE-DEB5BBF42DB5}"/>
              </a:ext>
            </a:extLst>
          </p:cNvPr>
          <p:cNvPicPr>
            <a:picLocks noChangeAspect="1"/>
          </p:cNvPicPr>
          <p:nvPr/>
        </p:nvPicPr>
        <p:blipFill rotWithShape="1">
          <a:blip r:embed="rId4"/>
          <a:srcRect l="4091" r="3490"/>
          <a:stretch/>
        </p:blipFill>
        <p:spPr>
          <a:xfrm>
            <a:off x="2465408" y="2393060"/>
            <a:ext cx="4587199" cy="3429000"/>
          </a:xfrm>
          <a:prstGeom prst="rect">
            <a:avLst/>
          </a:prstGeom>
        </p:spPr>
      </p:pic>
      <p:pic>
        <p:nvPicPr>
          <p:cNvPr id="9" name="Picture 8">
            <a:extLst>
              <a:ext uri="{FF2B5EF4-FFF2-40B4-BE49-F238E27FC236}">
                <a16:creationId xmlns:a16="http://schemas.microsoft.com/office/drawing/2014/main" id="{6A75B19C-FFD3-DD6B-6E61-E2AF38139E59}"/>
              </a:ext>
            </a:extLst>
          </p:cNvPr>
          <p:cNvPicPr>
            <a:picLocks noChangeAspect="1"/>
          </p:cNvPicPr>
          <p:nvPr/>
        </p:nvPicPr>
        <p:blipFill rotWithShape="1">
          <a:blip r:embed="rId5"/>
          <a:srcRect l="6474" r="5889"/>
          <a:stretch/>
        </p:blipFill>
        <p:spPr>
          <a:xfrm>
            <a:off x="10455479" y="209100"/>
            <a:ext cx="1736521" cy="6439799"/>
          </a:xfrm>
          <a:prstGeom prst="rect">
            <a:avLst/>
          </a:prstGeom>
        </p:spPr>
      </p:pic>
      <p:sp>
        <p:nvSpPr>
          <p:cNvPr id="2" name="TextBox 1">
            <a:extLst>
              <a:ext uri="{FF2B5EF4-FFF2-40B4-BE49-F238E27FC236}">
                <a16:creationId xmlns:a16="http://schemas.microsoft.com/office/drawing/2014/main" id="{689E6004-3B2F-8F6E-792F-B285370110D9}"/>
              </a:ext>
            </a:extLst>
          </p:cNvPr>
          <p:cNvSpPr txBox="1"/>
          <p:nvPr/>
        </p:nvSpPr>
        <p:spPr>
          <a:xfrm>
            <a:off x="307684" y="507110"/>
            <a:ext cx="6878972" cy="1477328"/>
          </a:xfrm>
          <a:prstGeom prst="rect">
            <a:avLst/>
          </a:prstGeom>
          <a:noFill/>
        </p:spPr>
        <p:txBody>
          <a:bodyPr wrap="square" rtlCol="0">
            <a:spAutoFit/>
          </a:bodyPr>
          <a:lstStyle/>
          <a:p>
            <a:r>
              <a:rPr lang="en-US" u="sng" dirty="0"/>
              <a:t>New design #2 for FD1:</a:t>
            </a:r>
          </a:p>
          <a:p>
            <a:endParaRPr lang="en-US" dirty="0"/>
          </a:p>
          <a:p>
            <a:r>
              <a:rPr lang="en-US" dirty="0"/>
              <a:t>Four tabs are added to the flange of the cryostat crossing tube.</a:t>
            </a:r>
          </a:p>
          <a:p>
            <a:endParaRPr lang="en-US" dirty="0"/>
          </a:p>
          <a:p>
            <a:r>
              <a:rPr lang="en-US" dirty="0"/>
              <a:t>The top ring plate of the rods system is further eliminated.</a:t>
            </a:r>
          </a:p>
        </p:txBody>
      </p:sp>
    </p:spTree>
    <p:extLst>
      <p:ext uri="{BB962C8B-B14F-4D97-AF65-F5344CB8AC3E}">
        <p14:creationId xmlns:p14="http://schemas.microsoft.com/office/powerpoint/2010/main" val="3488870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832</TotalTime>
  <Words>514</Words>
  <Application>Microsoft Office PowerPoint</Application>
  <PresentationFormat>Widescreen</PresentationFormat>
  <Paragraphs>48</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Zhao, Manhong</dc:creator>
  <cp:lastModifiedBy>Zhao, Manhong</cp:lastModifiedBy>
  <cp:revision>37</cp:revision>
  <dcterms:created xsi:type="dcterms:W3CDTF">2023-12-03T17:01:03Z</dcterms:created>
  <dcterms:modified xsi:type="dcterms:W3CDTF">2024-04-10T13:02:53Z</dcterms:modified>
</cp:coreProperties>
</file>