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</p:sldMasterIdLst>
  <p:notesMasterIdLst>
    <p:notesMasterId r:id="rId13"/>
  </p:notesMasterIdLst>
  <p:handoutMasterIdLst>
    <p:handoutMasterId r:id="rId14"/>
  </p:handoutMasterIdLst>
  <p:sldIdLst>
    <p:sldId id="449" r:id="rId6"/>
    <p:sldId id="2107" r:id="rId7"/>
    <p:sldId id="2105" r:id="rId8"/>
    <p:sldId id="275" r:id="rId9"/>
    <p:sldId id="2487" r:id="rId10"/>
    <p:sldId id="2488" r:id="rId11"/>
    <p:sldId id="2486" r:id="rId1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BFEFF"/>
    <a:srgbClr val="DAF3CB"/>
    <a:srgbClr val="97D7EB"/>
    <a:srgbClr val="98D7EA"/>
    <a:srgbClr val="98D7EB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9342CE-CE78-4416-8194-A5219FC90DD2}" v="13" dt="2024-04-05T13:33:16.69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6" d="100"/>
          <a:sy n="206" d="100"/>
        </p:scale>
        <p:origin x="500" y="10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Lapointe" userId="f9293570-82b3-4e78-b437-deca3145489a" providerId="ADAL" clId="{719342CE-CE78-4416-8194-A5219FC90DD2}"/>
    <pc:docChg chg="custSel modSld">
      <pc:chgData name="Marcus Lapointe" userId="f9293570-82b3-4e78-b437-deca3145489a" providerId="ADAL" clId="{719342CE-CE78-4416-8194-A5219FC90DD2}" dt="2024-04-05T13:33:33.249" v="3025"/>
      <pc:docMkLst>
        <pc:docMk/>
      </pc:docMkLst>
      <pc:sldChg chg="addSp delSp mod">
        <pc:chgData name="Marcus Lapointe" userId="f9293570-82b3-4e78-b437-deca3145489a" providerId="ADAL" clId="{719342CE-CE78-4416-8194-A5219FC90DD2}" dt="2024-04-04T17:44:56.333" v="2636" actId="22"/>
        <pc:sldMkLst>
          <pc:docMk/>
          <pc:sldMk cId="3784689877" sldId="275"/>
        </pc:sldMkLst>
        <pc:picChg chg="add">
          <ac:chgData name="Marcus Lapointe" userId="f9293570-82b3-4e78-b437-deca3145489a" providerId="ADAL" clId="{719342CE-CE78-4416-8194-A5219FC90DD2}" dt="2024-04-04T17:44:56.333" v="2636" actId="22"/>
          <ac:picMkLst>
            <pc:docMk/>
            <pc:sldMk cId="3784689877" sldId="275"/>
            <ac:picMk id="5" creationId="{154A0DC5-C7CF-E757-70F3-5735D9AE9880}"/>
          </ac:picMkLst>
        </pc:picChg>
        <pc:picChg chg="del">
          <ac:chgData name="Marcus Lapointe" userId="f9293570-82b3-4e78-b437-deca3145489a" providerId="ADAL" clId="{719342CE-CE78-4416-8194-A5219FC90DD2}" dt="2024-04-04T15:49:43.754" v="88" actId="478"/>
          <ac:picMkLst>
            <pc:docMk/>
            <pc:sldMk cId="3784689877" sldId="275"/>
            <ac:picMk id="9" creationId="{69B5110E-8978-C22C-A82B-768D33F68B39}"/>
          </ac:picMkLst>
        </pc:picChg>
      </pc:sldChg>
      <pc:sldChg chg="modSp mod">
        <pc:chgData name="Marcus Lapointe" userId="f9293570-82b3-4e78-b437-deca3145489a" providerId="ADAL" clId="{719342CE-CE78-4416-8194-A5219FC90DD2}" dt="2024-04-05T12:26:06.163" v="2951" actId="20577"/>
        <pc:sldMkLst>
          <pc:docMk/>
          <pc:sldMk cId="1810868556" sldId="449"/>
        </pc:sldMkLst>
        <pc:spChg chg="mod">
          <ac:chgData name="Marcus Lapointe" userId="f9293570-82b3-4e78-b437-deca3145489a" providerId="ADAL" clId="{719342CE-CE78-4416-8194-A5219FC90DD2}" dt="2024-04-05T12:26:06.163" v="2951" actId="20577"/>
          <ac:spMkLst>
            <pc:docMk/>
            <pc:sldMk cId="1810868556" sldId="449"/>
            <ac:spMk id="11" creationId="{D44ACDAA-8A3A-487A-887A-E488F5E0E9B8}"/>
          </ac:spMkLst>
        </pc:spChg>
      </pc:sldChg>
      <pc:sldChg chg="addSp delSp modSp mod">
        <pc:chgData name="Marcus Lapointe" userId="f9293570-82b3-4e78-b437-deca3145489a" providerId="ADAL" clId="{719342CE-CE78-4416-8194-A5219FC90DD2}" dt="2024-04-05T13:33:33.249" v="3025"/>
        <pc:sldMkLst>
          <pc:docMk/>
          <pc:sldMk cId="324892563" sldId="2105"/>
        </pc:sldMkLst>
        <pc:spChg chg="mod">
          <ac:chgData name="Marcus Lapointe" userId="f9293570-82b3-4e78-b437-deca3145489a" providerId="ADAL" clId="{719342CE-CE78-4416-8194-A5219FC90DD2}" dt="2024-04-05T13:33:33.249" v="3025"/>
          <ac:spMkLst>
            <pc:docMk/>
            <pc:sldMk cId="324892563" sldId="2105"/>
            <ac:spMk id="12" creationId="{7918FE38-A19E-484E-B691-17ABBA0E6250}"/>
          </ac:spMkLst>
        </pc:spChg>
        <pc:picChg chg="add mod ord">
          <ac:chgData name="Marcus Lapointe" userId="f9293570-82b3-4e78-b437-deca3145489a" providerId="ADAL" clId="{719342CE-CE78-4416-8194-A5219FC90DD2}" dt="2024-04-04T16:36:25.783" v="1611" actId="1076"/>
          <ac:picMkLst>
            <pc:docMk/>
            <pc:sldMk cId="324892563" sldId="2105"/>
            <ac:picMk id="4" creationId="{076534E3-902B-6DA3-7435-1EB67580A0B3}"/>
          </ac:picMkLst>
        </pc:picChg>
        <pc:picChg chg="del">
          <ac:chgData name="Marcus Lapointe" userId="f9293570-82b3-4e78-b437-deca3145489a" providerId="ADAL" clId="{719342CE-CE78-4416-8194-A5219FC90DD2}" dt="2024-04-04T15:49:15.438" v="86" actId="478"/>
          <ac:picMkLst>
            <pc:docMk/>
            <pc:sldMk cId="324892563" sldId="2105"/>
            <ac:picMk id="5" creationId="{CE5EFAD5-F350-4CBF-08F5-3E5EB15F7B2C}"/>
          </ac:picMkLst>
        </pc:picChg>
        <pc:picChg chg="add mod ord">
          <ac:chgData name="Marcus Lapointe" userId="f9293570-82b3-4e78-b437-deca3145489a" providerId="ADAL" clId="{719342CE-CE78-4416-8194-A5219FC90DD2}" dt="2024-04-04T16:36:36.381" v="1614" actId="1076"/>
          <ac:picMkLst>
            <pc:docMk/>
            <pc:sldMk cId="324892563" sldId="2105"/>
            <ac:picMk id="6" creationId="{68A7D11A-5981-7930-A99D-E0F4EC5CB78A}"/>
          </ac:picMkLst>
        </pc:picChg>
        <pc:picChg chg="del mod">
          <ac:chgData name="Marcus Lapointe" userId="f9293570-82b3-4e78-b437-deca3145489a" providerId="ADAL" clId="{719342CE-CE78-4416-8194-A5219FC90DD2}" dt="2024-04-04T16:41:56.107" v="1739" actId="478"/>
          <ac:picMkLst>
            <pc:docMk/>
            <pc:sldMk cId="324892563" sldId="2105"/>
            <ac:picMk id="7" creationId="{3A31AA07-DBF1-40C6-B991-911D7BDBD949}"/>
          </ac:picMkLst>
        </pc:picChg>
        <pc:picChg chg="add mod">
          <ac:chgData name="Marcus Lapointe" userId="f9293570-82b3-4e78-b437-deca3145489a" providerId="ADAL" clId="{719342CE-CE78-4416-8194-A5219FC90DD2}" dt="2024-04-04T16:36:10.924" v="1609" actId="1076"/>
          <ac:picMkLst>
            <pc:docMk/>
            <pc:sldMk cId="324892563" sldId="2105"/>
            <ac:picMk id="8" creationId="{E84ECFC5-AA41-9B0C-9A0D-CEC62C3CC571}"/>
          </ac:picMkLst>
        </pc:picChg>
        <pc:picChg chg="add mod">
          <ac:chgData name="Marcus Lapointe" userId="f9293570-82b3-4e78-b437-deca3145489a" providerId="ADAL" clId="{719342CE-CE78-4416-8194-A5219FC90DD2}" dt="2024-04-04T16:39:42.678" v="1677" actId="1076"/>
          <ac:picMkLst>
            <pc:docMk/>
            <pc:sldMk cId="324892563" sldId="2105"/>
            <ac:picMk id="10" creationId="{4576804E-6758-1A78-D222-F8858BAD4B35}"/>
          </ac:picMkLst>
        </pc:picChg>
        <pc:picChg chg="add mod">
          <ac:chgData name="Marcus Lapointe" userId="f9293570-82b3-4e78-b437-deca3145489a" providerId="ADAL" clId="{719342CE-CE78-4416-8194-A5219FC90DD2}" dt="2024-04-04T16:40:19.239" v="1684" actId="1076"/>
          <ac:picMkLst>
            <pc:docMk/>
            <pc:sldMk cId="324892563" sldId="2105"/>
            <ac:picMk id="11" creationId="{3C2CC524-70DB-62A7-2932-CBA48413836C}"/>
          </ac:picMkLst>
        </pc:picChg>
      </pc:sldChg>
      <pc:sldChg chg="addSp delSp modSp mod">
        <pc:chgData name="Marcus Lapointe" userId="f9293570-82b3-4e78-b437-deca3145489a" providerId="ADAL" clId="{719342CE-CE78-4416-8194-A5219FC90DD2}" dt="2024-04-04T17:55:30.503" v="2874" actId="20577"/>
        <pc:sldMkLst>
          <pc:docMk/>
          <pc:sldMk cId="2115971017" sldId="2107"/>
        </pc:sldMkLst>
        <pc:spChg chg="mod">
          <ac:chgData name="Marcus Lapointe" userId="f9293570-82b3-4e78-b437-deca3145489a" providerId="ADAL" clId="{719342CE-CE78-4416-8194-A5219FC90DD2}" dt="2024-04-04T15:46:37.339" v="4" actId="20577"/>
          <ac:spMkLst>
            <pc:docMk/>
            <pc:sldMk cId="2115971017" sldId="2107"/>
            <ac:spMk id="2" creationId="{877A911C-EBF2-EB81-9905-C612E994C85F}"/>
          </ac:spMkLst>
        </pc:spChg>
        <pc:spChg chg="add mod">
          <ac:chgData name="Marcus Lapointe" userId="f9293570-82b3-4e78-b437-deca3145489a" providerId="ADAL" clId="{719342CE-CE78-4416-8194-A5219FC90DD2}" dt="2024-04-04T17:55:30.503" v="2874" actId="20577"/>
          <ac:spMkLst>
            <pc:docMk/>
            <pc:sldMk cId="2115971017" sldId="2107"/>
            <ac:spMk id="8" creationId="{25294140-DEAE-F9E1-D556-FFC2F5B19B51}"/>
          </ac:spMkLst>
        </pc:spChg>
        <pc:picChg chg="mod">
          <ac:chgData name="Marcus Lapointe" userId="f9293570-82b3-4e78-b437-deca3145489a" providerId="ADAL" clId="{719342CE-CE78-4416-8194-A5219FC90DD2}" dt="2024-04-04T16:02:24.405" v="313" actId="1076"/>
          <ac:picMkLst>
            <pc:docMk/>
            <pc:sldMk cId="2115971017" sldId="2107"/>
            <ac:picMk id="4" creationId="{3EF9D869-86BE-49CE-A440-0D1215895460}"/>
          </ac:picMkLst>
        </pc:picChg>
        <pc:picChg chg="del">
          <ac:chgData name="Marcus Lapointe" userId="f9293570-82b3-4e78-b437-deca3145489a" providerId="ADAL" clId="{719342CE-CE78-4416-8194-A5219FC90DD2}" dt="2024-04-04T15:46:26.247" v="2" actId="478"/>
          <ac:picMkLst>
            <pc:docMk/>
            <pc:sldMk cId="2115971017" sldId="2107"/>
            <ac:picMk id="5" creationId="{C72990DE-2908-3C1C-B459-F39FBA18B9AF}"/>
          </ac:picMkLst>
        </pc:picChg>
        <pc:picChg chg="del">
          <ac:chgData name="Marcus Lapointe" userId="f9293570-82b3-4e78-b437-deca3145489a" providerId="ADAL" clId="{719342CE-CE78-4416-8194-A5219FC90DD2}" dt="2024-04-04T15:46:28.522" v="3" actId="478"/>
          <ac:picMkLst>
            <pc:docMk/>
            <pc:sldMk cId="2115971017" sldId="2107"/>
            <ac:picMk id="6" creationId="{9CF138A8-6D27-34F8-1038-206CE16D22E0}"/>
          </ac:picMkLst>
        </pc:picChg>
        <pc:picChg chg="add mod">
          <ac:chgData name="Marcus Lapointe" userId="f9293570-82b3-4e78-b437-deca3145489a" providerId="ADAL" clId="{719342CE-CE78-4416-8194-A5219FC90DD2}" dt="2024-04-04T17:31:14" v="2306" actId="1076"/>
          <ac:picMkLst>
            <pc:docMk/>
            <pc:sldMk cId="2115971017" sldId="2107"/>
            <ac:picMk id="9" creationId="{DC08D88D-44D8-F135-AB60-F5476179975D}"/>
          </ac:picMkLst>
        </pc:picChg>
        <pc:picChg chg="add mod">
          <ac:chgData name="Marcus Lapointe" userId="f9293570-82b3-4e78-b437-deca3145489a" providerId="ADAL" clId="{719342CE-CE78-4416-8194-A5219FC90DD2}" dt="2024-04-04T17:31:27.236" v="2311" actId="1076"/>
          <ac:picMkLst>
            <pc:docMk/>
            <pc:sldMk cId="2115971017" sldId="2107"/>
            <ac:picMk id="10" creationId="{8B0D96F4-51DB-EEC5-9740-7EE2F725CB9A}"/>
          </ac:picMkLst>
        </pc:picChg>
        <pc:picChg chg="add mod ord">
          <ac:chgData name="Marcus Lapointe" userId="f9293570-82b3-4e78-b437-deca3145489a" providerId="ADAL" clId="{719342CE-CE78-4416-8194-A5219FC90DD2}" dt="2024-04-04T17:32:34.747" v="2320" actId="166"/>
          <ac:picMkLst>
            <pc:docMk/>
            <pc:sldMk cId="2115971017" sldId="2107"/>
            <ac:picMk id="11" creationId="{FF282F56-0F3E-4F51-17E6-6FB48DD7E553}"/>
          </ac:picMkLst>
        </pc:picChg>
        <pc:picChg chg="add mod">
          <ac:chgData name="Marcus Lapointe" userId="f9293570-82b3-4e78-b437-deca3145489a" providerId="ADAL" clId="{719342CE-CE78-4416-8194-A5219FC90DD2}" dt="2024-04-04T17:32:29.028" v="2319" actId="1076"/>
          <ac:picMkLst>
            <pc:docMk/>
            <pc:sldMk cId="2115971017" sldId="2107"/>
            <ac:picMk id="12" creationId="{0C76547E-C0D0-EE19-D362-C05D95F3CCC3}"/>
          </ac:picMkLst>
        </pc:picChg>
      </pc:sldChg>
      <pc:sldChg chg="modSp mod">
        <pc:chgData name="Marcus Lapointe" userId="f9293570-82b3-4e78-b437-deca3145489a" providerId="ADAL" clId="{719342CE-CE78-4416-8194-A5219FC90DD2}" dt="2024-04-05T13:00:13.049" v="3018" actId="207"/>
        <pc:sldMkLst>
          <pc:docMk/>
          <pc:sldMk cId="4250327178" sldId="2487"/>
        </pc:sldMkLst>
        <pc:spChg chg="mod">
          <ac:chgData name="Marcus Lapointe" userId="f9293570-82b3-4e78-b437-deca3145489a" providerId="ADAL" clId="{719342CE-CE78-4416-8194-A5219FC90DD2}" dt="2024-04-05T13:00:13.049" v="3018" actId="207"/>
          <ac:spMkLst>
            <pc:docMk/>
            <pc:sldMk cId="4250327178" sldId="2487"/>
            <ac:spMk id="6" creationId="{96CE5838-6B63-0A40-02FB-52716455BDEE}"/>
          </ac:spMkLst>
        </pc:spChg>
        <pc:picChg chg="mod">
          <ac:chgData name="Marcus Lapointe" userId="f9293570-82b3-4e78-b437-deca3145489a" providerId="ADAL" clId="{719342CE-CE78-4416-8194-A5219FC90DD2}" dt="2024-04-04T17:54:00.342" v="2841" actId="14100"/>
          <ac:picMkLst>
            <pc:docMk/>
            <pc:sldMk cId="4250327178" sldId="2487"/>
            <ac:picMk id="3" creationId="{8E8415E1-6485-BDBF-C755-9AB106B7CA85}"/>
          </ac:picMkLst>
        </pc:picChg>
      </pc:sldChg>
      <pc:sldChg chg="modSp mod">
        <pc:chgData name="Marcus Lapointe" userId="f9293570-82b3-4e78-b437-deca3145489a" providerId="ADAL" clId="{719342CE-CE78-4416-8194-A5219FC90DD2}" dt="2024-04-05T12:59:49.050" v="3014" actId="207"/>
        <pc:sldMkLst>
          <pc:docMk/>
          <pc:sldMk cId="2930226279" sldId="2488"/>
        </pc:sldMkLst>
        <pc:spChg chg="mod">
          <ac:chgData name="Marcus Lapointe" userId="f9293570-82b3-4e78-b437-deca3145489a" providerId="ADAL" clId="{719342CE-CE78-4416-8194-A5219FC90DD2}" dt="2024-04-05T12:59:49.050" v="3014" actId="207"/>
          <ac:spMkLst>
            <pc:docMk/>
            <pc:sldMk cId="2930226279" sldId="2488"/>
            <ac:spMk id="6" creationId="{96CE5838-6B63-0A40-02FB-52716455BDEE}"/>
          </ac:spMkLst>
        </pc:spChg>
        <pc:picChg chg="mod">
          <ac:chgData name="Marcus Lapointe" userId="f9293570-82b3-4e78-b437-deca3145489a" providerId="ADAL" clId="{719342CE-CE78-4416-8194-A5219FC90DD2}" dt="2024-04-04T17:54:15.245" v="2843" actId="14100"/>
          <ac:picMkLst>
            <pc:docMk/>
            <pc:sldMk cId="2930226279" sldId="2488"/>
            <ac:picMk id="3" creationId="{8E8415E1-6485-BDBF-C755-9AB106B7CA8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2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3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5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91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9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34968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9875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8831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38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710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736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799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6866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8697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0902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6168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4279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3379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861"/>
      </p:ext>
    </p:extLst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383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47" r:id="rId14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4/4/2024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  <p:sldLayoutId id="2147484146" r:id="rId14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142D3-71AD-455D-BFAD-C417798B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EE3973-6055-4F16-B13B-2126F475A3DF}"/>
              </a:ext>
            </a:extLst>
          </p:cNvPr>
          <p:cNvSpPr/>
          <p:nvPr/>
        </p:nvSpPr>
        <p:spPr>
          <a:xfrm rot="10800000">
            <a:off x="0" y="1922"/>
            <a:ext cx="9144000" cy="5141578"/>
          </a:xfrm>
          <a:prstGeom prst="rect">
            <a:avLst/>
          </a:prstGeom>
          <a:gradFill flip="none" rotWithShape="1">
            <a:gsLst>
              <a:gs pos="51000">
                <a:srgbClr val="8397A9">
                  <a:alpha val="69000"/>
                </a:srgbClr>
              </a:gs>
              <a:gs pos="0">
                <a:schemeClr val="tx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781129" y="1073487"/>
            <a:ext cx="7318725" cy="32778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Pressing Issues / Special Topic: </a:t>
            </a:r>
            <a:r>
              <a:rPr lang="en-US" sz="1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Slide #2 -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Elevators, Predictive Solutions, Lighting, and Power</a:t>
            </a:r>
            <a:endParaRPr lang="en-US" sz="1200" b="1" dirty="0">
              <a:solidFill>
                <a:srgbClr val="FF0000"/>
              </a:solidFill>
              <a:latin typeface="+mn-lt"/>
              <a:ea typeface="Times New Roman" panose="02020603050405020304" pitchFamily="18" charset="0"/>
              <a:cs typeface="Calibri"/>
            </a:endParaRP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Noteworthy Items: </a:t>
            </a:r>
            <a:r>
              <a:rPr lang="en-US" sz="1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Slide #3 – SWA 2FLR, Abatement, TSIB, Anchor Point Inspections, Door Lights, Mystery Dumpster</a:t>
            </a:r>
            <a:endParaRPr lang="en-US" sz="1200" b="1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/>
            </a:endParaRP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Mechanical and Utility Outages: </a:t>
            </a:r>
            <a:r>
              <a:rPr lang="en-US" sz="1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Slide #4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 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Active Projects and 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/>
              </a:rPr>
              <a:t>Contractors Onsite: </a:t>
            </a:r>
            <a:r>
              <a:rPr lang="en-US" sz="1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Slide #5 &amp; #6</a:t>
            </a:r>
            <a:endParaRPr lang="en-US" sz="1200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Calibri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fr-FR" sz="1400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Safety Success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 With the Fire Department starting their walkthroughs, the big ask is to keep </a:t>
            </a:r>
            <a:r>
              <a:rPr lang="en-US" sz="18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door access open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(even if we do not use the door regularly), </a:t>
            </a:r>
            <a:r>
              <a:rPr lang="en-US" sz="18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keep aisleways open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incase of an emergency of getting out of buildings, </a:t>
            </a:r>
            <a:r>
              <a:rPr lang="en-US" sz="18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Combustible Items need to be stored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in cabinets, and general housekeeping.</a:t>
            </a:r>
            <a:endParaRPr lang="en-US" sz="18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1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Infrastructure Services Division Updates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9511A-FFE3-AA86-CA6F-5A492B9C9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6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1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  <a:latin typeface="Calibri"/>
              </a:rPr>
              <a:t>Special Topic: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7A911C-EBF2-EB81-9905-C612E994C85F}"/>
              </a:ext>
            </a:extLst>
          </p:cNvPr>
          <p:cNvSpPr/>
          <p:nvPr/>
        </p:nvSpPr>
        <p:spPr>
          <a:xfrm>
            <a:off x="73346" y="827759"/>
            <a:ext cx="468380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94140-DEAE-F9E1-D556-FFC2F5B19B51}"/>
              </a:ext>
            </a:extLst>
          </p:cNvPr>
          <p:cNvSpPr txBox="1"/>
          <p:nvPr/>
        </p:nvSpPr>
        <p:spPr>
          <a:xfrm>
            <a:off x="258698" y="1098964"/>
            <a:ext cx="4705629" cy="375487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IERC and Wilson Hall </a:t>
            </a:r>
            <a:r>
              <a:rPr lang="en-US" sz="1400" dirty="0">
                <a:solidFill>
                  <a:srgbClr val="000000"/>
                </a:solidFill>
              </a:rPr>
              <a:t>- Power outage for the 19</a:t>
            </a:r>
            <a:r>
              <a:rPr lang="en-US" sz="1400" baseline="30000" dirty="0">
                <a:solidFill>
                  <a:srgbClr val="000000"/>
                </a:solidFill>
              </a:rPr>
              <a:t>th</a:t>
            </a:r>
            <a:r>
              <a:rPr lang="en-US" sz="1400" dirty="0">
                <a:solidFill>
                  <a:srgbClr val="000000"/>
                </a:solidFill>
              </a:rPr>
              <a:t> is a go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BTW 2</a:t>
            </a:r>
            <a:r>
              <a:rPr lang="en-US" sz="1400" b="1" baseline="30000" dirty="0">
                <a:solidFill>
                  <a:srgbClr val="000000"/>
                </a:solidFill>
              </a:rPr>
              <a:t>nd</a:t>
            </a:r>
            <a:r>
              <a:rPr lang="en-US" sz="1400" b="1" dirty="0">
                <a:solidFill>
                  <a:srgbClr val="000000"/>
                </a:solidFill>
              </a:rPr>
              <a:t> FLR LED Project </a:t>
            </a:r>
            <a:r>
              <a:rPr lang="en-US" sz="1400" dirty="0">
                <a:solidFill>
                  <a:srgbClr val="000000"/>
                </a:solidFill>
              </a:rPr>
              <a:t>– Work started yesterday with a walk through with Leyden.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Predictive Solutions </a:t>
            </a:r>
            <a:r>
              <a:rPr lang="en-US" sz="1400" dirty="0">
                <a:solidFill>
                  <a:srgbClr val="000000"/>
                </a:solidFill>
              </a:rPr>
              <a:t>– The Fire Department has been doing more walkthroughs and found common concerns.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“</a:t>
            </a:r>
            <a:r>
              <a:rPr lang="en-US" sz="1400" b="1" dirty="0">
                <a:solidFill>
                  <a:srgbClr val="000000"/>
                </a:solidFill>
              </a:rPr>
              <a:t>door blocked</a:t>
            </a:r>
            <a:r>
              <a:rPr lang="en-US" sz="1400" dirty="0">
                <a:solidFill>
                  <a:srgbClr val="000000"/>
                </a:solidFill>
              </a:rPr>
              <a:t>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“</a:t>
            </a:r>
            <a:r>
              <a:rPr lang="en-US" sz="1400" b="1" dirty="0">
                <a:solidFill>
                  <a:srgbClr val="000000"/>
                </a:solidFill>
              </a:rPr>
              <a:t>remove excessive transient combustible material”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“perform proper housekeeping practices</a:t>
            </a:r>
            <a:r>
              <a:rPr lang="en-US" sz="1400" dirty="0">
                <a:solidFill>
                  <a:srgbClr val="000000"/>
                </a:solidFill>
              </a:rPr>
              <a:t>”</a:t>
            </a:r>
          </a:p>
          <a:p>
            <a:endParaRPr lang="en-US" sz="1400" b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Elevator Update – </a:t>
            </a:r>
            <a:endParaRPr lang="en-US" sz="14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MI-31, </a:t>
            </a:r>
            <a:r>
              <a:rPr lang="en-US" sz="1400" dirty="0">
                <a:solidFill>
                  <a:srgbClr val="000000"/>
                </a:solidFill>
              </a:rPr>
              <a:t>back up and running.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MI-65</a:t>
            </a:r>
            <a:r>
              <a:rPr lang="en-US" sz="1400" dirty="0">
                <a:solidFill>
                  <a:srgbClr val="000000"/>
                </a:solidFill>
              </a:rPr>
              <a:t>, has been inspected and passed.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Minos</a:t>
            </a:r>
            <a:r>
              <a:rPr lang="en-US" sz="1400" dirty="0">
                <a:solidFill>
                  <a:srgbClr val="000000"/>
                </a:solidFill>
              </a:rPr>
              <a:t>, under review and plan is in the works.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08D88D-44D8-F135-AB60-F54761799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211" y="266014"/>
            <a:ext cx="2604757" cy="1953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D96F4-51DB-EEC5-9740-7EE2F725C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147" y="1249181"/>
            <a:ext cx="2134128" cy="1600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76547E-C0D0-EE19-D362-C05D95F3C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984" y="2387975"/>
            <a:ext cx="2172729" cy="1629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282F56-0F3E-4F51-17E6-6FB48DD7E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5582" y="3129327"/>
            <a:ext cx="2234512" cy="1675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97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/>
            </a:gs>
            <a:gs pos="100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2725C7-7471-462D-8044-DAD5F35687DC}"/>
              </a:ext>
            </a:extLst>
          </p:cNvPr>
          <p:cNvSpPr/>
          <p:nvPr/>
        </p:nvSpPr>
        <p:spPr>
          <a:xfrm>
            <a:off x="136442" y="1"/>
            <a:ext cx="4821000" cy="4059444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248681" y="798560"/>
            <a:ext cx="4671558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chemeClr val="accent6"/>
              </a:solidFill>
              <a:latin typeface="Calibri Light"/>
              <a:cs typeface="Arial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SWA 2</a:t>
            </a:r>
            <a:r>
              <a:rPr lang="en-US" sz="1100" b="1" baseline="30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nd</a:t>
            </a: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Refurbishing </a:t>
            </a:r>
            <a:r>
              <a:rPr lang="en-US" sz="9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MMR’s have started moving and a walkdown with the abatement company (High Efficiency Professional Abatement - H.E.P.A.) this past week to discuss work needs. ✅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C-0 Abatement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Also walked down with H.E.P.A. to discuss work planning to remediate the bathroom. This will place the bathroom out of service for a bit.  ⚠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0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TSIB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Weather has not been good for them these past two weeks. Meade is working on truck lines within M-8.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Anchor Inspections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Contractor, Premier, has been brought on board as an inspection service through Safety. Inspections started this past week at MI-31 internal points, MI-10 exterior rotational, and NML internal. We need to work on better communication on future scheduling however its progress. ⚠</a:t>
            </a: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Door Lights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door lights in 3 doors have been completed.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✅</a:t>
            </a: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Groot Dumpster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Been tracking down the requester of a temporary dumpster for the Transfer Gallery, that has been here since May. We are looking to see if it is still needed.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0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505050"/>
              </a:solidFill>
              <a:latin typeface="Calibri Ligh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C31-D90F-5086-AAB0-2390C04CD1EC}"/>
              </a:ext>
            </a:extLst>
          </p:cNvPr>
          <p:cNvSpPr txBox="1"/>
          <p:nvPr/>
        </p:nvSpPr>
        <p:spPr>
          <a:xfrm>
            <a:off x="257126" y="367491"/>
            <a:ext cx="49885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Noteworthy Items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B0A6-0DFF-8D91-FD13-A6F87A6D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4ECFC5-AA41-9B0C-9A0D-CEC62C3CC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232" y="2571284"/>
            <a:ext cx="2595180" cy="1947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6534E3-902B-6DA3-7435-1EB67580A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516" y="2627571"/>
            <a:ext cx="1448811" cy="1930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7D11A-5981-7930-A99D-E0F4EC5CB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595" y="1176189"/>
            <a:ext cx="1492234" cy="1707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76804E-6758-1A78-D222-F8858BAD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303" y="1443266"/>
            <a:ext cx="1178001" cy="15706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2CC524-70DB-62A7-2932-CBA484138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7542" y="1458036"/>
            <a:ext cx="1155846" cy="1541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9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>
            <a:extLst>
              <a:ext uri="{FF2B5EF4-FFF2-40B4-BE49-F238E27FC236}">
                <a16:creationId xmlns:a16="http://schemas.microsoft.com/office/drawing/2014/main" id="{EDFF58EE-F042-43FC-9514-DC4C60AD4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83804"/>
            <a:ext cx="6715125" cy="52273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2279368" y="-83804"/>
            <a:ext cx="6864631" cy="5227303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-117" y="334589"/>
            <a:ext cx="4477988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Mechanical and Utility Outages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9D5E7EA-A5E4-44B4-8D0A-48F4CD10F218}"/>
              </a:ext>
            </a:extLst>
          </p:cNvPr>
          <p:cNvSpPr txBox="1"/>
          <p:nvPr/>
        </p:nvSpPr>
        <p:spPr>
          <a:xfrm>
            <a:off x="6471138" y="827759"/>
            <a:ext cx="2589006" cy="4144291"/>
          </a:xfrm>
          <a:prstGeom prst="rect">
            <a:avLst/>
          </a:prstGeom>
        </p:spPr>
        <p:txBody>
          <a:bodyPr vert="horz" wrap="square" lIns="0" tIns="95885" rIns="0" bIns="0" rtlCol="0" anchor="t">
            <a:noAutofit/>
          </a:bodyPr>
          <a:lstStyle/>
          <a:p>
            <a:pPr marL="402590" indent="-171450">
              <a:lnSpc>
                <a:spcPct val="100000"/>
              </a:lnSpc>
              <a:spcBef>
                <a:spcPts val="1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pc="15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DFC012-F1DE-3AE0-DAAB-35485CDE2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770" y="4189138"/>
            <a:ext cx="4175661" cy="7731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0035A-28B7-B277-3692-E4D97C92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44CC43-E082-CABA-8FB6-0E00D011A2DF}"/>
              </a:ext>
            </a:extLst>
          </p:cNvPr>
          <p:cNvSpPr/>
          <p:nvPr/>
        </p:nvSpPr>
        <p:spPr>
          <a:xfrm>
            <a:off x="5149628" y="386056"/>
            <a:ext cx="3215225" cy="10644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49580C-2D11-41F0-49CD-4D6A17D32E7D}"/>
              </a:ext>
            </a:extLst>
          </p:cNvPr>
          <p:cNvSpPr/>
          <p:nvPr/>
        </p:nvSpPr>
        <p:spPr>
          <a:xfrm>
            <a:off x="5471147" y="520601"/>
            <a:ext cx="2487954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Planned Power Outages 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Current Outage Schedule is populated.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Shutdowns are scheduled to begin in May.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A0DC5-C7CF-E757-70F3-5735D9AE9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71317"/>
            <a:ext cx="9144000" cy="100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415E1-6485-BDBF-C755-9AB106B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487" y="0"/>
            <a:ext cx="2644057" cy="5143500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6161477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Active Projects still in motion and Contractors on Site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59ECA2-7031-6B2F-37A3-14C905F5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CB95C-14C4-9587-3775-99A7FEA7DC92}"/>
              </a:ext>
            </a:extLst>
          </p:cNvPr>
          <p:cNvSpPr/>
          <p:nvPr/>
        </p:nvSpPr>
        <p:spPr>
          <a:xfrm>
            <a:off x="395207" y="999641"/>
            <a:ext cx="5835112" cy="40564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E5838-6B63-0A40-02FB-52716455BDEE}"/>
              </a:ext>
            </a:extLst>
          </p:cNvPr>
          <p:cNvSpPr/>
          <p:nvPr/>
        </p:nvSpPr>
        <p:spPr>
          <a:xfrm>
            <a:off x="557805" y="1129416"/>
            <a:ext cx="5672514" cy="40087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AD Projects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Door EOL Replacements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Requisition for 13 doors on the </a:t>
            </a:r>
            <a:r>
              <a:rPr lang="en-US" sz="110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eol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list is in progress. Plus 4 others on a fast track working with Scott on locations like SWA, ME7, &amp; AP0, MT Worm. No Change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E4R Door Replacement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In procurement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Office Refurbishing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We have some movement on BTE/W carpet replacements. We are getting the finances worked out currently.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 No change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Exterior Ladder EOL replacements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Currently 24 ladders are targeted. SOW is being developed.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Meeting with Safety Planned for next week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Roof Repairs in progress: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MS6, MI-8, TG, MS4, and SWA. – Roofing Repair company (M. Cannon) is working through the list of roof repairs. The Scheduler/Planners are working with different groups now.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New Roofs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HAB is coming along, Minos/Village Gym/Fuel Station are next up and just waiting on different phases of the projects to firm up dates.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Prairie Burns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Prairie burns have started again.  There were 2 this past week.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NTF Safety Project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Walkdown with Safety, DSO, and RAD showing DOE what we are planning to do to install a permanent safety rail.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HA is being approved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2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415E1-6485-BDBF-C755-9AB106B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357" y="0"/>
            <a:ext cx="2646187" cy="5143500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83511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6099694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Active Projects still in motion and Contractors on Site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59ECA2-7031-6B2F-37A3-14C905F5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CB95C-14C4-9587-3775-99A7FEA7DC92}"/>
              </a:ext>
            </a:extLst>
          </p:cNvPr>
          <p:cNvSpPr/>
          <p:nvPr/>
        </p:nvSpPr>
        <p:spPr>
          <a:xfrm>
            <a:off x="395207" y="999641"/>
            <a:ext cx="5835112" cy="40564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E5838-6B63-0A40-02FB-52716455BDEE}"/>
              </a:ext>
            </a:extLst>
          </p:cNvPr>
          <p:cNvSpPr/>
          <p:nvPr/>
        </p:nvSpPr>
        <p:spPr>
          <a:xfrm>
            <a:off x="557805" y="1129416"/>
            <a:ext cx="4655091" cy="28238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AD Projects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Potential next Projects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APOTH Door &amp; Frame Replacement (waiting on quote), A0 cleanroom sanitary line replacement (performed walkdown and waiting on quote), MI Building Concrete Coatings, C0 Service Building (in beginning phase). – No Change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Metal Roof Coatings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SOW of work is being developed; project will have to go out to bid due to size. – No Change</a:t>
            </a: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Lighting Work/Upgrades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CMTF have been halted due to other lab priorities.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100" b="1" baseline="30000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nd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Floor BTW started 4.4.24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Foundation Leaks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MT6/MC2/Wilson Hall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SOW is in progress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MI-8 Building Signage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Working to get this fix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2930226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C83764E-E337-42DB-93FC-6FEB65E2E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3" b="3495"/>
          <a:stretch/>
        </p:blipFill>
        <p:spPr bwMode="auto">
          <a:xfrm>
            <a:off x="1917832" y="0"/>
            <a:ext cx="7229475" cy="51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-26378" y="3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Road Closures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F47D79-C7A8-79EE-7452-84FF1B5D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676BBE-7298-F4DD-ADA7-244E9BBC3044}"/>
              </a:ext>
            </a:extLst>
          </p:cNvPr>
          <p:cNvSpPr/>
          <p:nvPr/>
        </p:nvSpPr>
        <p:spPr>
          <a:xfrm>
            <a:off x="222250" y="1157125"/>
            <a:ext cx="2544464" cy="10618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Calibri Light"/>
                <a:cs typeface="Arial"/>
              </a:rPr>
              <a:t>Closures from Fermilab today or R&amp;G site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Arial"/>
            </a:endParaRP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Calibri Light"/>
                <a:cs typeface="Arial"/>
              </a:rPr>
              <a:t>Lab closures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Arial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Arial"/>
            </a:endParaRP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Calibri Light"/>
                <a:cs typeface="Arial"/>
              </a:rPr>
              <a:t>Closures close to WH</a:t>
            </a: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857635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80c986-2050-497c-85a6-1d33c8848c6f" xsi:nil="true"/>
    <lcf76f155ced4ddcb4097134ff3c332f xmlns="e3b62392-c388-4243-aa46-300030a88113">
      <Terms xmlns="http://schemas.microsoft.com/office/infopath/2007/PartnerControls"/>
    </lcf76f155ced4ddcb4097134ff3c332f>
    <SharedWithUsers xmlns="c480c986-2050-497c-85a6-1d33c8848c6f">
      <UserInfo>
        <DisplayName>Bruce Bieritz</DisplayName>
        <AccountId>17</AccountId>
        <AccountType/>
      </UserInfo>
      <UserInfo>
        <DisplayName>Rob Allison</DisplayName>
        <AccountId>15</AccountId>
        <AccountType/>
      </UserInfo>
    </SharedWithUsers>
    <ReportDate xmlns="e3b62392-c388-4243-aa46-300030a8811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A06ACFC8F5CB48AF8FB4E1B7E23999" ma:contentTypeVersion="16" ma:contentTypeDescription="Create a new document." ma:contentTypeScope="" ma:versionID="000ab61ee7f9812444541d4f571d82ae">
  <xsd:schema xmlns:xsd="http://www.w3.org/2001/XMLSchema" xmlns:xs="http://www.w3.org/2001/XMLSchema" xmlns:p="http://schemas.microsoft.com/office/2006/metadata/properties" xmlns:ns2="e3b62392-c388-4243-aa46-300030a88113" xmlns:ns3="c480c986-2050-497c-85a6-1d33c8848c6f" targetNamespace="http://schemas.microsoft.com/office/2006/metadata/properties" ma:root="true" ma:fieldsID="d7b5895abe10fae2a3d30b0197fe6068" ns2:_="" ns3:_="">
    <xsd:import namespace="e3b62392-c388-4243-aa46-300030a88113"/>
    <xsd:import namespace="c480c986-2050-497c-85a6-1d33c8848c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ReportDat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62392-c388-4243-aa46-300030a881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ReportDate" ma:index="19" nillable="true" ma:displayName="Report Date" ma:format="DateOnly" ma:internalName="ReportDate">
      <xsd:simpleType>
        <xsd:restriction base="dms:DateTim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0c986-2050-497c-85a6-1d33c8848c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da6aea5-fac2-4954-bd28-a019eac666d3}" ma:internalName="TaxCatchAll" ma:showField="CatchAllData" ma:web="c480c986-2050-497c-85a6-1d33c8848c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F2A62D-1FC0-448D-BA91-EB291059DD95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c480c986-2050-497c-85a6-1d33c8848c6f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e3b62392-c388-4243-aa46-300030a8811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D30993-F2E9-4992-8497-7A639CFD0B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b62392-c388-4243-aa46-300030a88113"/>
    <ds:schemaRef ds:uri="c480c986-2050-497c-85a6-1d33c8848c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E0986E-6B6B-4CD6-B67A-6001D9E3C4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(3)</Template>
  <TotalTime>4367</TotalTime>
  <Words>831</Words>
  <Application>Microsoft Office PowerPoint</Application>
  <PresentationFormat>On-screen Show (16:9)</PresentationFormat>
  <Paragraphs>78</Paragraphs>
  <Slides>7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Arial,Sans-Serif</vt:lpstr>
      <vt:lpstr>Arial</vt:lpstr>
      <vt:lpstr>Calibri</vt:lpstr>
      <vt:lpstr>Calibri Light</vt:lpstr>
      <vt:lpstr>Century Gothic</vt:lpstr>
      <vt:lpstr>Helvetica</vt:lpstr>
      <vt:lpstr>Fermilab_PPT_090915</vt:lpstr>
      <vt:lpstr>1_Fermilab_PPT_090915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</dc:creator>
  <cp:lastModifiedBy>Marcus Lapointe</cp:lastModifiedBy>
  <cp:revision>9</cp:revision>
  <cp:lastPrinted>2014-01-20T19:40:21Z</cp:lastPrinted>
  <dcterms:created xsi:type="dcterms:W3CDTF">2021-12-21T17:11:20Z</dcterms:created>
  <dcterms:modified xsi:type="dcterms:W3CDTF">2024-04-05T13:33:38Z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0x0101002BA06ACFC8F5CB48AF8FB4E1B7E23999</vt:lpwstr>
  </property>
  <property fmtid="{D5CDD505-2E9C-101B-9397-08002B2CF9AE}" pid="3" name="MediaServiceImageTags">
    <vt:lpwstr/>
  </property>
</Properties>
</file>