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7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2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"/>
          <p:cNvGraphicFramePr/>
          <p:nvPr>
            <p:extLst>
              <p:ext uri="{D42A27DB-BD31-4B8C-83A1-F6EECF244321}">
                <p14:modId xmlns:p14="http://schemas.microsoft.com/office/powerpoint/2010/main" val="2507362100"/>
              </p:ext>
            </p:extLst>
          </p:nvPr>
        </p:nvGraphicFramePr>
        <p:xfrm>
          <a:off x="1301496" y="6547422"/>
          <a:ext cx="6804659" cy="299720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860">
                <a:tc>
                  <a:txBody>
                    <a:bodyPr/>
                    <a:lstStyle/>
                    <a:p>
                      <a:pPr algn="ctr"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US" sz="900" dirty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Meiqin Xiao | Friday 9 O’clock meeting</a:t>
                      </a:r>
                      <a:endParaRPr sz="900" dirty="0">
                        <a:solidFill>
                          <a:srgbClr val="0061A8"/>
                        </a:solidFill>
                        <a:uFill>
                          <a:solidFill>
                            <a:srgbClr val="154D81"/>
                          </a:solidFill>
                        </a:uFill>
                      </a:endParaRP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US" sz="900" dirty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 </a:t>
                      </a:r>
                      <a:endParaRPr sz="900" dirty="0">
                        <a:solidFill>
                          <a:srgbClr val="0061A8"/>
                        </a:solidFill>
                        <a:uFill>
                          <a:solidFill>
                            <a:srgbClr val="154D81"/>
                          </a:solidFill>
                        </a:uFill>
                      </a:endParaRP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4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5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63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4" name="13-0146-02D.jpg" descr="13-0146-02D.jpg"/>
          <p:cNvPicPr>
            <a:picLocks/>
          </p:cNvPicPr>
          <p:nvPr/>
        </p:nvPicPr>
        <p:blipFill>
          <a:blip r:embed="rId3"/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77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8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9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/>
          <a:srcRect l="122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1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/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hf hd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Meiqin Xiao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Friday 9 O’clock </a:t>
            </a:r>
            <a:r>
              <a:rPr dirty="0"/>
              <a:t>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05</a:t>
            </a:r>
            <a:r>
              <a:rPr dirty="0"/>
              <a:t> </a:t>
            </a:r>
            <a:r>
              <a:rPr lang="en-US" altLang="zh-CN" dirty="0"/>
              <a:t>April</a:t>
            </a:r>
            <a:r>
              <a:rPr dirty="0"/>
              <a:t> 202</a:t>
            </a:r>
            <a:r>
              <a:rPr lang="en-US" dirty="0"/>
              <a:t>4</a:t>
            </a:r>
            <a:endParaRPr dirty="0"/>
          </a:p>
        </p:txBody>
      </p:sp>
      <p:sp>
        <p:nvSpPr>
          <p:cNvPr id="132" name="RR/MI status"/>
          <p:cNvSpPr txBox="1">
            <a:spLocks noGrp="1"/>
          </p:cNvSpPr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rPr dirty="0"/>
              <a:t>MI</a:t>
            </a:r>
            <a:r>
              <a:rPr lang="en-US" dirty="0"/>
              <a:t>/RR</a:t>
            </a:r>
            <a:r>
              <a:rPr dirty="0"/>
              <a:t> </a:t>
            </a:r>
            <a:r>
              <a:rPr lang="en-US" dirty="0"/>
              <a:t>machine report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E567BB-0245-CA45-8A1F-5F7A27C1DF9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uMI performa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 performance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26F0CE1-5127-8649-69A2-276882653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938401"/>
            <a:ext cx="8186932" cy="4805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Weekly 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Weekly summary</a:t>
            </a:r>
          </a:p>
        </p:txBody>
      </p:sp>
      <p:sp>
        <p:nvSpPr>
          <p:cNvPr id="143" name="Delivering operational beam to NuMI since Sunday…"/>
          <p:cNvSpPr txBox="1">
            <a:spLocks noGrp="1"/>
          </p:cNvSpPr>
          <p:nvPr>
            <p:ph type="body" idx="1"/>
          </p:nvPr>
        </p:nvSpPr>
        <p:spPr>
          <a:xfrm>
            <a:off x="228600" y="841247"/>
            <a:ext cx="8686800" cy="520287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MI</a:t>
            </a: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r>
              <a:rPr lang="en-US" sz="1600" dirty="0">
                <a:latin typeface="+mn-ea"/>
                <a:cs typeface="Times New Roman" panose="02020603050405020304" pitchFamily="18" charset="0"/>
              </a:rPr>
              <a:t>RF14 HV deck interlock 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+mn-ea"/>
              </a:rPr>
              <a:t>fault, scheduled downtime for MIRF14 and MIRF16 series tube replacement on Monday , extended downtime for MIRF14 modulator caps replacement</a:t>
            </a:r>
          </a:p>
          <a:p>
            <a:r>
              <a:rPr lang="en-US" sz="1600" b="0" i="0" dirty="0">
                <a:solidFill>
                  <a:srgbClr val="222222"/>
                </a:solidFill>
                <a:effectLst/>
                <a:latin typeface="+mn-ea"/>
              </a:rPr>
              <a:t>RF5 off due to multiple gap envelop trips. 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Helvetica Neue"/>
              </a:rPr>
              <a:t>MIRF5 cavity and PA got repaired on Wednesday</a:t>
            </a:r>
            <a:endParaRPr lang="en-US" sz="1600" b="0" i="0" dirty="0">
              <a:solidFill>
                <a:srgbClr val="222222"/>
              </a:solidFill>
              <a:effectLst/>
              <a:latin typeface="+mn-ea"/>
            </a:endParaRPr>
          </a:p>
          <a:p>
            <a:r>
              <a:rPr lang="en-US" sz="1600" b="0" i="0" dirty="0">
                <a:solidFill>
                  <a:srgbClr val="222222"/>
                </a:solidFill>
                <a:effectLst/>
                <a:latin typeface="Helvetica Neue"/>
              </a:rPr>
              <a:t>MIRF13 tripped this owl shift, Ops could not recover</a:t>
            </a:r>
            <a:endParaRPr lang="en-US" sz="1600" b="0" i="0" dirty="0">
              <a:solidFill>
                <a:srgbClr val="1D1C1D"/>
              </a:solidFill>
              <a:effectLst/>
              <a:latin typeface="+mn-ea"/>
            </a:endParaRPr>
          </a:p>
          <a:p>
            <a:r>
              <a:rPr lang="en-US" sz="1600" b="0" i="0" dirty="0">
                <a:solidFill>
                  <a:srgbClr val="222222"/>
                </a:solidFill>
                <a:effectLst/>
                <a:latin typeface="+mn-ea"/>
              </a:rPr>
              <a:t>Several MI corrector low input voltage faults, PESD will take a look.</a:t>
            </a:r>
          </a:p>
          <a:p>
            <a:r>
              <a:rPr lang="en-US" sz="1600" b="0" i="0" dirty="0">
                <a:solidFill>
                  <a:srgbClr val="1D1C1D"/>
                </a:solidFill>
                <a:effectLst/>
                <a:latin typeface="+mn-ea"/>
              </a:rPr>
              <a:t>The MI40 abort sump </a:t>
            </a:r>
            <a:r>
              <a:rPr lang="en-US" sz="1600" dirty="0">
                <a:solidFill>
                  <a:srgbClr val="222222"/>
                </a:solidFill>
                <a:latin typeface="+mn-ea"/>
              </a:rPr>
              <a:t>pump Issue: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i="0" u="none" strike="noStrike" dirty="0">
                <a:solidFill>
                  <a:srgbClr val="004C97"/>
                </a:solidFill>
                <a:effectLst/>
                <a:highlight>
                  <a:srgbClr val="F6F6F6"/>
                </a:highlight>
                <a:latin typeface="Helvetica Neue"/>
              </a:rPr>
              <a:t>Got noticed </a:t>
            </a: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 04/03 early morning when the 24hr sump runtime rate reached zero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Ops coordinated with MI group, RSO/RCT, Cons &amp; </a:t>
            </a:r>
            <a:r>
              <a:rPr lang="en-US" sz="1200" b="0" i="0" dirty="0" err="1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RunCo</a:t>
            </a: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 to investigate the MI Abort room. </a:t>
            </a:r>
            <a:r>
              <a:rPr lang="en-US" sz="1200" dirty="0">
                <a:solidFill>
                  <a:srgbClr val="222222"/>
                </a:solidFill>
                <a:highlight>
                  <a:srgbClr val="F6F6F6"/>
                </a:highlight>
                <a:latin typeface="Helvetica Neue"/>
              </a:rPr>
              <a:t>On 04/03 Wednesday</a:t>
            </a:r>
            <a:br>
              <a:rPr lang="en-US" sz="1200" dirty="0"/>
            </a:b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Ops prepared MI20-62 for controlled access.</a:t>
            </a:r>
            <a:br>
              <a:rPr lang="en-US" sz="1200" dirty="0"/>
            </a:b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Water was found in the MI abort room and Ops worked with ISD to pump the water to an adjacent </a:t>
            </a:r>
            <a:r>
              <a:rPr lang="en-US" sz="1200" dirty="0"/>
              <a:t>sump </a:t>
            </a: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pit.</a:t>
            </a:r>
            <a:br>
              <a:rPr lang="en-US" sz="1200" dirty="0"/>
            </a:br>
            <a:r>
              <a:rPr lang="en-US" sz="12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MI and Ops</a:t>
            </a:r>
            <a:r>
              <a:rPr lang="en-US" sz="1200" dirty="0"/>
              <a:t>, </a:t>
            </a: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ISD personnel and </a:t>
            </a:r>
            <a:r>
              <a:rPr lang="en-US" sz="12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 Rad safety  have been working on it ever since. </a:t>
            </a:r>
            <a:r>
              <a:rPr lang="en-US" sz="1200" b="0" i="0" dirty="0">
                <a:solidFill>
                  <a:srgbClr val="222222"/>
                </a:solidFill>
                <a:effectLst/>
                <a:highlight>
                  <a:srgbClr val="F6F6F6"/>
                </a:highlight>
                <a:latin typeface="Helvetica Neue"/>
              </a:rPr>
              <a:t> </a:t>
            </a:r>
          </a:p>
          <a:p>
            <a:r>
              <a:rPr lang="en-US" sz="1600" b="0" i="0" dirty="0">
                <a:solidFill>
                  <a:srgbClr val="222222"/>
                </a:solidFill>
                <a:effectLst/>
                <a:latin typeface="Helvetica Neue"/>
              </a:rPr>
              <a:t>MI-40 Vacuum work completed</a:t>
            </a:r>
          </a:p>
          <a:p>
            <a:pPr marL="434340" lvl="2" indent="0">
              <a:buNone/>
            </a:pPr>
            <a:endParaRPr lang="en-US" sz="1000" b="0" i="0" dirty="0">
              <a:solidFill>
                <a:srgbClr val="222222"/>
              </a:solidFill>
              <a:effectLst/>
              <a:highlight>
                <a:srgbClr val="F6F6F6"/>
              </a:highlight>
              <a:latin typeface="Helvetica Neue"/>
            </a:endParaRPr>
          </a:p>
          <a:p>
            <a:pPr marL="0" indent="0">
              <a:buNone/>
            </a:pPr>
            <a:r>
              <a:rPr lang="en-US" sz="1600" b="1" i="0" dirty="0">
                <a:solidFill>
                  <a:srgbClr val="1D1C1D"/>
                </a:solidFill>
                <a:effectLst/>
                <a:latin typeface="+mn-ea"/>
              </a:rPr>
              <a:t>MI8 line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+mn-ea"/>
              </a:rPr>
              <a:t>:</a:t>
            </a:r>
          </a:p>
          <a:p>
            <a:r>
              <a:rPr lang="en-US" sz="1400" b="0" i="0" dirty="0">
                <a:solidFill>
                  <a:srgbClr val="222222"/>
                </a:solidFill>
                <a:effectLst/>
                <a:latin typeface="+mn-ea"/>
              </a:rPr>
              <a:t>MI8 collimators have been moved in, which helped reducing RR loss </a:t>
            </a:r>
            <a:r>
              <a:rPr lang="en-US" sz="1400" dirty="0">
                <a:solidFill>
                  <a:srgbClr val="222222"/>
                </a:solidFill>
                <a:latin typeface="+mn-ea"/>
              </a:rPr>
              <a:t>by half.</a:t>
            </a:r>
            <a:endParaRPr lang="en-US" sz="1400" b="0" i="0" dirty="0">
              <a:solidFill>
                <a:srgbClr val="1D1C1D"/>
              </a:solidFill>
              <a:effectLst/>
              <a:latin typeface="+mn-ea"/>
            </a:endParaRPr>
          </a:p>
          <a:p>
            <a:r>
              <a:rPr lang="en-US" sz="1400" b="0" i="0" dirty="0">
                <a:solidFill>
                  <a:srgbClr val="1D1C1D"/>
                </a:solidFill>
                <a:effectLst/>
                <a:latin typeface="+mn-ea"/>
              </a:rPr>
              <a:t>IBPM8D </a:t>
            </a:r>
            <a:r>
              <a:rPr lang="en-US" sz="1400" dirty="0">
                <a:solidFill>
                  <a:srgbClr val="1D1C1D"/>
                </a:solidFill>
                <a:latin typeface="+mn-ea"/>
              </a:rPr>
              <a:t>issue has not yet solved, </a:t>
            </a:r>
            <a:r>
              <a:rPr lang="en-US" sz="1400" b="0" i="0" dirty="0">
                <a:solidFill>
                  <a:srgbClr val="1D1C1D"/>
                </a:solidFill>
                <a:effectLst/>
                <a:latin typeface="+mn-ea"/>
              </a:rPr>
              <a:t>Instrumentation will try to change out the crate for IBPM8D today</a:t>
            </a:r>
            <a:endParaRPr lang="en-US" sz="1400" dirty="0"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b="0" i="0" dirty="0">
              <a:solidFill>
                <a:srgbClr val="222222"/>
              </a:solidFill>
              <a:effectLst/>
              <a:latin typeface="+mn-ea"/>
            </a:endParaRPr>
          </a:p>
          <a:p>
            <a:pPr marL="0" indent="0">
              <a:buNone/>
            </a:pPr>
            <a:endParaRPr lang="en-US" sz="1100" b="0" i="0" dirty="0">
              <a:solidFill>
                <a:srgbClr val="222222"/>
              </a:solidFill>
              <a:effectLst/>
              <a:latin typeface="Helvetica Neue"/>
            </a:endParaRPr>
          </a:p>
          <a:p>
            <a:pPr marL="0" indent="0">
              <a:buNone/>
            </a:pPr>
            <a:endParaRPr lang="en-US" sz="1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Helvetica Neue"/>
              </a:rPr>
              <a:t> </a:t>
            </a:r>
            <a:endParaRPr lang="en-US" sz="1200" dirty="0">
              <a:solidFill>
                <a:srgbClr val="222222"/>
              </a:solidFill>
              <a:latin typeface="Helvetica Neue"/>
            </a:endParaRPr>
          </a:p>
          <a:p>
            <a:pPr marL="0" indent="0">
              <a:buNone/>
            </a:pPr>
            <a:endParaRPr lang="en-US" sz="1400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8163722D-B330-81D6-292A-816ECF1BCB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168649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20846A38-35B5-EC26-921D-81A2A2B8DC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oday + Next wee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Weekly summary</a:t>
            </a:r>
            <a:endParaRPr dirty="0"/>
          </a:p>
        </p:txBody>
      </p:sp>
      <p:sp>
        <p:nvSpPr>
          <p:cNvPr id="147" name="NuMI…"/>
          <p:cNvSpPr txBox="1">
            <a:spLocks noGrp="1"/>
          </p:cNvSpPr>
          <p:nvPr>
            <p:ph type="body" idx="1"/>
          </p:nvPr>
        </p:nvSpPr>
        <p:spPr>
          <a:xfrm>
            <a:off x="228600" y="1022349"/>
            <a:ext cx="8686800" cy="461320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+mn-ea"/>
                <a:cs typeface="Times New Roman" panose="02020603050405020304" pitchFamily="18" charset="0"/>
              </a:rPr>
              <a:t>RR:</a:t>
            </a:r>
          </a:p>
          <a:p>
            <a:r>
              <a:rPr lang="en-US" sz="1600" dirty="0">
                <a:latin typeface="+mn-ea"/>
                <a:cs typeface="Times New Roman" panose="02020603050405020304" pitchFamily="18" charset="0"/>
              </a:rPr>
              <a:t>R:QT603 power supply ground fault Monday owl shift. The 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+mn-ea"/>
              </a:rPr>
              <a:t>regulator was replaced  </a:t>
            </a:r>
            <a:endParaRPr lang="en-US" sz="1600" dirty="0">
              <a:solidFill>
                <a:srgbClr val="222222"/>
              </a:solidFill>
              <a:latin typeface="+mn-ea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+mj-ea"/>
                <a:ea typeface="+mj-ea"/>
              </a:rPr>
              <a:t>RR TBT data taken for lattice measurement  </a:t>
            </a:r>
          </a:p>
          <a:p>
            <a:r>
              <a:rPr lang="en-US" sz="1600" dirty="0">
                <a:solidFill>
                  <a:srgbClr val="222222"/>
                </a:solidFill>
                <a:latin typeface="+mj-ea"/>
                <a:ea typeface="+mj-ea"/>
              </a:rPr>
              <a:t>N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+mj-ea"/>
                <a:ea typeface="+mj-ea"/>
              </a:rPr>
              <a:t>ew ramp corrections into RR Horizontal and Vertical trims</a:t>
            </a:r>
            <a:endParaRPr lang="en-US" sz="1800" dirty="0">
              <a:solidFill>
                <a:srgbClr val="222222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222222"/>
                </a:solidFill>
                <a:latin typeface="+mj-ea"/>
                <a:ea typeface="+mj-ea"/>
              </a:rPr>
              <a:t>Our plan: </a:t>
            </a:r>
          </a:p>
          <a:p>
            <a:pPr marL="514350" indent="-285750"/>
            <a:r>
              <a:rPr lang="en-US" sz="1600" b="0" i="0" dirty="0">
                <a:solidFill>
                  <a:srgbClr val="222222"/>
                </a:solidFill>
                <a:effectLst/>
                <a:latin typeface="Helvetica Neue"/>
              </a:rPr>
              <a:t>Continue MI-20-62 controlled access. (morning)Replace MI-40 sump pump.</a:t>
            </a:r>
          </a:p>
          <a:p>
            <a:pPr marL="514350" indent="-285750"/>
            <a:r>
              <a:rPr lang="en-US" sz="1600" b="0" i="0" dirty="0">
                <a:solidFill>
                  <a:srgbClr val="222222"/>
                </a:solidFill>
                <a:effectLst/>
                <a:latin typeface="Helvetica Neue"/>
              </a:rPr>
              <a:t>Investigate MI RF cavity LCW leak.</a:t>
            </a:r>
          </a:p>
          <a:p>
            <a:pPr marL="514350" indent="-285750"/>
            <a:r>
              <a:rPr lang="en-US" sz="1600" dirty="0"/>
              <a:t>resume beam to NUMI for the weekend</a:t>
            </a:r>
            <a:br>
              <a:rPr lang="en-US" sz="1100" dirty="0">
                <a:effectLst/>
              </a:rPr>
            </a:br>
            <a:endParaRPr lang="en-US" sz="1400" b="0" i="0" dirty="0">
              <a:solidFill>
                <a:srgbClr val="222222"/>
              </a:solidFill>
              <a:effectLst/>
              <a:latin typeface="Helvetica Neue"/>
            </a:endParaRPr>
          </a:p>
          <a:p>
            <a:pPr marL="0" indent="0">
              <a:buNone/>
            </a:pPr>
            <a:br>
              <a:rPr lang="en-US" sz="1100" dirty="0">
                <a:effectLst/>
              </a:rPr>
            </a:br>
            <a:endParaRPr lang="en-US" sz="1400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4297</TotalTime>
  <Words>292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Helvetica Neue</vt:lpstr>
      <vt:lpstr>Lucida Grande</vt:lpstr>
      <vt:lpstr>Arial</vt:lpstr>
      <vt:lpstr>Calibri</vt:lpstr>
      <vt:lpstr>Helvetica</vt:lpstr>
      <vt:lpstr>Segoe UI</vt:lpstr>
      <vt:lpstr>White</vt:lpstr>
      <vt:lpstr>PowerPoint Presentation</vt:lpstr>
      <vt:lpstr>NuMI performance</vt:lpstr>
      <vt:lpstr>Weekly summary</vt:lpstr>
      <vt:lpstr>Weekly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Meiqin Xiao x6765 12819N</dc:creator>
  <cp:lastModifiedBy>Meiqin Xiao</cp:lastModifiedBy>
  <cp:revision>21</cp:revision>
  <dcterms:modified xsi:type="dcterms:W3CDTF">2024-04-05T13:26:01Z</dcterms:modified>
</cp:coreProperties>
</file>