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3" r:id="rId4"/>
    <p:sldId id="264" r:id="rId5"/>
    <p:sldId id="265" r:id="rId6"/>
    <p:sldId id="259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71609" cy="574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577339"/>
            <a:ext cx="8229600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7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71609" cy="574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215897" y="6362731"/>
            <a:ext cx="7538968" cy="1"/>
          </a:xfrm>
          <a:prstGeom prst="line">
            <a:avLst/>
          </a:prstGeom>
          <a:ln w="76200">
            <a:solidFill>
              <a:srgbClr val="99D6EA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" name="bg object 17" descr="bg 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83" y="6258860"/>
            <a:ext cx="1094715" cy="19798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71609" cy="574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0" y="-1"/>
            <a:ext cx="9144000" cy="896935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bg object 17" descr="bg objec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7010"/>
            <a:ext cx="9144000" cy="296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g object 18" descr="bg object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9841"/>
            <a:ext cx="8993024" cy="3018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4150" y="6493976"/>
            <a:ext cx="220316" cy="17453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381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ts val="1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/>
          <p:cNvSpPr txBox="1"/>
          <p:nvPr/>
        </p:nvSpPr>
        <p:spPr>
          <a:xfrm>
            <a:off x="329222" y="4955032"/>
            <a:ext cx="5852797" cy="1124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5998"/>
              </a:lnSpc>
              <a:spcBef>
                <a:spcPts val="100"/>
              </a:spcBef>
              <a:defRPr sz="2000" spc="-9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pc="-19" dirty="0"/>
              <a:t>Michael Balcewicz</a:t>
            </a:r>
            <a:r>
              <a:rPr spc="-19" dirty="0"/>
              <a:t> </a:t>
            </a:r>
            <a:r>
              <a:rPr spc="0" dirty="0"/>
              <a:t>on</a:t>
            </a:r>
            <a:r>
              <a:rPr dirty="0"/>
              <a:t> </a:t>
            </a:r>
            <a:r>
              <a:rPr spc="0" dirty="0"/>
              <a:t>beha</a:t>
            </a:r>
            <a:r>
              <a:rPr spc="4" dirty="0"/>
              <a:t>l</a:t>
            </a:r>
            <a:r>
              <a:rPr spc="0" dirty="0"/>
              <a:t>f</a:t>
            </a:r>
            <a:r>
              <a:rPr spc="-19" dirty="0"/>
              <a:t> </a:t>
            </a:r>
            <a:r>
              <a:rPr spc="0" dirty="0"/>
              <a:t>of</a:t>
            </a:r>
            <a:r>
              <a:rPr spc="-19" dirty="0"/>
              <a:t> </a:t>
            </a:r>
            <a:r>
              <a:rPr spc="-15" dirty="0"/>
              <a:t>t</a:t>
            </a:r>
            <a:r>
              <a:rPr spc="0" dirty="0"/>
              <a:t>he</a:t>
            </a:r>
            <a:r>
              <a:rPr dirty="0"/>
              <a:t> </a:t>
            </a:r>
            <a:r>
              <a:rPr spc="-4" dirty="0"/>
              <a:t>FSPA</a:t>
            </a:r>
            <a:r>
              <a:rPr spc="-225" dirty="0"/>
              <a:t> </a:t>
            </a:r>
            <a:r>
              <a:rPr spc="-15" dirty="0"/>
              <a:t>O</a:t>
            </a:r>
            <a:r>
              <a:rPr spc="-85" dirty="0"/>
              <a:t>f</a:t>
            </a:r>
            <a:r>
              <a:rPr spc="-15" dirty="0"/>
              <a:t>f</a:t>
            </a:r>
            <a:r>
              <a:rPr spc="4" dirty="0"/>
              <a:t>i</a:t>
            </a:r>
            <a:r>
              <a:rPr spc="0" dirty="0"/>
              <a:t>ce</a:t>
            </a:r>
            <a:r>
              <a:rPr spc="-4" dirty="0"/>
              <a:t>r</a:t>
            </a:r>
            <a:r>
              <a:rPr spc="0" dirty="0"/>
              <a:t>s  UEC</a:t>
            </a:r>
            <a:r>
              <a:rPr spc="-15" dirty="0"/>
              <a:t> </a:t>
            </a:r>
            <a:r>
              <a:rPr dirty="0"/>
              <a:t>Monthly</a:t>
            </a:r>
            <a:r>
              <a:rPr spc="-15" dirty="0"/>
              <a:t> </a:t>
            </a:r>
            <a:r>
              <a:rPr dirty="0"/>
              <a:t>Meeting</a:t>
            </a:r>
          </a:p>
          <a:p>
            <a:pPr indent="12700">
              <a:spcBef>
                <a:spcPts val="800"/>
              </a:spcBef>
              <a:defRPr sz="2000" spc="-9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70"/>
              <a:t>April </a:t>
            </a:r>
            <a:r>
              <a:rPr lang="en-GB" spc="-70" dirty="0"/>
              <a:t>16</a:t>
            </a:r>
            <a:r>
              <a:rPr dirty="0"/>
              <a:t>,</a:t>
            </a:r>
            <a:r>
              <a:rPr spc="-70" dirty="0"/>
              <a:t> </a:t>
            </a:r>
            <a:r>
              <a:rPr spc="0" dirty="0"/>
              <a:t>202</a:t>
            </a:r>
            <a:r>
              <a:rPr lang="en-US" spc="0" dirty="0"/>
              <a:t>4</a:t>
            </a:r>
            <a:endParaRPr spc="0" dirty="0"/>
          </a:p>
        </p:txBody>
      </p:sp>
      <p:sp>
        <p:nvSpPr>
          <p:cNvPr id="67" name="object 3"/>
          <p:cNvSpPr txBox="1"/>
          <p:nvPr/>
        </p:nvSpPr>
        <p:spPr>
          <a:xfrm>
            <a:off x="329222" y="4151376"/>
            <a:ext cx="3550723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600" b="1" spc="-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 </a:t>
            </a:r>
            <a:r>
              <a:rPr spc="0"/>
              <a:t>U</a:t>
            </a:r>
            <a:r>
              <a:t>pda</a:t>
            </a:r>
            <a:r>
              <a:rPr spc="0"/>
              <a:t>t</a:t>
            </a:r>
            <a:r>
              <a:t>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86" name="object 3"/>
          <p:cNvSpPr txBox="1"/>
          <p:nvPr/>
        </p:nvSpPr>
        <p:spPr>
          <a:xfrm>
            <a:off x="639751" y="1548315"/>
            <a:ext cx="8107846" cy="3475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Seminar on 1</a:t>
            </a:r>
            <a:r>
              <a:rPr lang="en-GB" sz="2000" baseline="30000" dirty="0"/>
              <a:t>st</a:t>
            </a:r>
            <a:r>
              <a:rPr lang="en-GB" sz="2000" dirty="0"/>
              <a:t> Thursday of the month—Come by if you are a student or postdoc!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April seminar given by URA (thank you Claudette and Stephany)!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8 in person and &gt;4 on Zoom, consistent with prior months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We have a speaker for May lined up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</p:txBody>
      </p:sp>
      <p:sp>
        <p:nvSpPr>
          <p:cNvPr id="87" name="object 7"/>
          <p:cNvSpPr txBox="1"/>
          <p:nvPr/>
        </p:nvSpPr>
        <p:spPr>
          <a:xfrm>
            <a:off x="1027021" y="426228"/>
            <a:ext cx="8511542" cy="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Early Career Seminars Ongoing</a:t>
            </a:r>
            <a:endParaRPr dirty="0"/>
          </a:p>
        </p:txBody>
      </p:sp>
      <p:sp>
        <p:nvSpPr>
          <p:cNvPr id="8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</a:t>
            </a:r>
            <a:r>
              <a:rPr spc="-135"/>
              <a:t> </a:t>
            </a:r>
            <a:r>
              <a:rPr spc="-5"/>
              <a:t>U</a:t>
            </a:r>
            <a:r>
              <a:rPr spc="-10"/>
              <a:t>pda</a:t>
            </a:r>
            <a:r>
              <a:t>t</a:t>
            </a:r>
            <a:r>
              <a:rPr spc="-10"/>
              <a:t>e</a:t>
            </a:r>
            <a:r>
              <a:t>s</a:t>
            </a:r>
          </a:p>
        </p:txBody>
      </p:sp>
      <p:sp>
        <p:nvSpPr>
          <p:cNvPr id="8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5" dirty="0"/>
              <a:t>01/16/</a:t>
            </a:r>
            <a:r>
              <a:rPr spc="-5" dirty="0"/>
              <a:t>2</a:t>
            </a:r>
            <a:r>
              <a:rPr lang="en-US" spc="-5" dirty="0"/>
              <a:t>4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995469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86" name="object 3"/>
          <p:cNvSpPr txBox="1"/>
          <p:nvPr/>
        </p:nvSpPr>
        <p:spPr>
          <a:xfrm>
            <a:off x="639751" y="1548315"/>
            <a:ext cx="8107846" cy="157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The FSPA Spring Boardgame Night is in approvals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Tentative date of May 31</a:t>
            </a:r>
            <a:r>
              <a:rPr lang="en-GB" sz="2000" baseline="30000" dirty="0"/>
              <a:t>st</a:t>
            </a:r>
            <a:r>
              <a:rPr lang="en-GB" sz="2000" dirty="0"/>
              <a:t> at 6 pm at the User’s </a:t>
            </a:r>
            <a:r>
              <a:rPr lang="en-GB" sz="2000" dirty="0" err="1"/>
              <a:t>Center</a:t>
            </a: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</p:txBody>
      </p:sp>
      <p:sp>
        <p:nvSpPr>
          <p:cNvPr id="87" name="object 7"/>
          <p:cNvSpPr txBox="1"/>
          <p:nvPr/>
        </p:nvSpPr>
        <p:spPr>
          <a:xfrm>
            <a:off x="1027021" y="426228"/>
            <a:ext cx="8511542" cy="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003087"/>
                </a:solidFill>
              </a:defRPr>
            </a:lvl1pPr>
          </a:lstStyle>
          <a:p>
            <a:r>
              <a:rPr dirty="0"/>
              <a:t>Upcoming</a:t>
            </a:r>
            <a:r>
              <a:rPr lang="en-US" dirty="0"/>
              <a:t> Events</a:t>
            </a:r>
            <a:r>
              <a:rPr dirty="0"/>
              <a:t> Plans</a:t>
            </a:r>
          </a:p>
        </p:txBody>
      </p:sp>
      <p:sp>
        <p:nvSpPr>
          <p:cNvPr id="8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</a:t>
            </a:r>
            <a:r>
              <a:rPr spc="-135"/>
              <a:t> </a:t>
            </a:r>
            <a:r>
              <a:rPr spc="-5"/>
              <a:t>U</a:t>
            </a:r>
            <a:r>
              <a:rPr spc="-10"/>
              <a:t>pda</a:t>
            </a:r>
            <a:r>
              <a:t>t</a:t>
            </a:r>
            <a:r>
              <a:rPr spc="-10"/>
              <a:t>e</a:t>
            </a:r>
            <a:r>
              <a:t>s</a:t>
            </a:r>
          </a:p>
        </p:txBody>
      </p:sp>
      <p:sp>
        <p:nvSpPr>
          <p:cNvPr id="8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5" dirty="0"/>
              <a:t>01/16/</a:t>
            </a:r>
            <a:r>
              <a:rPr spc="-5" dirty="0"/>
              <a:t>2</a:t>
            </a:r>
            <a:r>
              <a:rPr lang="en-US" spc="-5" dirty="0"/>
              <a:t>4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507710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86" name="object 3"/>
          <p:cNvSpPr txBox="1"/>
          <p:nvPr/>
        </p:nvSpPr>
        <p:spPr>
          <a:xfrm>
            <a:off x="639751" y="1548315"/>
            <a:ext cx="8107846" cy="379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FSPA hopes to assist with New Perspectives.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I believe last year FSPA ran a BBQ, took care of indico and presumably collected abstract submissions and distributed prizes (possibly other areas as well).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We want to make sure that this is still the case this year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We need to know abstract submission deadlines, but we have not yet received a response to these queries from the conference office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</p:txBody>
      </p:sp>
      <p:sp>
        <p:nvSpPr>
          <p:cNvPr id="87" name="object 7"/>
          <p:cNvSpPr txBox="1"/>
          <p:nvPr/>
        </p:nvSpPr>
        <p:spPr>
          <a:xfrm>
            <a:off x="1027021" y="426228"/>
            <a:ext cx="8511542" cy="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New Perspectives</a:t>
            </a:r>
            <a:endParaRPr dirty="0"/>
          </a:p>
        </p:txBody>
      </p:sp>
      <p:sp>
        <p:nvSpPr>
          <p:cNvPr id="8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</a:t>
            </a:r>
            <a:r>
              <a:rPr spc="-135"/>
              <a:t> </a:t>
            </a:r>
            <a:r>
              <a:rPr spc="-5"/>
              <a:t>U</a:t>
            </a:r>
            <a:r>
              <a:rPr spc="-10"/>
              <a:t>pda</a:t>
            </a:r>
            <a:r>
              <a:t>t</a:t>
            </a:r>
            <a:r>
              <a:rPr spc="-10"/>
              <a:t>e</a:t>
            </a:r>
            <a:r>
              <a:t>s</a:t>
            </a:r>
          </a:p>
        </p:txBody>
      </p:sp>
      <p:sp>
        <p:nvSpPr>
          <p:cNvPr id="8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5" dirty="0"/>
              <a:t>01/16/</a:t>
            </a:r>
            <a:r>
              <a:rPr spc="-5" dirty="0"/>
              <a:t>2</a:t>
            </a:r>
            <a:r>
              <a:rPr lang="en-US" spc="-5" dirty="0"/>
              <a:t>4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302882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86" name="object 3"/>
          <p:cNvSpPr txBox="1"/>
          <p:nvPr/>
        </p:nvSpPr>
        <p:spPr>
          <a:xfrm>
            <a:off x="639751" y="1548315"/>
            <a:ext cx="8107846" cy="315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8100" marR="30480">
              <a:lnSpc>
                <a:spcPct val="102899"/>
              </a:lnSpc>
              <a:buSzPct val="100000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FSPA has had difficulties getting reimbursements for our events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Reimbursements seem to now be moving forward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It sounds as though there may be a significantly more limited budget than prior years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r>
              <a:rPr lang="en-GB" sz="2000" dirty="0"/>
              <a:t>May cause issues later in year</a:t>
            </a:r>
          </a:p>
          <a:p>
            <a:pPr marL="381000" marR="30480" indent="-342900">
              <a:lnSpc>
                <a:spcPct val="102899"/>
              </a:lnSpc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500" spc="-47">
                <a:solidFill>
                  <a:srgbClr val="003087"/>
                </a:solidFill>
              </a:defRPr>
            </a:pPr>
            <a:endParaRPr lang="en-GB" sz="2000" dirty="0"/>
          </a:p>
        </p:txBody>
      </p:sp>
      <p:sp>
        <p:nvSpPr>
          <p:cNvPr id="87" name="object 7"/>
          <p:cNvSpPr txBox="1"/>
          <p:nvPr/>
        </p:nvSpPr>
        <p:spPr>
          <a:xfrm>
            <a:off x="1027021" y="426228"/>
            <a:ext cx="8511542" cy="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GAPR Reimbursement</a:t>
            </a:r>
            <a:endParaRPr dirty="0"/>
          </a:p>
        </p:txBody>
      </p:sp>
      <p:sp>
        <p:nvSpPr>
          <p:cNvPr id="8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FSPA</a:t>
            </a:r>
            <a:r>
              <a:rPr spc="-135"/>
              <a:t> </a:t>
            </a:r>
            <a:r>
              <a:rPr spc="-5"/>
              <a:t>U</a:t>
            </a:r>
            <a:r>
              <a:rPr spc="-10"/>
              <a:t>pda</a:t>
            </a:r>
            <a:r>
              <a:t>t</a:t>
            </a:r>
            <a:r>
              <a:rPr spc="-10"/>
              <a:t>e</a:t>
            </a:r>
            <a:r>
              <a:t>s</a:t>
            </a:r>
          </a:p>
        </p:txBody>
      </p:sp>
      <p:sp>
        <p:nvSpPr>
          <p:cNvPr id="8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pc="-5" dirty="0"/>
              <a:t>01/16/</a:t>
            </a:r>
            <a:r>
              <a:rPr spc="-5" dirty="0"/>
              <a:t>2</a:t>
            </a:r>
            <a:r>
              <a:rPr lang="en-US" spc="-5" dirty="0"/>
              <a:t>4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493505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>
            <a:spLocks noGrp="1"/>
          </p:cNvSpPr>
          <p:nvPr>
            <p:ph type="title"/>
          </p:nvPr>
        </p:nvSpPr>
        <p:spPr>
          <a:xfrm>
            <a:off x="3486194" y="1800859"/>
            <a:ext cx="2132331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100"/>
            </a:pPr>
            <a:r>
              <a:t>Thank</a:t>
            </a:r>
            <a:r>
              <a:rPr spc="-200"/>
              <a:t> </a:t>
            </a:r>
            <a:r>
              <a:t>you!</a:t>
            </a:r>
          </a:p>
        </p:txBody>
      </p:sp>
      <p:pic>
        <p:nvPicPr>
          <p:cNvPr id="95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64" y="3425027"/>
            <a:ext cx="2461242" cy="271995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84150" y="6493976"/>
            <a:ext cx="135558" cy="1745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98" name="object 10"/>
          <p:cNvSpPr txBox="1"/>
          <p:nvPr/>
        </p:nvSpPr>
        <p:spPr>
          <a:xfrm>
            <a:off x="1517900" y="6493976"/>
            <a:ext cx="991870" cy="17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FSPA</a:t>
            </a:r>
            <a:r>
              <a:rPr spc="-135" dirty="0"/>
              <a:t> </a:t>
            </a:r>
            <a:r>
              <a:rPr spc="-5" dirty="0"/>
              <a:t>U</a:t>
            </a:r>
            <a:r>
              <a:rPr spc="-10" dirty="0"/>
              <a:t>pda</a:t>
            </a:r>
            <a:r>
              <a:rPr dirty="0"/>
              <a:t>t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99" name="object 9"/>
          <p:cNvSpPr txBox="1"/>
          <p:nvPr/>
        </p:nvSpPr>
        <p:spPr>
          <a:xfrm>
            <a:off x="724126" y="6493976"/>
            <a:ext cx="605791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400"/>
              </a:lnSpc>
              <a:defRPr sz="1200" spc="-95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01</a:t>
            </a:r>
            <a:r>
              <a:rPr lang="en-GB" spc="0" dirty="0"/>
              <a:t>/16</a:t>
            </a:r>
            <a:r>
              <a:rPr spc="0" dirty="0"/>
              <a:t>/</a:t>
            </a:r>
            <a:r>
              <a:rPr spc="-5" dirty="0"/>
              <a:t>2</a:t>
            </a:r>
            <a:r>
              <a:rPr lang="en-US" spc="-5" dirty="0"/>
              <a:t>4</a:t>
            </a:r>
            <a:endParaRPr spc="-5" dirty="0"/>
          </a:p>
        </p:txBody>
      </p:sp>
      <p:pic>
        <p:nvPicPr>
          <p:cNvPr id="3" name="Picture 2" descr="A person in uniform standing in front of a table&#10;&#10;Description automatically generated">
            <a:extLst>
              <a:ext uri="{FF2B5EF4-FFF2-40B4-BE49-F238E27FC236}">
                <a16:creationId xmlns:a16="http://schemas.microsoft.com/office/drawing/2014/main" id="{95AE350B-CC20-F893-51B4-B7BEFAE8A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60" y="233464"/>
            <a:ext cx="2184201" cy="2912268"/>
          </a:xfrm>
          <a:prstGeom prst="rect">
            <a:avLst/>
          </a:prstGeom>
        </p:spPr>
      </p:pic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FF14AAB7-3F22-51A2-FB62-54EE6DD49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13" y="3429000"/>
            <a:ext cx="2033252" cy="2712004"/>
          </a:xfrm>
          <a:prstGeom prst="rect">
            <a:avLst/>
          </a:prstGeom>
        </p:spPr>
      </p:pic>
      <p:pic>
        <p:nvPicPr>
          <p:cNvPr id="7" name="Picture 6" descr="A person with a mustache taking a selfie&#10;&#10;Description automatically generated">
            <a:extLst>
              <a:ext uri="{FF2B5EF4-FFF2-40B4-BE49-F238E27FC236}">
                <a16:creationId xmlns:a16="http://schemas.microsoft.com/office/drawing/2014/main" id="{384A7CDF-CFD3-8F3D-DD0C-777A6B650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1" y="170189"/>
            <a:ext cx="2184201" cy="2912268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51E7CC97-D474-501B-BE95-0251B59FBB6D}"/>
              </a:ext>
            </a:extLst>
          </p:cNvPr>
          <p:cNvSpPr txBox="1"/>
          <p:nvPr/>
        </p:nvSpPr>
        <p:spPr>
          <a:xfrm>
            <a:off x="792121" y="3082457"/>
            <a:ext cx="1363119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Michael Balcewicz</a:t>
            </a:r>
            <a:endParaRPr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C9098685-7265-5B68-EA54-F2F373B317F1}"/>
              </a:ext>
            </a:extLst>
          </p:cNvPr>
          <p:cNvSpPr txBox="1"/>
          <p:nvPr/>
        </p:nvSpPr>
        <p:spPr>
          <a:xfrm>
            <a:off x="2229236" y="6147381"/>
            <a:ext cx="1363119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Adam Quinn</a:t>
            </a:r>
            <a:endParaRPr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61C24FB0-5111-51B2-DB81-53580BADC8FB}"/>
              </a:ext>
            </a:extLst>
          </p:cNvPr>
          <p:cNvSpPr txBox="1"/>
          <p:nvPr/>
        </p:nvSpPr>
        <p:spPr>
          <a:xfrm>
            <a:off x="5242825" y="6147381"/>
            <a:ext cx="1363119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Ishanee</a:t>
            </a:r>
            <a:r>
              <a:rPr lang="en-US" dirty="0"/>
              <a:t> </a:t>
            </a:r>
            <a:r>
              <a:rPr lang="en-US" dirty="0" err="1"/>
              <a:t>Pophale</a:t>
            </a:r>
            <a:endParaRPr dirty="0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4CBA545C-81DE-8FDB-3A2C-3BE557C94171}"/>
              </a:ext>
            </a:extLst>
          </p:cNvPr>
          <p:cNvSpPr txBox="1"/>
          <p:nvPr/>
        </p:nvSpPr>
        <p:spPr>
          <a:xfrm>
            <a:off x="6914100" y="3161487"/>
            <a:ext cx="1363119" cy="179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 algn="ctr">
              <a:lnSpc>
                <a:spcPts val="1400"/>
              </a:lnSpc>
              <a:defRPr sz="1200">
                <a:solidFill>
                  <a:srgbClr val="004C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Miguel Gutierrez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13663</TotalTime>
  <Words>250</Words>
  <Application>Microsoft Office PowerPoint</Application>
  <PresentationFormat>On-screen Show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Ishanee</dc:creator>
  <cp:lastModifiedBy>Michael A. Balcewicz x 47827V</cp:lastModifiedBy>
  <cp:revision>21</cp:revision>
  <dcterms:modified xsi:type="dcterms:W3CDTF">2024-04-16T16:25:28Z</dcterms:modified>
</cp:coreProperties>
</file>