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5"/>
  </p:normalViewPr>
  <p:slideViewPr>
    <p:cSldViewPr snapToGrid="0" showGuides="1">
      <p:cViewPr varScale="1">
        <p:scale>
          <a:sx n="105" d="100"/>
          <a:sy n="105" d="100"/>
        </p:scale>
        <p:origin x="74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C7089-4B4A-7C4B-A2C9-D4E08351E97A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3426D-D2A9-BC46-A9D5-4A7A42E8D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A1FF8-457B-0A1D-9FCD-1BD01F66F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C558F-5711-9745-C1E3-F52A0A064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AA9C-92A1-7423-E296-336CDC17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7D9E-AEB6-5349-AB46-823D5B4B325A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7E61-B475-3396-BF77-1517A3183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D0EC8-091F-46C2-79AF-453A94EA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3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4863-ECDF-ADD3-9C45-77C91983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F9CD6-ED03-1F5E-2814-FF21ADE1E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2A30B-E46A-5548-5521-278861696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C495-14B0-BE4A-8EEA-3BA1EDEB0117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EB18B-E21D-C208-5B82-AC54CE81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AECEB-D76E-8AD0-1E1B-AC0008F6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7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D432B9-1A96-745F-6DC5-AE969B58D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EDFAAC-83A6-FBED-3AA6-6F3DA4FD4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E4B-707C-ED77-882E-F8B89379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1A432-0DD3-E74C-BE2A-71148D930D83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4F8EC-5966-38F4-7C41-AEC0F9C46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415B0-E447-CD4F-803E-3608033F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42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4AC9-AAB9-47DC-E21B-6E890DFE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D2E5E-B2D3-C0DD-9951-B1FC7863A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1A6AD-68D2-BD25-B0EB-B23658E7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B02D9-877A-3B4F-A25F-A7CAA1335748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A6D3A-F1C8-40E4-1FC7-74346114D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9CD16-E583-1EF0-225E-2322435C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9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AD47C-EF67-4F17-E173-869A19D1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6709E-5112-DCB6-96B9-BE0D9559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E4DB-87D5-1500-ECAD-11359E0FA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12B9-2560-584D-8808-2BB95E1D7F20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AD16-3F4F-66FD-5A73-A45700F06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F27DB-8EA6-5FE0-9215-FF1AD192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3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432B-D22E-D4CD-C56B-7D53A98B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28FB3-715B-51EA-A895-0BEB23681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6FBAE-359B-0A8E-B643-07CAFFD98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D7028-A5F8-8B97-816F-DA8DB2BF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F7A7-5658-9B49-B6AA-AB235AEAE91E}" type="datetime1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B2AD1-9D69-E152-3DEE-EDF95A2FB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3EBBA-166D-242B-8286-4E8EE65F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2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809F8-A389-70BB-0616-95D874144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AA12B-FF92-1878-C45E-E2C1FEF2B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5C0C9-1AD9-3833-0612-46A424243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7ED2B-5AB3-C188-058C-F7BA7B9AA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E46F84-C991-5661-38C5-687B8B018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CDD55A-1CEB-82F9-150B-BC546AFC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3652F-93D2-8F44-841E-C31CC1D4CFA1}" type="datetime1">
              <a:rPr lang="en-US" smtClean="0"/>
              <a:t>4/8/24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90F7CC-8651-3949-21F4-03C638BAD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83F090-522D-4F4B-2262-EA144DB5C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77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736E-6AF4-E3B2-7921-12C90133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81BA7B-809B-EE48-0A17-274AF397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267F-9011-784E-8C92-226F5954A22B}" type="datetime1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00B8E-AB6F-2AB8-FFB3-75E7F24F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5B306-46F7-49E5-65A9-2D52305E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EB2B9-533A-C4B0-4669-C169C1113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ECEA-E5E2-DD49-BD51-CC84A1645784}" type="datetime1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03F34-51F3-08D2-CFA4-F4C56A849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00233-A4EA-2DF5-5BE7-8F1284826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7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26C37-112D-96C6-F6FE-98C6475D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032ED-E280-1F80-6346-61DFED71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3686BB-9BA9-C476-0384-2541B4317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4C915-9B24-22D5-F010-976916A3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B31A-164C-8347-B7F8-B43EA5E83D05}" type="datetime1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0CA6C-9CAC-850B-B954-91F57E29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F2D1F-358D-7353-CFAA-28BB5F85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5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7790-7A6C-C9B3-03B8-3D60B963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7C181D-E5CB-F039-8CD0-A487BE949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61087-A081-5877-8732-0D617D08C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DA44D-57AE-FA8E-EF05-14262F3F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AC2E-2AF8-BC43-96A8-5F208ACDCB68}" type="datetime1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F3A8A-D9C5-D6C7-3DC5-3A78CD831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7D115-B5B7-8B38-914B-11A8D2730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5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4C5384-F88E-CB5B-415C-CA20D621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4E5F2-B01D-2E26-4B34-D4BC87C14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7D466-4046-C185-A971-4AF95E132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9B4769-F75D-C042-96D9-B13A1571B580}" type="datetime1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C8A46-632D-71B0-A5CC-A114C9621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CB601-EF17-D877-1E4B-7F133E5CB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CE51BC-9E68-984C-A98E-ECF5FE59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9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F7D27-C41A-07EA-5047-FC7D0735F6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Status of DAPHNE V3 and planned testing in ICEBERG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EC812-7AD8-E9A9-274A-A22EF0319B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Christian</a:t>
            </a:r>
          </a:p>
          <a:p>
            <a:r>
              <a:rPr lang="en-US" dirty="0"/>
              <a:t>April 9, 2024</a:t>
            </a:r>
          </a:p>
        </p:txBody>
      </p:sp>
    </p:spTree>
    <p:extLst>
      <p:ext uri="{BB962C8B-B14F-4D97-AF65-F5344CB8AC3E}">
        <p14:creationId xmlns:p14="http://schemas.microsoft.com/office/powerpoint/2010/main" val="3529426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C5121-21E4-BF1F-D856-60469EA5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DAPHNE_V3 – FELIX will be replaced by 10/100 GbE switches &amp; 100 GbE 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743F2-EFC6-5FD6-84EC-3A7C4A481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Differences between DAPHNE_V3 &amp; DAPHNE_V2</a:t>
            </a:r>
          </a:p>
          <a:p>
            <a:pPr lvl="1"/>
            <a:r>
              <a:rPr lang="en-US" dirty="0"/>
              <a:t>Xilinx </a:t>
            </a:r>
            <a:r>
              <a:rPr lang="en-US" dirty="0" err="1"/>
              <a:t>Artix</a:t>
            </a:r>
            <a:r>
              <a:rPr lang="en-US" dirty="0"/>
              <a:t> 7 &amp; ST microprocessor replaced by Xilinx Zynq </a:t>
            </a:r>
            <a:r>
              <a:rPr lang="en-US" dirty="0" err="1"/>
              <a:t>Ultrascale</a:t>
            </a:r>
            <a:r>
              <a:rPr lang="en-US" dirty="0"/>
              <a:t> SOM (</a:t>
            </a:r>
            <a:r>
              <a:rPr lang="en-US" dirty="0" err="1"/>
              <a:t>Kria</a:t>
            </a:r>
            <a:r>
              <a:rPr lang="en-US" dirty="0"/>
              <a:t> K26)</a:t>
            </a:r>
          </a:p>
          <a:p>
            <a:pPr lvl="2"/>
            <a:r>
              <a:rPr lang="en-US" dirty="0"/>
              <a:t>K26 provides similar FPGA resources and supports much higher speed I/O.</a:t>
            </a:r>
          </a:p>
          <a:p>
            <a:pPr lvl="2"/>
            <a:r>
              <a:rPr lang="en-US" dirty="0"/>
              <a:t>Zynq architecture includes FPGA and a tightly-coupled multicore (Linux) processor</a:t>
            </a:r>
          </a:p>
          <a:p>
            <a:pPr lvl="1"/>
            <a:r>
              <a:rPr lang="en-US" dirty="0"/>
              <a:t>10 GbE output; 4 links (can stream 8-10 channels per link or operate in self-triggered mode)</a:t>
            </a:r>
          </a:p>
          <a:p>
            <a:pPr lvl="1"/>
            <a:r>
              <a:rPr lang="en-US" dirty="0"/>
              <a:t>Analog section is essentially unchanged from V2 (different transformer used in differential to single-ended conversion allows more flexibility to tune digitized pulse shape)</a:t>
            </a:r>
          </a:p>
          <a:p>
            <a:pPr lvl="1"/>
            <a:r>
              <a:rPr lang="en-US" dirty="0"/>
              <a:t>Control/spy buffer readout over 1 GbE (same as V2, but no convoluted details)</a:t>
            </a:r>
          </a:p>
          <a:p>
            <a:pPr lvl="1"/>
            <a:r>
              <a:rPr lang="en-US" dirty="0"/>
              <a:t>Redesigned power distribution; LDOs used for all analog rails</a:t>
            </a:r>
          </a:p>
          <a:p>
            <a:pPr lvl="1"/>
            <a:r>
              <a:rPr lang="en-US" dirty="0"/>
              <a:t>2U enclosure to allow space for heat sink on </a:t>
            </a:r>
            <a:r>
              <a:rPr lang="en-US" dirty="0" err="1"/>
              <a:t>Kria</a:t>
            </a:r>
            <a:r>
              <a:rPr lang="en-US" dirty="0"/>
              <a:t> SOM (system-on-module) and larger fans.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E9253-3C23-54B9-B555-2DD4E982A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4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electronic board with many small components&#10;&#10;Description automatically generated with medium confidence">
            <a:extLst>
              <a:ext uri="{FF2B5EF4-FFF2-40B4-BE49-F238E27FC236}">
                <a16:creationId xmlns:a16="http://schemas.microsoft.com/office/drawing/2014/main" id="{32C83C44-677A-F746-AF3F-BDC9F7BC8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60" y="705889"/>
            <a:ext cx="9244732" cy="54462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DC3B-09E4-C32D-8CEB-2E0BE463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3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2A0E5D-1012-9DE8-C121-8CA304957118}"/>
              </a:ext>
            </a:extLst>
          </p:cNvPr>
          <p:cNvSpPr/>
          <p:nvPr/>
        </p:nvSpPr>
        <p:spPr>
          <a:xfrm>
            <a:off x="3849188" y="3559629"/>
            <a:ext cx="1597152" cy="148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91D352-476A-4228-C349-918697919C44}"/>
              </a:ext>
            </a:extLst>
          </p:cNvPr>
          <p:cNvCxnSpPr>
            <a:cxnSpLocks/>
          </p:cNvCxnSpPr>
          <p:nvPr/>
        </p:nvCxnSpPr>
        <p:spPr>
          <a:xfrm flipV="1">
            <a:off x="2577733" y="4513943"/>
            <a:ext cx="1210496" cy="2165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1FE092C-4126-0204-3A74-10A824FAE3CA}"/>
              </a:ext>
            </a:extLst>
          </p:cNvPr>
          <p:cNvSpPr txBox="1"/>
          <p:nvPr/>
        </p:nvSpPr>
        <p:spPr>
          <a:xfrm>
            <a:off x="54398" y="4428767"/>
            <a:ext cx="238475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 4-chan transformers</a:t>
            </a:r>
          </a:p>
          <a:p>
            <a:r>
              <a:rPr lang="en-US" dirty="0"/>
              <a:t>AFE 5808A (8 </a:t>
            </a:r>
            <a:r>
              <a:rPr lang="en-US" dirty="0" err="1"/>
              <a:t>chan</a:t>
            </a:r>
            <a:r>
              <a:rPr lang="en-US" dirty="0"/>
              <a:t>)</a:t>
            </a:r>
          </a:p>
          <a:p>
            <a:r>
              <a:rPr lang="en-US" dirty="0"/>
              <a:t>OFFSET (ped) &amp;</a:t>
            </a:r>
          </a:p>
          <a:p>
            <a:r>
              <a:rPr lang="en-US" dirty="0"/>
              <a:t> </a:t>
            </a:r>
            <a:r>
              <a:rPr lang="en-US" dirty="0" err="1"/>
              <a:t>SiPM</a:t>
            </a:r>
            <a:r>
              <a:rPr lang="en-US" dirty="0"/>
              <a:t> Trim V  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D7BA4C-7A9E-AC45-3EFB-4C21A1F80CFE}"/>
              </a:ext>
            </a:extLst>
          </p:cNvPr>
          <p:cNvSpPr/>
          <p:nvPr/>
        </p:nvSpPr>
        <p:spPr>
          <a:xfrm>
            <a:off x="6512559" y="2075253"/>
            <a:ext cx="1597152" cy="148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F2226C-BA05-4620-BAD5-C200BF9A213A}"/>
              </a:ext>
            </a:extLst>
          </p:cNvPr>
          <p:cNvCxnSpPr>
            <a:cxnSpLocks/>
          </p:cNvCxnSpPr>
          <p:nvPr/>
        </p:nvCxnSpPr>
        <p:spPr>
          <a:xfrm flipV="1">
            <a:off x="2170169" y="2950028"/>
            <a:ext cx="4264016" cy="580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AFD78A9-DF96-14DD-7502-E9BA2310663E}"/>
              </a:ext>
            </a:extLst>
          </p:cNvPr>
          <p:cNvSpPr txBox="1"/>
          <p:nvPr/>
        </p:nvSpPr>
        <p:spPr>
          <a:xfrm>
            <a:off x="214807" y="3429000"/>
            <a:ext cx="220617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KRIA K-26</a:t>
            </a:r>
          </a:p>
          <a:p>
            <a:r>
              <a:rPr lang="en-US" dirty="0"/>
              <a:t>(</a:t>
            </a:r>
            <a:r>
              <a:rPr lang="en-US" dirty="0" err="1"/>
              <a:t>Zync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) w/custom heat sink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DF174C-F920-D453-67A6-18722656D389}"/>
              </a:ext>
            </a:extLst>
          </p:cNvPr>
          <p:cNvSpPr/>
          <p:nvPr/>
        </p:nvSpPr>
        <p:spPr>
          <a:xfrm>
            <a:off x="5300107" y="1117599"/>
            <a:ext cx="3495549" cy="10853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CE6D5B-3273-4A74-D46C-8CC70D2B78D8}"/>
              </a:ext>
            </a:extLst>
          </p:cNvPr>
          <p:cNvSpPr txBox="1"/>
          <p:nvPr/>
        </p:nvSpPr>
        <p:spPr>
          <a:xfrm>
            <a:off x="214808" y="827314"/>
            <a:ext cx="206393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SFP+ &amp; SFP cages for 10GbE, 1GbE, &amp; DUNE timing system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3280F2-370B-9B9E-F29A-5C66EE874221}"/>
              </a:ext>
            </a:extLst>
          </p:cNvPr>
          <p:cNvCxnSpPr>
            <a:cxnSpLocks/>
          </p:cNvCxnSpPr>
          <p:nvPr/>
        </p:nvCxnSpPr>
        <p:spPr>
          <a:xfrm>
            <a:off x="2351671" y="1321237"/>
            <a:ext cx="2838128" cy="2449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93149D4-2FFA-FA2F-0739-6143B236479D}"/>
              </a:ext>
            </a:extLst>
          </p:cNvPr>
          <p:cNvSpPr/>
          <p:nvPr/>
        </p:nvSpPr>
        <p:spPr>
          <a:xfrm>
            <a:off x="8442888" y="1479482"/>
            <a:ext cx="2312197" cy="2468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DEBBAA-8389-1E70-8A15-412183764B3A}"/>
              </a:ext>
            </a:extLst>
          </p:cNvPr>
          <p:cNvCxnSpPr>
            <a:cxnSpLocks/>
          </p:cNvCxnSpPr>
          <p:nvPr/>
        </p:nvCxnSpPr>
        <p:spPr>
          <a:xfrm flipV="1">
            <a:off x="2499360" y="2605532"/>
            <a:ext cx="5943528" cy="137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52BB624-EECF-AE9D-042D-F2A10A152F0F}"/>
              </a:ext>
            </a:extLst>
          </p:cNvPr>
          <p:cNvSpPr txBox="1"/>
          <p:nvPr/>
        </p:nvSpPr>
        <p:spPr>
          <a:xfrm>
            <a:off x="200293" y="2126960"/>
            <a:ext cx="222069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Power management (DC/DC converters, LDOs, </a:t>
            </a:r>
            <a:r>
              <a:rPr lang="en-US" dirty="0" err="1"/>
              <a:t>SiPM</a:t>
            </a:r>
            <a:r>
              <a:rPr lang="en-US" dirty="0"/>
              <a:t> bias generator)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AA8009-DFDA-8517-7029-1E1DB7B3AA55}"/>
              </a:ext>
            </a:extLst>
          </p:cNvPr>
          <p:cNvSpPr txBox="1"/>
          <p:nvPr/>
        </p:nvSpPr>
        <p:spPr>
          <a:xfrm>
            <a:off x="317484" y="6228548"/>
            <a:ext cx="717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2U enclosure provides room for KRIA heat sink and larger fans &amp; filters)</a:t>
            </a:r>
          </a:p>
        </p:txBody>
      </p:sp>
    </p:spTree>
    <p:extLst>
      <p:ext uri="{BB962C8B-B14F-4D97-AF65-F5344CB8AC3E}">
        <p14:creationId xmlns:p14="http://schemas.microsoft.com/office/powerpoint/2010/main" val="3655638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3B3CE1-1135-59D8-4F5B-0801E6FC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 descr="A diagram of a power distribution system&#10;&#10;Description automatically generated">
            <a:extLst>
              <a:ext uri="{FF2B5EF4-FFF2-40B4-BE49-F238E27FC236}">
                <a16:creationId xmlns:a16="http://schemas.microsoft.com/office/drawing/2014/main" id="{BC2E5498-F912-682B-EFC6-DFDFBBEE6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21" y="59872"/>
            <a:ext cx="9102558" cy="6738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D36881-38D8-DBB7-05FB-EE9BBE91FB34}"/>
              </a:ext>
            </a:extLst>
          </p:cNvPr>
          <p:cNvSpPr txBox="1"/>
          <p:nvPr/>
        </p:nvSpPr>
        <p:spPr>
          <a:xfrm>
            <a:off x="383179" y="4127863"/>
            <a:ext cx="32018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Power consumption is only very slightly more than DAPHNE_V2; no need for more bulk power supplies in FD1.</a:t>
            </a:r>
          </a:p>
        </p:txBody>
      </p:sp>
    </p:spTree>
    <p:extLst>
      <p:ext uri="{BB962C8B-B14F-4D97-AF65-F5344CB8AC3E}">
        <p14:creationId xmlns:p14="http://schemas.microsoft.com/office/powerpoint/2010/main" val="215541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3660FF-4F6A-BD30-5B7F-DF092131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DAPHNE_V3 Firmware Structure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C350A-4FE1-4C74-FB0B-19B11BCB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B8D922-41BC-7D6F-A059-B718B7630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83" y="1283199"/>
            <a:ext cx="8194033" cy="52557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7B476E8-0234-E961-DAA3-5FCCE1F3BB00}"/>
              </a:ext>
            </a:extLst>
          </p:cNvPr>
          <p:cNvSpPr/>
          <p:nvPr/>
        </p:nvSpPr>
        <p:spPr>
          <a:xfrm>
            <a:off x="8400288" y="2938272"/>
            <a:ext cx="1267968" cy="2319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8B031A6-F4F3-7432-48FB-011D5EAC4CE3}"/>
              </a:ext>
            </a:extLst>
          </p:cNvPr>
          <p:cNvCxnSpPr>
            <a:cxnSpLocks/>
          </p:cNvCxnSpPr>
          <p:nvPr/>
        </p:nvCxnSpPr>
        <p:spPr>
          <a:xfrm flipH="1">
            <a:off x="9448800" y="2789318"/>
            <a:ext cx="505968" cy="344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81C1A9F-FFE3-536F-E387-66587BFD7C5C}"/>
              </a:ext>
            </a:extLst>
          </p:cNvPr>
          <p:cNvSpPr txBox="1"/>
          <p:nvPr/>
        </p:nvSpPr>
        <p:spPr>
          <a:xfrm>
            <a:off x="9954768" y="2147097"/>
            <a:ext cx="198729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To be provided by DAQ Consortium (RAL) – prototype exists.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442868-58B2-5DCF-322B-CDC885BF9489}"/>
              </a:ext>
            </a:extLst>
          </p:cNvPr>
          <p:cNvSpPr/>
          <p:nvPr/>
        </p:nvSpPr>
        <p:spPr>
          <a:xfrm>
            <a:off x="3537709" y="5010912"/>
            <a:ext cx="973331" cy="938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201581-5AB9-91A4-4FB2-B6631B1132C6}"/>
              </a:ext>
            </a:extLst>
          </p:cNvPr>
          <p:cNvCxnSpPr>
            <a:cxnSpLocks/>
          </p:cNvCxnSpPr>
          <p:nvPr/>
        </p:nvCxnSpPr>
        <p:spPr>
          <a:xfrm>
            <a:off x="1627699" y="5436915"/>
            <a:ext cx="188077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C1C37A-0CFD-CCC9-8EBD-6C4241D50398}"/>
              </a:ext>
            </a:extLst>
          </p:cNvPr>
          <p:cNvSpPr txBox="1"/>
          <p:nvPr/>
        </p:nvSpPr>
        <p:spPr>
          <a:xfrm>
            <a:off x="438912" y="5010912"/>
            <a:ext cx="11887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KRIA PS</a:t>
            </a:r>
          </a:p>
          <a:p>
            <a:r>
              <a:rPr lang="en-US" dirty="0"/>
              <a:t>(software)</a:t>
            </a:r>
          </a:p>
        </p:txBody>
      </p:sp>
    </p:spTree>
    <p:extLst>
      <p:ext uri="{BB962C8B-B14F-4D97-AF65-F5344CB8AC3E}">
        <p14:creationId xmlns:p14="http://schemas.microsoft.com/office/powerpoint/2010/main" val="2029064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B505EB-330B-EF57-FA9E-BA4C23A7E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in ICEBERG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007891-0F74-36AD-88D5-6DC8E292C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ICEBERG cryostat holds a small liquid argon TPC designed for system testing of TPC readout electronics.</a:t>
            </a:r>
          </a:p>
          <a:p>
            <a:pPr lvl="1"/>
            <a:r>
              <a:rPr lang="en-US" dirty="0"/>
              <a:t>Central APA (1/2 width; 1/6 height; wrapped wires; 10 FEMBs)</a:t>
            </a:r>
          </a:p>
          <a:p>
            <a:pPr lvl="1"/>
            <a:r>
              <a:rPr lang="en-US" dirty="0"/>
              <a:t>2 30-cm drift volumes (one on each side of the APA)</a:t>
            </a:r>
          </a:p>
          <a:p>
            <a:pPr lvl="1"/>
            <a:r>
              <a:rPr lang="en-US" dirty="0"/>
              <a:t>A VD-style XARAPUCA (with </a:t>
            </a:r>
            <a:r>
              <a:rPr lang="en-US" dirty="0" err="1"/>
              <a:t>PoF</a:t>
            </a:r>
            <a:r>
              <a:rPr lang="en-US" dirty="0"/>
              <a:t> &amp; </a:t>
            </a:r>
            <a:r>
              <a:rPr lang="en-US" dirty="0" err="1"/>
              <a:t>SoF</a:t>
            </a:r>
            <a:r>
              <a:rPr lang="en-US" dirty="0"/>
              <a:t>) will be located under the TPC</a:t>
            </a:r>
          </a:p>
          <a:p>
            <a:r>
              <a:rPr lang="en-US" dirty="0"/>
              <a:t>DUNEDAQ is used for data taking</a:t>
            </a:r>
          </a:p>
          <a:p>
            <a:pPr lvl="1"/>
            <a:r>
              <a:rPr lang="en-US" dirty="0"/>
              <a:t>Includes a DUNE timing system</a:t>
            </a:r>
          </a:p>
          <a:p>
            <a:pPr lvl="1"/>
            <a:r>
              <a:rPr lang="en-US" dirty="0"/>
              <a:t>10/100 GbE switch</a:t>
            </a:r>
          </a:p>
          <a:p>
            <a:r>
              <a:rPr lang="en-US" dirty="0"/>
              <a:t>DAPHNE_V3 will be used to readout the XARAPUCA</a:t>
            </a:r>
          </a:p>
          <a:p>
            <a:pPr lvl="1"/>
            <a:r>
              <a:rPr lang="en-US" dirty="0"/>
              <a:t>Timing endpoint firmware has been tested with the ICEBERG timing endpoint.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8E5FCB-CD05-1014-39CE-026E4868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28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0B34-249F-108C-9076-C784C9E6E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DAPHNE_V3 Firmware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106D7-90B0-E6E5-7427-B0D8F2BB6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Some of the Xilinx-provided firmware blocks used in DAPHNE_V2 are not available for the </a:t>
            </a:r>
            <a:r>
              <a:rPr lang="en-US" dirty="0" err="1"/>
              <a:t>Zync</a:t>
            </a:r>
            <a:endParaRPr lang="en-US" dirty="0"/>
          </a:p>
          <a:p>
            <a:pPr lvl="1"/>
            <a:r>
              <a:rPr lang="en-US" dirty="0"/>
              <a:t>The serial-to-parallel interface with the AFE chips has been rewritten (works in simulation)</a:t>
            </a:r>
          </a:p>
          <a:p>
            <a:r>
              <a:rPr lang="en-US" dirty="0"/>
              <a:t>It has taken much longer than anticipated to understand how best to use the “AXI bus” connection between the Zynq PS &amp; PL (FPGA)</a:t>
            </a:r>
          </a:p>
          <a:p>
            <a:pPr lvl="1"/>
            <a:r>
              <a:rPr lang="en-US" dirty="0"/>
              <a:t>We require VHDL firmware and gate-level simulation of all firmware</a:t>
            </a:r>
          </a:p>
          <a:p>
            <a:pPr lvl="2"/>
            <a:r>
              <a:rPr lang="en-US" dirty="0"/>
              <a:t>But most of the modules provided by Xilinx for use with AXI can only be simulated using System Verilog… and the </a:t>
            </a:r>
            <a:r>
              <a:rPr lang="en-US" dirty="0" err="1"/>
              <a:t>Vivado</a:t>
            </a:r>
            <a:r>
              <a:rPr lang="en-US" dirty="0"/>
              <a:t> simulator does not support System Verilog (or UVM)</a:t>
            </a:r>
          </a:p>
          <a:p>
            <a:pPr lvl="2"/>
            <a:r>
              <a:rPr lang="en-US" dirty="0"/>
              <a:t>Our design uses only a large shared memory space for all PS-PL communication (essentially the same as in the WIB)</a:t>
            </a:r>
          </a:p>
          <a:p>
            <a:pPr lvl="2"/>
            <a:r>
              <a:rPr lang="en-US" dirty="0"/>
              <a:t>This design means that the PS-side Linux kernel (</a:t>
            </a:r>
            <a:r>
              <a:rPr lang="en-US" dirty="0" err="1"/>
              <a:t>Petalinix</a:t>
            </a:r>
            <a:r>
              <a:rPr lang="en-US" dirty="0"/>
              <a:t>) will only rarely need to be rebuilt.</a:t>
            </a:r>
          </a:p>
          <a:p>
            <a:pPr lvl="2"/>
            <a:r>
              <a:rPr lang="en-US" dirty="0"/>
              <a:t>This week Jamieson has finally succeeded in implemented a shared memory in an implementation that can be simulated in </a:t>
            </a:r>
            <a:r>
              <a:rPr lang="en-US" dirty="0" err="1"/>
              <a:t>Vivado</a:t>
            </a:r>
            <a:endParaRPr lang="en-US" dirty="0"/>
          </a:p>
          <a:p>
            <a:pPr lvl="2"/>
            <a:r>
              <a:rPr lang="en-US" dirty="0"/>
              <a:t>We believe that our struggles with AXI bus are almost behind 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25E1C-8859-CC65-C9C1-E376846B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92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DA5F0-0A88-7E30-7538-FCC7436D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DAPHNE_V3 Anticipated Remaining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8F6EE-4B4C-2229-2936-890BC5506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Balance of April/early May (with working AXI shared memory):</a:t>
            </a:r>
          </a:p>
          <a:p>
            <a:pPr lvl="1"/>
            <a:r>
              <a:rPr lang="en-US" dirty="0"/>
              <a:t>Reverify all PS-side control &amp; monitoring functions</a:t>
            </a:r>
          </a:p>
          <a:p>
            <a:pPr lvl="1"/>
            <a:r>
              <a:rPr lang="en-US" dirty="0"/>
              <a:t>Verify acquisition of data from AFEs – R/O through GbE</a:t>
            </a:r>
          </a:p>
          <a:p>
            <a:pPr lvl="1"/>
            <a:r>
              <a:rPr lang="en-US" dirty="0"/>
              <a:t>Verify operation of spy buffers – R/O through GbE</a:t>
            </a:r>
          </a:p>
          <a:p>
            <a:pPr lvl="1"/>
            <a:r>
              <a:rPr lang="en-US" dirty="0"/>
              <a:t>Test &amp; verify (8-channel) streaming output with 10 GbE sender</a:t>
            </a:r>
          </a:p>
          <a:p>
            <a:r>
              <a:rPr lang="en-US" dirty="0"/>
              <a:t>May/June</a:t>
            </a:r>
          </a:p>
          <a:p>
            <a:pPr lvl="1"/>
            <a:r>
              <a:rPr lang="en-US" dirty="0"/>
              <a:t>Integrations tests </a:t>
            </a:r>
            <a:r>
              <a:rPr lang="en-US"/>
              <a:t>at ICEBERG (w/1&amp;10 GbE R/O)</a:t>
            </a:r>
            <a:endParaRPr lang="en-US" dirty="0"/>
          </a:p>
          <a:p>
            <a:pPr lvl="1"/>
            <a:r>
              <a:rPr lang="en-US" dirty="0"/>
              <a:t>Implement simple self-trigger version with 10 GbE sender</a:t>
            </a:r>
          </a:p>
          <a:p>
            <a:pPr lvl="1"/>
            <a:r>
              <a:rPr lang="en-US" dirty="0"/>
              <a:t>Integration tests at CERN as possible without interfering in ongoing activities (NP04 will use DAPHNE_V2 at least until V3 is well tested)</a:t>
            </a:r>
          </a:p>
          <a:p>
            <a:r>
              <a:rPr lang="en-US" dirty="0"/>
              <a:t>Summer 2024</a:t>
            </a:r>
          </a:p>
          <a:p>
            <a:pPr lvl="1"/>
            <a:r>
              <a:rPr lang="en-US" dirty="0"/>
              <a:t>Implement more capable self-triggering algorithms (to be tested soon with _V2)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DABEF-3CD5-1D0C-A65D-14ED86B1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51BC-9E68-984C-A98E-ECF5FE59BF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00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704</Words>
  <Application>Microsoft Macintosh PowerPoint</Application>
  <PresentationFormat>Widescreen</PresentationFormat>
  <Paragraphs>66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Status of DAPHNE V3 and planned testing in ICEBERG</vt:lpstr>
      <vt:lpstr>DAPHNE_V3 – FELIX will be replaced by 10/100 GbE switches &amp; 100 GbE NICs</vt:lpstr>
      <vt:lpstr>PowerPoint Presentation</vt:lpstr>
      <vt:lpstr>PowerPoint Presentation</vt:lpstr>
      <vt:lpstr>DAPHNE_V3 Firmware Structure</vt:lpstr>
      <vt:lpstr>Testing in ICEBERG</vt:lpstr>
      <vt:lpstr>DAPHNE_V3 Firmware Development</vt:lpstr>
      <vt:lpstr>DAPHNE_V3 Anticipated Remaining Timeline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DAPHNE V3 and planned testing in ICEBERG</dc:title>
  <dc:creator>Microsoft Office User</dc:creator>
  <cp:lastModifiedBy>Microsoft Office User</cp:lastModifiedBy>
  <cp:revision>15</cp:revision>
  <dcterms:created xsi:type="dcterms:W3CDTF">2024-04-09T01:24:12Z</dcterms:created>
  <dcterms:modified xsi:type="dcterms:W3CDTF">2024-04-09T13:39:06Z</dcterms:modified>
</cp:coreProperties>
</file>