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  <p:sldMasterId id="2147483675" r:id="rId3"/>
    <p:sldMasterId id="2147483684" r:id="rId4"/>
  </p:sldMasterIdLst>
  <p:notesMasterIdLst>
    <p:notesMasterId r:id="rId8"/>
  </p:notesMasterIdLst>
  <p:handoutMasterIdLst>
    <p:handoutMasterId r:id="rId9"/>
  </p:handoutMasterIdLst>
  <p:sldIdLst>
    <p:sldId id="298" r:id="rId5"/>
    <p:sldId id="256" r:id="rId6"/>
    <p:sldId id="259" r:id="rId7"/>
  </p:sldIdLst>
  <p:sldSz cx="9144000" cy="5143500" type="screen16x9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88"/>
    <p:restoredTop sz="93667" autoAdjust="0"/>
  </p:normalViewPr>
  <p:slideViewPr>
    <p:cSldViewPr>
      <p:cViewPr varScale="1">
        <p:scale>
          <a:sx n="173" d="100"/>
          <a:sy n="173" d="100"/>
        </p:scale>
        <p:origin x="100" y="120"/>
      </p:cViewPr>
      <p:guideLst>
        <p:guide orient="horz" pos="2880"/>
        <p:guide pos="216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01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01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6656" tIns="48328" rIns="96656" bIns="48328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59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6"/>
            <a:ext cx="77724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79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1" y="4903967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76326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Photon Detector Consortium Meeting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4903967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9 April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928688"/>
            <a:ext cx="8229600" cy="375682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346888"/>
            <a:ext cx="8229600" cy="4853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6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67783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10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4005459"/>
            <a:ext cx="3017520" cy="686499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906274"/>
            <a:ext cx="4959767" cy="3785684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888"/>
            <a:ext cx="8229600" cy="4853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60" y="905206"/>
            <a:ext cx="3004665" cy="303523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819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920353"/>
            <a:ext cx="8229600" cy="3365738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4379811"/>
            <a:ext cx="8229596" cy="32980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344241"/>
            <a:ext cx="8229600" cy="5264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8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4458"/>
            <a:ext cx="8293100" cy="426951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1" y="928687"/>
            <a:ext cx="8293100" cy="3634979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01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324459"/>
            <a:ext cx="8293100" cy="411589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1" y="928687"/>
            <a:ext cx="3998846" cy="3634979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5" y="928687"/>
            <a:ext cx="3998846" cy="3634979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2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6" y="4010528"/>
            <a:ext cx="4003605" cy="5531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60" y="324460"/>
            <a:ext cx="8304267" cy="43463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4010528"/>
            <a:ext cx="4067130" cy="5531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1" y="928687"/>
            <a:ext cx="3998846" cy="2919413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5" y="928687"/>
            <a:ext cx="3998846" cy="2919413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179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324459"/>
            <a:ext cx="8293100" cy="48521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1" y="928690"/>
            <a:ext cx="8293100" cy="363497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2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457438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22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3881930"/>
            <a:ext cx="3017520" cy="68649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928688"/>
            <a:ext cx="5033962" cy="363974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1823"/>
            <a:ext cx="8293100" cy="4853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928688"/>
            <a:ext cx="3017524" cy="2792016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885953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Photon Detector Consortium Meeting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4903967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9 April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6" y="920355"/>
            <a:ext cx="8296275" cy="31813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3666A"/>
                </a:solidFill>
                <a:latin typeface="Helvetica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5" y="4264588"/>
            <a:ext cx="8293095" cy="3298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319178"/>
            <a:ext cx="8293096" cy="4528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880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7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 April 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62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4458"/>
            <a:ext cx="8293100" cy="426951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928687"/>
            <a:ext cx="8293100" cy="3634979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6807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324457"/>
            <a:ext cx="8293100" cy="411589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928687"/>
            <a:ext cx="3998846" cy="3634979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928687"/>
            <a:ext cx="3998846" cy="3634979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887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4010527"/>
            <a:ext cx="4003605" cy="5531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9" y="324458"/>
            <a:ext cx="8304267" cy="43463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4010527"/>
            <a:ext cx="4067130" cy="5531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928687"/>
            <a:ext cx="3998846" cy="2919413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928687"/>
            <a:ext cx="3998846" cy="2919413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0187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24457"/>
            <a:ext cx="8293100" cy="48521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928688"/>
            <a:ext cx="8293100" cy="363497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53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57438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25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3881930"/>
            <a:ext cx="3017520" cy="68649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928688"/>
            <a:ext cx="5033962" cy="363974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1823"/>
            <a:ext cx="8293100" cy="4853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928688"/>
            <a:ext cx="3017524" cy="2792016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664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920353"/>
            <a:ext cx="8296275" cy="31813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4264588"/>
            <a:ext cx="8293095" cy="3298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319177"/>
            <a:ext cx="8293096" cy="4528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32303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 April 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8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4769168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4874895"/>
            <a:ext cx="541020" cy="1657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4860035"/>
            <a:ext cx="1185672" cy="1908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183005"/>
            <a:ext cx="397764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76326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Photon Detector Consortium Meeting</a:t>
            </a:r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1865502" y="4903967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9 April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4769168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4874895"/>
            <a:ext cx="541020" cy="1657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4860035"/>
            <a:ext cx="1185672" cy="1908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76326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Photon Detector Consortium Meeting</a:t>
            </a:r>
            <a:endParaRPr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1865502" y="4903967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9 April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76326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Photon Detector Consortium Meeting</a:t>
            </a:r>
            <a:endParaRPr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1865502" y="4903967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9 April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928688"/>
            <a:ext cx="8229600" cy="338554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346888"/>
            <a:ext cx="8229600" cy="67710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846518"/>
            <a:ext cx="998567" cy="18466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846518"/>
            <a:ext cx="4349311" cy="18466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846518"/>
            <a:ext cx="425194" cy="18466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346888"/>
            <a:ext cx="8229600" cy="48532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30" y="905827"/>
            <a:ext cx="8232771" cy="3802727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7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346888"/>
            <a:ext cx="8229600" cy="4853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905827"/>
            <a:ext cx="3990750" cy="3773720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911791"/>
            <a:ext cx="3990750" cy="3773720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84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4141112"/>
            <a:ext cx="4003605" cy="5531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6" y="4141112"/>
            <a:ext cx="4003605" cy="5531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346888"/>
            <a:ext cx="8229600" cy="4853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905206"/>
            <a:ext cx="3990750" cy="3135087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905206"/>
            <a:ext cx="3990750" cy="3135087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281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4769168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4874895"/>
            <a:ext cx="541020" cy="16573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371432"/>
            <a:ext cx="82550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987795"/>
            <a:ext cx="837819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76326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Photon Detector Consortium Meeting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4903967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9 April 24</a:t>
            </a:r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60" y="4903967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4912161"/>
            <a:ext cx="4892514" cy="12804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4768226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4867140"/>
            <a:ext cx="561974" cy="17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6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4862798"/>
            <a:ext cx="419100" cy="144018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9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1" y="4768454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4866324"/>
            <a:ext cx="1136650" cy="14049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40" y="4866324"/>
            <a:ext cx="5616575" cy="14049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7" y="4866324"/>
            <a:ext cx="525463" cy="14049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hdr="0"/>
  <p:txStyles>
    <p:titleStyle>
      <a:lvl1pPr algn="ctr" defTabSz="3429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4862798"/>
            <a:ext cx="419100" cy="144018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4768454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4866323"/>
            <a:ext cx="1136650" cy="14049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9" y="4866323"/>
            <a:ext cx="5616575" cy="14049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866323"/>
            <a:ext cx="525463" cy="14049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FBDC6-30D0-36E4-4200-FCDB0D511C3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AA05F-6FCA-9E41-A43A-6BEC0F54976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1733072" y="4903967"/>
            <a:ext cx="2638552" cy="182383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Photon Detector Consortium Meeting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75A741-7829-1DCD-F842-84FF60F620FA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762000" y="4903967"/>
            <a:ext cx="1944498" cy="184666"/>
          </a:xfrm>
        </p:spPr>
        <p:txBody>
          <a:bodyPr/>
          <a:lstStyle/>
          <a:p>
            <a:pPr marL="12700"/>
            <a:r>
              <a:rPr lang="en-US"/>
              <a:t>9 April 24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1BAD3F6-F196-36E8-CB85-CBC696F32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3769"/>
            <a:ext cx="9144000" cy="313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219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962" y="432111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962" y="35490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135879" y="158878"/>
            <a:ext cx="3598164" cy="1611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7316723" y="4480560"/>
            <a:ext cx="1370076" cy="4183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57200" y="1143000"/>
            <a:ext cx="8089900" cy="4892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lang="en-US" sz="3200" b="1" dirty="0">
                <a:solidFill>
                  <a:srgbClr val="BB5F2B"/>
                </a:solidFill>
                <a:latin typeface="Arial"/>
                <a:cs typeface="Arial"/>
              </a:rPr>
              <a:t>Technical Update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57200" y="2343151"/>
            <a:ext cx="8245348" cy="1413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David Warner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20" dirty="0">
                <a:solidFill>
                  <a:srgbClr val="BB5F2B"/>
                </a:solidFill>
                <a:latin typeface="Arial"/>
                <a:cs typeface="Arial"/>
              </a:rPr>
              <a:t>Photon Detector Consortium Meeting</a:t>
            </a:r>
          </a:p>
          <a:p>
            <a:pPr marL="12700">
              <a:lnSpc>
                <a:spcPct val="100000"/>
              </a:lnSpc>
            </a:pPr>
            <a:r>
              <a:rPr lang="en-US" sz="2200" spc="-20" dirty="0">
                <a:solidFill>
                  <a:srgbClr val="BB5F2B"/>
                </a:solidFill>
                <a:latin typeface="Arial"/>
                <a:cs typeface="Arial"/>
              </a:rPr>
              <a:t>March 26, 2024</a:t>
            </a: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  <a:p>
            <a:pPr marL="12700">
              <a:lnSpc>
                <a:spcPts val="2615"/>
              </a:lnSpc>
              <a:spcBef>
                <a:spcPts val="530"/>
              </a:spcBef>
            </a:pP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021568B-EA6D-554C-BD77-580DE103F19E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3733800" y="4885662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9 April 24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1F1D163-CFE8-E63B-955F-3919E95460A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2714752" cy="10617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Photon Detector Consortium Meeting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30BC259-161D-2E74-6CCC-676AB8FDC0D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1" y="0"/>
            <a:ext cx="8229600" cy="485327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rgbClr val="E46C0A"/>
                </a:solidFill>
              </a:rPr>
              <a:t>Upcoming Events Calendar</a:t>
            </a:r>
            <a:br>
              <a:rPr lang="en-US" dirty="0">
                <a:solidFill>
                  <a:srgbClr val="E46C0A"/>
                </a:solidFill>
              </a:rPr>
            </a:br>
            <a:endParaRPr lang="en-US" dirty="0">
              <a:solidFill>
                <a:srgbClr val="E46C0A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>
          <a:xfrm>
            <a:off x="454030" y="361950"/>
            <a:ext cx="8232771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Physics/performance validation runs: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Cold box runs: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HD PDS June 2024.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VD PDS (Module 1 run) April 2024 (ongoing), June/July 2024</a:t>
            </a:r>
          </a:p>
          <a:p>
            <a:pPr lvl="1"/>
            <a:r>
              <a:rPr lang="en-US" dirty="0" err="1">
                <a:solidFill>
                  <a:srgbClr val="000000"/>
                </a:solidFill>
              </a:rPr>
              <a:t>ProtoDUNEs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r>
              <a:rPr lang="en-US" dirty="0">
                <a:solidFill>
                  <a:srgbClr val="000000"/>
                </a:solidFill>
              </a:rPr>
              <a:t>NP04 (Ongoing through ~August 2024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NP02 Fall 2024</a:t>
            </a:r>
          </a:p>
          <a:p>
            <a:r>
              <a:rPr lang="en-US" dirty="0">
                <a:solidFill>
                  <a:srgbClr val="000000"/>
                </a:solidFill>
              </a:rPr>
              <a:t>Collaboration meeting: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May 20-24 (Fermilab).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We are working to schedule </a:t>
            </a:r>
            <a:r>
              <a:rPr lang="en-US" dirty="0" err="1">
                <a:solidFill>
                  <a:srgbClr val="000000"/>
                </a:solidFill>
              </a:rPr>
              <a:t>aPDS</a:t>
            </a:r>
            <a:r>
              <a:rPr lang="en-US" dirty="0">
                <a:solidFill>
                  <a:srgbClr val="000000"/>
                </a:solidFill>
              </a:rPr>
              <a:t> PRR/Schedule swap workshop during the weekend of May 18/19 at FNAL. Details to follow soon! It will be available on Zoom for those unable to attend in person.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lvl="3"/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372D23-BA29-BC65-8BD5-F01E0692561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9F427A-271B-DE4D-9E31-A964F81D3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17D9D1-06F0-9259-EEE1-F3F0AF69DD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45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78936</TotalTime>
  <Words>129</Words>
  <Application>Microsoft Office PowerPoint</Application>
  <PresentationFormat>On-screen Show (16:9)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Helvetica</vt:lpstr>
      <vt:lpstr>Lucida Grande</vt:lpstr>
      <vt:lpstr>Office Theme</vt:lpstr>
      <vt:lpstr>LBNF Content-Footer Theme</vt:lpstr>
      <vt:lpstr>1_LBNF Content-Footer Theme</vt:lpstr>
      <vt:lpstr>2_LBNF Content-Footer Theme</vt:lpstr>
      <vt:lpstr>PowerPoint Presentation</vt:lpstr>
      <vt:lpstr>PowerPoint Presentation</vt:lpstr>
      <vt:lpstr>Upcoming Events Calendar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Warner,David</cp:lastModifiedBy>
  <cp:revision>615</cp:revision>
  <cp:lastPrinted>2017-02-24T18:10:33Z</cp:lastPrinted>
  <dcterms:created xsi:type="dcterms:W3CDTF">2016-07-13T11:29:54Z</dcterms:created>
  <dcterms:modified xsi:type="dcterms:W3CDTF">2024-04-09T13:58:12Z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