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81" r:id="rId23"/>
    <p:sldId id="280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C847-BF92-4987-9A4F-10E4098603D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45216-0220-4BA7-B9C6-89C0DF10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5216-0220-4BA7-B9C6-89C0DF1023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45216-0220-4BA7-B9C6-89C0DF1023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4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218D-E801-41B4-AEC9-88125674576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0B79-A0DF-4DCD-BD14-59516AA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://lanl.arxiv.org/abs/1303.022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71403"/>
            <a:ext cx="7399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3-Inch Photomultiplier Tube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XENON1T Dark Matter Experiment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410" y="3424534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A.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Lyashenko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(UCLA)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529393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LIDINE2013, May 29, Fermi Lab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7445"/>
            <a:ext cx="6686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Screening: Summary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" y="2209800"/>
            <a:ext cx="9013371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GDMS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&lt;1.21mBq/PMT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&lt;4.1mBq/PMT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&lt;0.9mBq/PMT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3" y="3110218"/>
            <a:ext cx="9013371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BG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&lt;0.85mBq/PMT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&lt;20mBq/PMT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&lt;3.05mBq/PMT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6" y="1227566"/>
            <a:ext cx="90133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Screening of 10 R11410-20 PMTs: 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0.9±0.2mBq/PMT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&lt;18mBq/PMT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&lt;12mBq/PMT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1960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latter results in: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0.15 neutrons/year/1T, 0.03 gammas/year/1T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2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7445"/>
            <a:ext cx="5905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Characterization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8261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QE (room temperature,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LXe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temperature)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Gain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SPE peak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Linearity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PC Uniformity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Dark Count Rate @ -110C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Afterpulsing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Rate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LXe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tests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7445"/>
            <a:ext cx="6192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QE measurements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AutoShape 2" descr="https://xecluster.lngs.infn.it/dokuwiki/lib/exe/fetch.php?cache=&amp;media=xenon:xenon1t:dsg:sensors:pmt_qe_setu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xecluster.lngs.infn.it/dokuwiki/lib/exe/fetch.php?cache=&amp;media=xenon:xenon1t:dsg:sensors:pmt_qe_setu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3996768" cy="35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4876800"/>
            <a:ext cx="684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Using VUV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monochromator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(120nm-800nm)</a:t>
            </a:r>
          </a:p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Room or Cryogenic Temperature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4503246" cy="34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7445"/>
            <a:ext cx="7096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QE measurements: RT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677"/>
            <a:ext cx="3421235" cy="256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67" y="824936"/>
            <a:ext cx="3408433" cy="260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2"/>
          <a:stretch/>
        </p:blipFill>
        <p:spPr>
          <a:xfrm>
            <a:off x="4724400" y="3352800"/>
            <a:ext cx="3103633" cy="2604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5"/>
          <a:stretch/>
        </p:blipFill>
        <p:spPr>
          <a:xfrm>
            <a:off x="1676400" y="3352800"/>
            <a:ext cx="3080657" cy="2560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3"/>
          <a:stretch/>
        </p:blipFill>
        <p:spPr>
          <a:xfrm>
            <a:off x="6019800" y="868675"/>
            <a:ext cx="3069771" cy="2560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362200"/>
            <a:ext cx="15568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35%@175nm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362200"/>
            <a:ext cx="15568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33%@175nm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6267" y="2394857"/>
            <a:ext cx="15568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30%@175nm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4919561"/>
            <a:ext cx="15568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34%@175nm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9979" y="4928883"/>
            <a:ext cx="155683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33%@175nm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961921"/>
            <a:ext cx="742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QE&gt;30%, matches Hamamatsu measurements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1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015"/>
            <a:ext cx="770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QE measurements: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LXe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1128"/>
            <a:ext cx="1828572" cy="2438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81071"/>
            <a:ext cx="4064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0" b="11360"/>
          <a:stretch/>
        </p:blipFill>
        <p:spPr>
          <a:xfrm>
            <a:off x="2133600" y="914400"/>
            <a:ext cx="2438400" cy="2174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7686" r="9308" b="2399"/>
          <a:stretch/>
        </p:blipFill>
        <p:spPr>
          <a:xfrm>
            <a:off x="4699000" y="609600"/>
            <a:ext cx="4275665" cy="338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8867" y="1641794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PRELIMINARY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1"/>
          <a:stretch/>
        </p:blipFill>
        <p:spPr>
          <a:xfrm>
            <a:off x="5285913" y="3990975"/>
            <a:ext cx="3096087" cy="2181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08722" y="6172200"/>
            <a:ext cx="307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175nm QE(T)~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9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2750" y="41850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Gain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988934"/>
            <a:ext cx="5161489" cy="3273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4673947"/>
            <a:ext cx="398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Gain ~ 10</a:t>
            </a:r>
            <a:r>
              <a:rPr lang="en-US" sz="2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@ 1700V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4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2" y="3505200"/>
            <a:ext cx="4388446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0811"/>
            <a:ext cx="4611204" cy="352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687657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7" y="3352800"/>
            <a:ext cx="4488183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52400"/>
            <a:ext cx="921675" cy="364338"/>
          </a:xfrm>
          <a:prstGeom prst="rect">
            <a:avLst/>
          </a:prstGeom>
          <a:noFill/>
        </p:spPr>
        <p:txBody>
          <a:bodyPr wrap="none" lIns="86493" tIns="43247" rIns="86493" bIns="4324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1250 V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1062" y="210811"/>
            <a:ext cx="921675" cy="364338"/>
          </a:xfrm>
          <a:prstGeom prst="rect">
            <a:avLst/>
          </a:prstGeom>
          <a:noFill/>
        </p:spPr>
        <p:txBody>
          <a:bodyPr wrap="none" lIns="86493" tIns="43247" rIns="86493" bIns="4324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1500 V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0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SPE Peak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9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0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Linearity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652788" cy="2711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715985"/>
            <a:ext cx="4144762" cy="3108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2972720" cy="19933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58917" y="5181600"/>
                <a:ext cx="1567032" cy="6649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𝐼𝑝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𝐼𝑝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17" y="5181600"/>
                <a:ext cx="1567032" cy="664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65293" y="4648200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Linearity Coefficient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219" y="6108196"/>
            <a:ext cx="457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 of ratios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improves systematics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3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" r="9390" b="2507"/>
          <a:stretch/>
        </p:blipFill>
        <p:spPr>
          <a:xfrm>
            <a:off x="229081" y="1850356"/>
            <a:ext cx="4017972" cy="304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81" y="1600200"/>
            <a:ext cx="4359943" cy="332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105400"/>
            <a:ext cx="2294218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662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@ ~250Hz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029200"/>
            <a:ext cx="2024913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3MeV @ 2000Hz</a:t>
            </a:r>
            <a:endParaRPr lang="en-US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41553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High Gain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8479" y="141553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Low gain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0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Linearity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1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PC Uniformity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3" descr="C:\Users\misaki\Desktop\DM Lab\Misaki\Good Data\R11410_KA0066.cathode.100V.LED5.3V.1343930031_2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076" y="622875"/>
            <a:ext cx="5503335" cy="27317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72036" y="5908141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Photocathode Linear to ~80%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96" y="3124200"/>
            <a:ext cx="5860418" cy="28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31065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 we need a new PMT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799" y="2209800"/>
            <a:ext cx="4405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Reducing $$$/area</a:t>
            </a:r>
          </a:p>
          <a:p>
            <a:pPr marL="342900" lvl="1" indent="-3429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Reducing Radioactivity</a:t>
            </a:r>
          </a:p>
          <a:p>
            <a:pPr marL="342900" lvl="1" indent="-34290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Higher QE</a:t>
            </a:r>
          </a:p>
        </p:txBody>
      </p:sp>
    </p:spTree>
    <p:extLst>
      <p:ext uri="{BB962C8B-B14F-4D97-AF65-F5344CB8AC3E}">
        <p14:creationId xmlns:p14="http://schemas.microsoft.com/office/powerpoint/2010/main" val="517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Dark Count Rate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0724"/>
            <a:ext cx="3411603" cy="29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6430"/>
            <a:ext cx="3291840" cy="29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0600" y="3581400"/>
            <a:ext cx="3379470" cy="29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762000"/>
            <a:ext cx="2603598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0Hz @ 1PE threshold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7560" y="729734"/>
            <a:ext cx="2603598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0Hz @ 1PE threshold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536" y="3810000"/>
            <a:ext cx="2566728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0Hz @ 1PE threshold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957" y="4724878"/>
            <a:ext cx="4833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 PMTs showed Dark Count Rate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&lt;100Hz @ -100C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0"/>
            <a:ext cx="6088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Timing Properties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6123"/>
            <a:ext cx="4118162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5126"/>
            <a:ext cx="4274113" cy="2767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2199" y="4572000"/>
            <a:ext cx="3459601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Rise Time: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5nS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Fall Time: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10nS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Pulse Width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Transit Time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Spread: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7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4398730" cy="3291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33" y="304800"/>
            <a:ext cx="4398730" cy="3291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381000"/>
            <a:ext cx="150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area: 1.5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516" y="3276600"/>
            <a:ext cx="22908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Rate: 1.5/11.9 =</a:t>
            </a:r>
            <a:r>
              <a:rPr lang="en-US" b="1" dirty="0" smtClean="0">
                <a:solidFill>
                  <a:srgbClr val="FF0000"/>
                </a:solidFill>
              </a:rPr>
              <a:t>12.6%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162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area: 11.9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0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Afterpusing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5" y="3731947"/>
            <a:ext cx="7548896" cy="27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29000" y="6292334"/>
            <a:ext cx="372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L. </a:t>
            </a:r>
            <a:r>
              <a:rPr lang="en-US" dirty="0" err="1" smtClean="0">
                <a:solidFill>
                  <a:srgbClr val="00B050"/>
                </a:solidFill>
              </a:rPr>
              <a:t>Baudis</a:t>
            </a:r>
            <a:r>
              <a:rPr lang="en-US" dirty="0" smtClean="0">
                <a:solidFill>
                  <a:srgbClr val="00B050"/>
                </a:solidFill>
              </a:rPr>
              <a:t> et al., JINST 8 P04026 (2013)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1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Afterpusing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476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41975"/>
              </p:ext>
            </p:extLst>
          </p:nvPr>
        </p:nvGraphicFramePr>
        <p:xfrm>
          <a:off x="914400" y="2667000"/>
          <a:ext cx="4655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16"/>
                <a:gridCol w="2327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PMT Serial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Afterpulsing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KA0028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KA0034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KA0045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4968183"/>
            <a:ext cx="6643165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PMTs showed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afterpulsing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rate &lt;10%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2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LXe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operation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2337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" y="3581400"/>
            <a:ext cx="8846288" cy="24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3963505"/>
            <a:ext cx="728084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57Co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6146" y="3746573"/>
            <a:ext cx="2400016" cy="36933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Gain Stability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LXe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25" y="6172200"/>
            <a:ext cx="862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For details see: </a:t>
            </a:r>
            <a:r>
              <a:rPr lang="en-US" dirty="0" smtClean="0">
                <a:solidFill>
                  <a:srgbClr val="00B050"/>
                </a:solidFill>
                <a:hlinkClick r:id="rId4"/>
              </a:rPr>
              <a:t>http://lanl.arxiv.org/abs/1303.0226</a:t>
            </a:r>
            <a:r>
              <a:rPr lang="en-US" dirty="0" smtClean="0">
                <a:solidFill>
                  <a:srgbClr val="00B050"/>
                </a:solidFill>
              </a:rPr>
              <a:t>, L. </a:t>
            </a:r>
            <a:r>
              <a:rPr lang="en-US" dirty="0" err="1" smtClean="0">
                <a:solidFill>
                  <a:srgbClr val="00B050"/>
                </a:solidFill>
              </a:rPr>
              <a:t>Baudis</a:t>
            </a:r>
            <a:r>
              <a:rPr lang="en-US" dirty="0" smtClean="0">
                <a:solidFill>
                  <a:srgbClr val="00B050"/>
                </a:solidFill>
              </a:rPr>
              <a:t> et al., JINST 8 P04026 (2013)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368978" cy="23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02799" y="633105"/>
            <a:ext cx="2021707" cy="646331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Dark Count Rate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&lt;1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00Hz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LXe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0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Summary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608" y="1219200"/>
            <a:ext cx="836959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Screening resulted in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0.15 neutrons/year/1T, 0.03 gammas/year/1T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QE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&gt;30%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Gain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~ 1E7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Clear SPE peak 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Linearity allows Cs-137 calibration at 250Hz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PC Uniformity to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~80%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Dark Count Rate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&lt;100Hz @ -110C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Afterpulsing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Rate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&lt;10%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Comic Sans MS" pitchFamily="66" charset="0"/>
              </a:rPr>
              <a:t>LXe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tests showed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stable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operation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31065"/>
            <a:ext cx="6758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Quick reminder about XENON1T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79730"/>
            <a:ext cx="3200400" cy="402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8727"/>
            <a:ext cx="2133600" cy="3954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3290" y="5029200"/>
            <a:ext cx="4152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1T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LXe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fiducial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~250 3” PMTs R11410-21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Fully funded project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14360" r="18374" b="5523"/>
          <a:stretch/>
        </p:blipFill>
        <p:spPr>
          <a:xfrm>
            <a:off x="2667000" y="4456771"/>
            <a:ext cx="2023568" cy="16392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62200" y="34290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2667000"/>
            <a:ext cx="0" cy="1447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7180" y="302889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1m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85800"/>
            <a:ext cx="760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Developed by Hamamatsu &amp; XENON collaboration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 PMTs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14360" r="18374" b="5523"/>
          <a:stretch/>
        </p:blipFill>
        <p:spPr>
          <a:xfrm>
            <a:off x="2209799" y="1429215"/>
            <a:ext cx="301011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457" r="36504" b="4055"/>
          <a:stretch/>
        </p:blipFill>
        <p:spPr>
          <a:xfrm>
            <a:off x="5638800" y="1260634"/>
            <a:ext cx="2064179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8" y="4057731"/>
            <a:ext cx="3714377" cy="2362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3579" y="5105400"/>
            <a:ext cx="110158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Ø76mm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564" y="4191000"/>
            <a:ext cx="10534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123mm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239214"/>
            <a:ext cx="26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Head-on type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Linear-Focused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 Dynodes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SS/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Kovar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Enclosure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1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624" y="-53234"/>
            <a:ext cx="684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Specs by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amamatsu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20390"/>
            <a:ext cx="8566976" cy="5731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4624" y="6051342"/>
            <a:ext cx="587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Out of spec PMTs will be replaced at no cost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0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4876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Hamamatsu recommends the default specs of QE Min. of 25%.</a:t>
            </a:r>
          </a:p>
          <a:p>
            <a:pPr lvl="1"/>
            <a:r>
              <a:rPr lang="en-US" sz="2000" b="1" dirty="0">
                <a:latin typeface="Comic Sans MS" pitchFamily="66" charset="0"/>
              </a:rPr>
              <a:t>Selection of 30% min. </a:t>
            </a:r>
            <a:r>
              <a:rPr lang="en-US" sz="2000" b="1" dirty="0" smtClean="0">
                <a:latin typeface="Comic Sans MS" pitchFamily="66" charset="0"/>
              </a:rPr>
              <a:t>costs 10</a:t>
            </a:r>
            <a:r>
              <a:rPr lang="en-US" sz="2000" b="1" dirty="0">
                <a:latin typeface="Comic Sans MS" pitchFamily="66" charset="0"/>
              </a:rPr>
              <a:t>% more.</a:t>
            </a:r>
          </a:p>
          <a:p>
            <a:pPr lvl="1"/>
            <a:r>
              <a:rPr lang="en-US" sz="2000" b="1" dirty="0" smtClean="0">
                <a:latin typeface="Comic Sans MS" pitchFamily="66" charset="0"/>
              </a:rPr>
              <a:t>For 25% Min.,  Hamamatsu guarantees &gt;80% PMT with QE &gt; 30%.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Hamamatsu has agreed to measure QE for all the PMTs</a:t>
            </a:r>
          </a:p>
          <a:p>
            <a:r>
              <a:rPr lang="en-US" sz="2000" b="1" dirty="0">
                <a:latin typeface="Comic Sans MS" pitchFamily="66" charset="0"/>
              </a:rPr>
              <a:t>Purchase </a:t>
            </a:r>
            <a:r>
              <a:rPr lang="en-US" sz="2000" b="1" dirty="0" smtClean="0">
                <a:latin typeface="Comic Sans MS" pitchFamily="66" charset="0"/>
              </a:rPr>
              <a:t>orders has been placed </a:t>
            </a:r>
            <a:r>
              <a:rPr lang="en-US" sz="2000" b="1" dirty="0">
                <a:latin typeface="Comic Sans MS" pitchFamily="66" charset="0"/>
              </a:rPr>
              <a:t>from </a:t>
            </a:r>
            <a:r>
              <a:rPr lang="en-US" sz="2000" b="1" dirty="0">
                <a:latin typeface="Comic Sans MS" pitchFamily="66" charset="0"/>
              </a:rPr>
              <a:t>3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places:</a:t>
            </a:r>
          </a:p>
          <a:p>
            <a:pPr lvl="1"/>
            <a:r>
              <a:rPr lang="en-US" sz="2000" b="1" dirty="0">
                <a:latin typeface="Comic Sans MS" pitchFamily="66" charset="0"/>
              </a:rPr>
              <a:t>Columbia (NSF) 	</a:t>
            </a:r>
            <a:r>
              <a:rPr lang="en-US" sz="2000" b="1" dirty="0" smtClean="0">
                <a:latin typeface="Comic Sans MS" pitchFamily="66" charset="0"/>
              </a:rPr>
              <a:t>	</a:t>
            </a:r>
            <a:r>
              <a:rPr lang="en-US" sz="2000" b="1" dirty="0" smtClean="0">
                <a:latin typeface="Comic Sans MS" pitchFamily="66" charset="0"/>
              </a:rPr>
              <a:t>150</a:t>
            </a:r>
            <a:endParaRPr lang="en-US" sz="2000" b="1" dirty="0">
              <a:latin typeface="Comic Sans MS" pitchFamily="66" charset="0"/>
            </a:endParaRPr>
          </a:p>
          <a:p>
            <a:pPr lvl="1"/>
            <a:r>
              <a:rPr lang="en-US" sz="2000" b="1" dirty="0">
                <a:latin typeface="Comic Sans MS" pitchFamily="66" charset="0"/>
              </a:rPr>
              <a:t>MPIK			  90		(</a:t>
            </a:r>
            <a:r>
              <a:rPr lang="en-US" sz="2000" b="1" dirty="0" smtClean="0">
                <a:latin typeface="Comic Sans MS" pitchFamily="66" charset="0"/>
              </a:rPr>
              <a:t>partially </a:t>
            </a:r>
            <a:r>
              <a:rPr lang="en-US" sz="2000" b="1" dirty="0">
                <a:latin typeface="Comic Sans MS" pitchFamily="66" charset="0"/>
              </a:rPr>
              <a:t>in 2013)</a:t>
            </a:r>
          </a:p>
          <a:p>
            <a:pPr lvl="1"/>
            <a:r>
              <a:rPr lang="en-US" sz="2000" b="1" dirty="0">
                <a:latin typeface="Comic Sans MS" pitchFamily="66" charset="0"/>
              </a:rPr>
              <a:t>Zurich			  </a:t>
            </a:r>
            <a:r>
              <a:rPr lang="en-US" sz="2000" b="1" dirty="0" smtClean="0">
                <a:latin typeface="Comic Sans MS" pitchFamily="66" charset="0"/>
              </a:rPr>
              <a:t>75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New </a:t>
            </a:r>
            <a:r>
              <a:rPr lang="en-US" sz="2000" b="1" dirty="0" smtClean="0">
                <a:latin typeface="Comic Sans MS" pitchFamily="66" charset="0"/>
              </a:rPr>
              <a:t>R11410-21 will have lower radioactivity </a:t>
            </a:r>
          </a:p>
          <a:p>
            <a:pPr lvl="1"/>
            <a:r>
              <a:rPr lang="en-US" sz="2000" b="1" dirty="0" smtClean="0">
                <a:latin typeface="Comic Sans MS" pitchFamily="66" charset="0"/>
              </a:rPr>
              <a:t>Purer/softer  Aluminum </a:t>
            </a:r>
          </a:p>
          <a:p>
            <a:pPr lvl="1"/>
            <a:r>
              <a:rPr lang="en-US" sz="2000" b="1" dirty="0" smtClean="0">
                <a:latin typeface="Comic Sans MS" pitchFamily="66" charset="0"/>
              </a:rPr>
              <a:t>Cobalt-free </a:t>
            </a:r>
            <a:r>
              <a:rPr lang="en-US" sz="2000" b="1" dirty="0" err="1" smtClean="0">
                <a:latin typeface="Comic Sans MS" pitchFamily="66" charset="0"/>
              </a:rPr>
              <a:t>Kovar</a:t>
            </a:r>
            <a:r>
              <a:rPr lang="en-US" sz="2000" b="1" dirty="0" smtClean="0">
                <a:latin typeface="Comic Sans MS" pitchFamily="66" charset="0"/>
              </a:rPr>
              <a:t> metal</a:t>
            </a:r>
          </a:p>
          <a:p>
            <a:pPr lvl="1"/>
            <a:r>
              <a:rPr lang="en-US" sz="2000" b="1" dirty="0" smtClean="0">
                <a:latin typeface="Comic Sans MS" pitchFamily="66" charset="0"/>
              </a:rPr>
              <a:t>Cleaner fused silica for the dynodes’ </a:t>
            </a:r>
            <a:r>
              <a:rPr lang="en-US" sz="2000" b="1" dirty="0" smtClean="0">
                <a:latin typeface="Comic Sans MS" pitchFamily="66" charset="0"/>
              </a:rPr>
              <a:t>support</a:t>
            </a: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624" y="-53234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Ordering and Pricing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954" y="5334000"/>
            <a:ext cx="6781800" cy="707886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FF"/>
                </a:solidFill>
                <a:latin typeface="Comic Sans MS" pitchFamily="66" charset="0"/>
                <a:cs typeface="Arial Narrow"/>
              </a:rPr>
              <a:t>25% QE min.  --&gt;  519,000 Yen / 80 = $6,488</a:t>
            </a:r>
          </a:p>
          <a:p>
            <a:r>
              <a:rPr lang="tr-TR" sz="2000" b="1" dirty="0">
                <a:solidFill>
                  <a:srgbClr val="FF00FF"/>
                </a:solidFill>
                <a:latin typeface="Comic Sans MS" pitchFamily="66" charset="0"/>
                <a:cs typeface="Arial Narrow"/>
              </a:rPr>
              <a:t>30% QE min.  --&gt;  573,000 Yen / 80 = $</a:t>
            </a:r>
            <a:r>
              <a:rPr lang="tr-TR" sz="2000" b="1" dirty="0" smtClean="0">
                <a:solidFill>
                  <a:srgbClr val="FF00FF"/>
                </a:solidFill>
                <a:latin typeface="Comic Sans MS" pitchFamily="66" charset="0"/>
                <a:cs typeface="Arial Narrow"/>
              </a:rPr>
              <a:t>7,163</a:t>
            </a:r>
            <a:endParaRPr lang="en-US" sz="2000" b="1" dirty="0">
              <a:solidFill>
                <a:srgbClr val="FF00FF"/>
              </a:solidFill>
              <a:latin typeface="Comic Sans MS" pitchFamily="66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7898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2657"/>
            <a:ext cx="4541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Screening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143" r="32571"/>
          <a:stretch/>
        </p:blipFill>
        <p:spPr>
          <a:xfrm>
            <a:off x="5081532" y="990600"/>
            <a:ext cx="1077687" cy="4905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533" r="32998"/>
          <a:stretch/>
        </p:blipFill>
        <p:spPr>
          <a:xfrm>
            <a:off x="6262634" y="990600"/>
            <a:ext cx="1052286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986" r="30507"/>
          <a:stretch/>
        </p:blipFill>
        <p:spPr>
          <a:xfrm>
            <a:off x="7314920" y="990600"/>
            <a:ext cx="1143280" cy="5035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14360" r="18374" b="5523"/>
          <a:stretch/>
        </p:blipFill>
        <p:spPr>
          <a:xfrm>
            <a:off x="914400" y="914400"/>
            <a:ext cx="2781515" cy="200630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62400" y="1752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95915" y="138326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GDMS,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Ge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828800" y="29718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8650" y="353626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Ge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4861" y="70068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Raw Materials</a:t>
            </a:r>
            <a:endParaRPr lang="en-US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3707"/>
            <a:ext cx="4419600" cy="24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3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37345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Screening: GDMS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44169"/>
              </p:ext>
            </p:extLst>
          </p:nvPr>
        </p:nvGraphicFramePr>
        <p:xfrm>
          <a:off x="214618" y="990600"/>
          <a:ext cx="8839198" cy="30384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0668"/>
                <a:gridCol w="2336767"/>
                <a:gridCol w="739885"/>
                <a:gridCol w="287453"/>
                <a:gridCol w="633296"/>
                <a:gridCol w="741091"/>
                <a:gridCol w="323385"/>
                <a:gridCol w="700668"/>
                <a:gridCol w="687195"/>
                <a:gridCol w="269487"/>
                <a:gridCol w="646771"/>
                <a:gridCol w="772532"/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Sample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Material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Weight in PMT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U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ppb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ppb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ppb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mBq /PMT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Quartz Face Plate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0.627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1.825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0.20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FeNi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Alloy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(Disk)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(Dynode)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0.50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2.00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(Shield)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Quartz (Dynode Support)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14.4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0.876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Kovar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flange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0.13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0.0098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0.20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0.0438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0.0033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173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Ceramic (stem) NEW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3.00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0.201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0.974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1300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0.644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9'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Sapphire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0.067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&lt;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0.195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500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0.248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Kovar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 (stem)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0.13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0.008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0.20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0.034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0.003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629" y="4169812"/>
            <a:ext cx="9013371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Total: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&lt;1.21mBq/PMT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&lt;4.1mBq/PMT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&lt;0.9mBq/PMT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2920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Total (Sapphire Stem):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&lt;1.1mBq/PMT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&lt;3.3mBq/PMT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&lt;0.51mBq/PMT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277306">
            <a:off x="2676408" y="2176004"/>
            <a:ext cx="418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PRELIMINARY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445"/>
            <a:ext cx="5732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R11410-21 Screening: 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BG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GATOR,GeMPI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68375"/>
              </p:ext>
            </p:extLst>
          </p:nvPr>
        </p:nvGraphicFramePr>
        <p:xfrm>
          <a:off x="152398" y="1137285"/>
          <a:ext cx="8305802" cy="47910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61696"/>
                <a:gridCol w="1876706"/>
                <a:gridCol w="589720"/>
                <a:gridCol w="705680"/>
                <a:gridCol w="762000"/>
                <a:gridCol w="762000"/>
                <a:gridCol w="762000"/>
                <a:gridCol w="762000"/>
                <a:gridCol w="685800"/>
                <a:gridCol w="838200"/>
              </a:tblGrid>
              <a:tr h="445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Sample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Material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Weight in PMT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U-238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Ra-226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Th-232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Th-228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U-235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K-40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Co-60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 smtClean="0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 smtClean="0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 smtClean="0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err="1" smtClean="0">
                          <a:effectLst/>
                          <a:latin typeface="Comic Sans MS" pitchFamily="66" charset="0"/>
                        </a:rPr>
                        <a:t>mBq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 /PMT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Quartz Face Plate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&lt;1.7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0.039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omic Sans MS" pitchFamily="66" charset="0"/>
                        </a:rPr>
                        <a:t>0.6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&lt;0.028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&lt;0.00072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&lt;0.00066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0.0066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&lt;0.00055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FeNi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Alloy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&lt;9.2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(Disk)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0.072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(Dynode)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&lt;0.53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0.027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Stainless Steel (Shield)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0.013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0.008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0.008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±0.004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0.0024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0.0012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Quartz (Dynode Support)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14.4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&lt;0.004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8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Kovar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flange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&lt;3.1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&lt;0.067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0.3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0.85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173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Ceramic (stem) NEW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2.4±0.4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0.26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0.23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±0.03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110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9'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Sapphire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110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10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Comic Sans MS" pitchFamily="66" charset="0"/>
                        </a:rPr>
                        <a:t>Kovar</a:t>
                      </a:r>
                      <a:r>
                        <a:rPr lang="en-US" sz="1200" b="1" u="none" strike="noStrike" dirty="0">
                          <a:effectLst/>
                          <a:latin typeface="Comic Sans MS" pitchFamily="66" charset="0"/>
                        </a:rPr>
                        <a:t>  (stem)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Comic Sans MS" pitchFamily="66" charset="0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8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0.65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&lt;0.0082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&lt;0.031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&lt;0.0075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&lt;0.017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0.22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±0.02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Total:</a:t>
            </a: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-232: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&lt;0.85mBq/PMT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U-238: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&lt;20mBq/PMT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K-40: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&lt;3.05mBq/PMT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277306">
            <a:off x="2413805" y="3200399"/>
            <a:ext cx="418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PRELIMINARY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3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1025</Words>
  <Application>Microsoft Office PowerPoint</Application>
  <PresentationFormat>On-screen Show (4:3)</PresentationFormat>
  <Paragraphs>439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Alexey</cp:lastModifiedBy>
  <cp:revision>50</cp:revision>
  <dcterms:created xsi:type="dcterms:W3CDTF">2013-05-28T03:06:43Z</dcterms:created>
  <dcterms:modified xsi:type="dcterms:W3CDTF">2013-05-29T05:59:27Z</dcterms:modified>
</cp:coreProperties>
</file>