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embeddings/Microsoft_Equation12.bin" ContentType="application/vnd.openxmlformats-officedocument.oleObject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embeddings/Microsoft_Equation3.bin" ContentType="application/vnd.openxmlformats-officedocument.oleObject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embeddings/Microsoft_Equation9.bin" ContentType="application/vnd.openxmlformats-officedocument.oleObjec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4"/>
  </p:notesMasterIdLst>
  <p:sldIdLst>
    <p:sldId id="270" r:id="rId2"/>
    <p:sldId id="272" r:id="rId3"/>
    <p:sldId id="274" r:id="rId4"/>
    <p:sldId id="266" r:id="rId5"/>
    <p:sldId id="267" r:id="rId6"/>
    <p:sldId id="258" r:id="rId7"/>
    <p:sldId id="260" r:id="rId8"/>
    <p:sldId id="268" r:id="rId9"/>
    <p:sldId id="275" r:id="rId10"/>
    <p:sldId id="262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88" r:id="rId21"/>
    <p:sldId id="273" r:id="rId22"/>
    <p:sldId id="283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425" autoAdjust="0"/>
    <p:restoredTop sz="90558" autoAdjust="0"/>
  </p:normalViewPr>
  <p:slideViewPr>
    <p:cSldViewPr>
      <p:cViewPr>
        <p:scale>
          <a:sx n="110" d="100"/>
          <a:sy n="110" d="100"/>
        </p:scale>
        <p:origin x="-7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wmf"/><Relationship Id="rId12" Type="http://schemas.openxmlformats.org/officeDocument/2006/relationships/image" Target="../media/image36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0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F84BC-7EEA-47DA-A199-CE64123AFF3E}" type="datetimeFigureOut">
              <a:rPr lang="it-IT" smtClean="0"/>
              <a:pPr/>
              <a:t>5/29/13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C9F93-AD41-4A9E-B70C-4EBB931070B8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C9F93-AD41-4A9E-B70C-4EBB931070B8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italiano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C9F93-AD41-4A9E-B70C-4EBB931070B8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C9F93-AD41-4A9E-B70C-4EBB931070B8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Correggere italiano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C9F93-AD41-4A9E-B70C-4EBB931070B8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italiano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C9F93-AD41-4A9E-B70C-4EBB931070B8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italiano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C9F93-AD41-4A9E-B70C-4EBB931070B8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italiano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C9F93-AD41-4A9E-B70C-4EBB931070B8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C9F93-AD41-4A9E-B70C-4EBB931070B8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868C-AE6C-4CF4-86DB-28725600AE28}" type="datetimeFigureOut">
              <a:rPr lang="it-IT" smtClean="0"/>
              <a:pPr/>
              <a:t>5/29/13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F605-B3D5-4216-9FCB-DFB0BF8A904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868C-AE6C-4CF4-86DB-28725600AE28}" type="datetimeFigureOut">
              <a:rPr lang="it-IT" smtClean="0"/>
              <a:pPr/>
              <a:t>5/29/13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F605-B3D5-4216-9FCB-DFB0BF8A904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868C-AE6C-4CF4-86DB-28725600AE28}" type="datetimeFigureOut">
              <a:rPr lang="it-IT" smtClean="0"/>
              <a:pPr/>
              <a:t>5/29/13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F605-B3D5-4216-9FCB-DFB0BF8A904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868C-AE6C-4CF4-86DB-28725600AE28}" type="datetimeFigureOut">
              <a:rPr lang="it-IT" smtClean="0"/>
              <a:pPr/>
              <a:t>5/29/13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F605-B3D5-4216-9FCB-DFB0BF8A904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868C-AE6C-4CF4-86DB-28725600AE28}" type="datetimeFigureOut">
              <a:rPr lang="it-IT" smtClean="0"/>
              <a:pPr/>
              <a:t>5/29/13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F605-B3D5-4216-9FCB-DFB0BF8A904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868C-AE6C-4CF4-86DB-28725600AE28}" type="datetimeFigureOut">
              <a:rPr lang="it-IT" smtClean="0"/>
              <a:pPr/>
              <a:t>5/29/13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F605-B3D5-4216-9FCB-DFB0BF8A904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868C-AE6C-4CF4-86DB-28725600AE28}" type="datetimeFigureOut">
              <a:rPr lang="it-IT" smtClean="0"/>
              <a:pPr/>
              <a:t>5/29/13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F605-B3D5-4216-9FCB-DFB0BF8A904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868C-AE6C-4CF4-86DB-28725600AE28}" type="datetimeFigureOut">
              <a:rPr lang="it-IT" smtClean="0"/>
              <a:pPr/>
              <a:t>5/29/13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F605-B3D5-4216-9FCB-DFB0BF8A904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868C-AE6C-4CF4-86DB-28725600AE28}" type="datetimeFigureOut">
              <a:rPr lang="it-IT" smtClean="0"/>
              <a:pPr/>
              <a:t>5/29/13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F605-B3D5-4216-9FCB-DFB0BF8A904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868C-AE6C-4CF4-86DB-28725600AE28}" type="datetimeFigureOut">
              <a:rPr lang="it-IT" smtClean="0"/>
              <a:pPr/>
              <a:t>5/29/13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F605-B3D5-4216-9FCB-DFB0BF8A904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868C-AE6C-4CF4-86DB-28725600AE28}" type="datetimeFigureOut">
              <a:rPr lang="it-IT" smtClean="0"/>
              <a:pPr/>
              <a:t>5/29/13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F605-B3D5-4216-9FCB-DFB0BF8A904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E868C-AE6C-4CF4-86DB-28725600AE28}" type="datetimeFigureOut">
              <a:rPr lang="it-IT" smtClean="0"/>
              <a:pPr/>
              <a:t>5/29/13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4F605-B3D5-4216-9FCB-DFB0BF8A9046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9.bin"/><Relationship Id="rId12" Type="http://schemas.openxmlformats.org/officeDocument/2006/relationships/oleObject" Target="../embeddings/Microsoft_Equation10.bin"/><Relationship Id="rId13" Type="http://schemas.openxmlformats.org/officeDocument/2006/relationships/oleObject" Target="../embeddings/Microsoft_Equation11.bin"/><Relationship Id="rId14" Type="http://schemas.openxmlformats.org/officeDocument/2006/relationships/oleObject" Target="../embeddings/Microsoft_Equation1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7" Type="http://schemas.openxmlformats.org/officeDocument/2006/relationships/oleObject" Target="../embeddings/Microsoft_Equation5.bin"/><Relationship Id="rId8" Type="http://schemas.openxmlformats.org/officeDocument/2006/relationships/oleObject" Target="../embeddings/Microsoft_Equation6.bin"/><Relationship Id="rId9" Type="http://schemas.openxmlformats.org/officeDocument/2006/relationships/oleObject" Target="../embeddings/Microsoft_Equation7.bin"/><Relationship Id="rId10" Type="http://schemas.openxmlformats.org/officeDocument/2006/relationships/oleObject" Target="../embeddings/Microsoft_Equation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hyperlink" Target="mailto:Enrico.nichelatti@enea.it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7.bin"/><Relationship Id="rId6" Type="http://schemas.openxmlformats.org/officeDocument/2006/relationships/oleObject" Target="../embeddings/oleObject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hyperlink" Target="mailto:rosa.montereali@enea.it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05000" y="228600"/>
            <a:ext cx="62780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VUV-VIS optical characterization </a:t>
            </a:r>
          </a:p>
          <a:p>
            <a:pPr algn="ctr"/>
            <a:r>
              <a:rPr lang="en-US" sz="2800" dirty="0" smtClean="0"/>
              <a:t>of </a:t>
            </a:r>
            <a:r>
              <a:rPr lang="en-US" sz="2800" dirty="0" err="1" smtClean="0"/>
              <a:t>Tetraphenyl</a:t>
            </a:r>
            <a:r>
              <a:rPr lang="en-US" sz="2800" dirty="0" smtClean="0"/>
              <a:t>-butadiene films </a:t>
            </a:r>
          </a:p>
          <a:p>
            <a:pPr algn="ctr"/>
            <a:r>
              <a:rPr lang="en-US" sz="2800" dirty="0" smtClean="0"/>
              <a:t>on glass and </a:t>
            </a:r>
            <a:r>
              <a:rPr lang="en-US" sz="2800" dirty="0" err="1" smtClean="0"/>
              <a:t>specular</a:t>
            </a:r>
            <a:r>
              <a:rPr lang="en-US" sz="2800" dirty="0" smtClean="0"/>
              <a:t> reflector substrates </a:t>
            </a:r>
          </a:p>
          <a:p>
            <a:pPr algn="ctr"/>
            <a:r>
              <a:rPr lang="en-US" sz="2800" dirty="0" smtClean="0"/>
              <a:t>from room to liquid Argon temperature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2400" y="5657671"/>
            <a:ext cx="5474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smtClean="0"/>
              <a:t>F. </a:t>
            </a:r>
            <a:r>
              <a:rPr lang="it-IT" u="sng" dirty="0" err="1" smtClean="0"/>
              <a:t>Cavanna</a:t>
            </a:r>
            <a:r>
              <a:rPr lang="it-IT" dirty="0" smtClean="0"/>
              <a:t> </a:t>
            </a:r>
          </a:p>
          <a:p>
            <a:r>
              <a:rPr lang="it-IT" dirty="0" smtClean="0"/>
              <a:t>R. </a:t>
            </a:r>
            <a:r>
              <a:rPr lang="it-IT" dirty="0" err="1" smtClean="0"/>
              <a:t>Francini</a:t>
            </a:r>
            <a:r>
              <a:rPr lang="it-IT" dirty="0" smtClean="0"/>
              <a:t>, R.M. </a:t>
            </a:r>
            <a:r>
              <a:rPr lang="it-IT" dirty="0" err="1" smtClean="0"/>
              <a:t>Montereali</a:t>
            </a:r>
            <a:r>
              <a:rPr lang="it-IT" dirty="0" smtClean="0"/>
              <a:t>, E. </a:t>
            </a:r>
            <a:r>
              <a:rPr lang="it-IT" dirty="0" err="1" smtClean="0"/>
              <a:t>Nichelatti</a:t>
            </a:r>
            <a:r>
              <a:rPr lang="it-IT" dirty="0" smtClean="0"/>
              <a:t>, </a:t>
            </a:r>
            <a:r>
              <a:rPr lang="it-IT" dirty="0" err="1" smtClean="0"/>
              <a:t>M.A.</a:t>
            </a:r>
            <a:r>
              <a:rPr lang="it-IT" dirty="0" smtClean="0"/>
              <a:t> Vincenti,</a:t>
            </a:r>
          </a:p>
          <a:p>
            <a:r>
              <a:rPr lang="it-IT" dirty="0" smtClean="0"/>
              <a:t>N. </a:t>
            </a:r>
            <a:r>
              <a:rPr lang="it-IT" dirty="0" err="1" smtClean="0"/>
              <a:t>Canci</a:t>
            </a:r>
            <a:r>
              <a:rPr lang="it-IT" dirty="0" smtClean="0"/>
              <a:t>, E. Segreto, F. Di </a:t>
            </a:r>
            <a:r>
              <a:rPr lang="it-IT" dirty="0" err="1" smtClean="0"/>
              <a:t>Pompeo</a:t>
            </a:r>
            <a:r>
              <a:rPr lang="it-IT" dirty="0" smtClean="0"/>
              <a:t>, F. Carbonara</a:t>
            </a:r>
          </a:p>
          <a:p>
            <a:r>
              <a:rPr lang="it-IT" dirty="0" smtClean="0"/>
              <a:t>G. </a:t>
            </a:r>
            <a:r>
              <a:rPr lang="it-IT" dirty="0" err="1" smtClean="0"/>
              <a:t>Fiorillo</a:t>
            </a:r>
            <a:r>
              <a:rPr lang="it-IT" dirty="0" smtClean="0"/>
              <a:t>, F. Perfetto</a:t>
            </a:r>
            <a:endParaRPr lang="it-IT" dirty="0"/>
          </a:p>
        </p:txBody>
      </p:sp>
      <p:pic>
        <p:nvPicPr>
          <p:cNvPr id="6" name="Picture 5" descr="Screen Shot 2013-05-29 at 7.18.4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09800"/>
            <a:ext cx="7658101" cy="341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0" y="1676400"/>
            <a:ext cx="8915400" cy="3581400"/>
            <a:chOff x="0" y="1295400"/>
            <a:chExt cx="8915400" cy="3581400"/>
          </a:xfrm>
        </p:grpSpPr>
        <p:sp>
          <p:nvSpPr>
            <p:cNvPr id="5" name="Rettangolo 4"/>
            <p:cNvSpPr/>
            <p:nvPr/>
          </p:nvSpPr>
          <p:spPr>
            <a:xfrm>
              <a:off x="0" y="1295400"/>
              <a:ext cx="8915400" cy="3581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" name="Immagine 9" descr="exc vs salic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1447800"/>
              <a:ext cx="4572000" cy="3315320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111607" y="2362200"/>
              <a:ext cx="461177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 smtClean="0"/>
                <a:t>Detail</a:t>
              </a:r>
              <a:r>
                <a:rPr lang="it-IT" dirty="0" smtClean="0"/>
                <a:t> </a:t>
              </a:r>
              <a:r>
                <a:rPr lang="it-IT" dirty="0" err="1" smtClean="0"/>
                <a:t>of</a:t>
              </a:r>
              <a:r>
                <a:rPr lang="it-IT" dirty="0" smtClean="0"/>
                <a:t> the </a:t>
              </a:r>
              <a:r>
                <a:rPr lang="it-IT" dirty="0" err="1" smtClean="0"/>
                <a:t>PhotoExcitation</a:t>
              </a:r>
              <a:r>
                <a:rPr lang="it-IT" dirty="0" smtClean="0"/>
                <a:t> </a:t>
              </a:r>
              <a:r>
                <a:rPr lang="it-IT" dirty="0" err="1" smtClean="0"/>
                <a:t>Spectra</a:t>
              </a:r>
              <a:r>
                <a:rPr lang="it-IT" dirty="0" smtClean="0"/>
                <a:t> </a:t>
              </a:r>
            </a:p>
            <a:p>
              <a:pPr algn="ctr"/>
              <a:r>
                <a:rPr lang="it-IT" dirty="0" err="1" smtClean="0"/>
                <a:t>around</a:t>
              </a:r>
              <a:r>
                <a:rPr lang="it-IT" dirty="0" smtClean="0"/>
                <a:t> 128 </a:t>
              </a:r>
              <a:r>
                <a:rPr lang="it-IT" dirty="0" err="1" smtClean="0"/>
                <a:t>nm</a:t>
              </a:r>
              <a:r>
                <a:rPr lang="it-IT" dirty="0" smtClean="0"/>
                <a:t> </a:t>
              </a:r>
              <a:r>
                <a:rPr lang="it-IT" dirty="0" err="1" smtClean="0"/>
                <a:t>for</a:t>
              </a:r>
              <a:r>
                <a:rPr lang="it-IT" dirty="0" smtClean="0"/>
                <a:t> </a:t>
              </a:r>
              <a:r>
                <a:rPr lang="it-IT" dirty="0" err="1" smtClean="0"/>
                <a:t>two</a:t>
              </a:r>
              <a:r>
                <a:rPr lang="it-IT" dirty="0" smtClean="0"/>
                <a:t> </a:t>
              </a:r>
              <a:r>
                <a:rPr lang="it-IT" dirty="0" err="1" smtClean="0"/>
                <a:t>representative</a:t>
              </a:r>
              <a:r>
                <a:rPr lang="it-IT" dirty="0" smtClean="0"/>
                <a:t> </a:t>
              </a:r>
              <a:r>
                <a:rPr lang="it-IT" dirty="0" err="1" smtClean="0"/>
                <a:t>samples</a:t>
              </a:r>
              <a:endParaRPr lang="it-IT" dirty="0" smtClean="0"/>
            </a:p>
            <a:p>
              <a:pPr algn="ctr"/>
              <a:r>
                <a:rPr lang="it-IT" dirty="0" err="1" smtClean="0"/>
                <a:t>of</a:t>
              </a:r>
              <a:r>
                <a:rPr lang="it-IT" dirty="0" smtClean="0"/>
                <a:t> TPB on VIKUITI and </a:t>
              </a:r>
            </a:p>
            <a:p>
              <a:pPr algn="ctr"/>
              <a:r>
                <a:rPr lang="it-IT" dirty="0" smtClean="0"/>
                <a:t>TPB in </a:t>
              </a:r>
              <a:r>
                <a:rPr lang="it-IT" dirty="0" err="1" smtClean="0"/>
                <a:t>polystyrene</a:t>
              </a:r>
              <a:r>
                <a:rPr lang="it-IT" dirty="0" smtClean="0"/>
                <a:t> on </a:t>
              </a:r>
              <a:r>
                <a:rPr lang="it-IT" dirty="0" err="1" smtClean="0"/>
                <a:t>glass</a:t>
              </a:r>
              <a:r>
                <a:rPr lang="it-IT" dirty="0" smtClean="0"/>
                <a:t>.</a:t>
              </a:r>
            </a:p>
            <a:p>
              <a:pPr algn="ctr"/>
              <a:r>
                <a:rPr lang="it-IT" dirty="0" smtClean="0"/>
                <a:t>The </a:t>
              </a:r>
              <a:r>
                <a:rPr lang="it-IT" dirty="0" err="1" smtClean="0"/>
                <a:t>Spectra</a:t>
              </a:r>
              <a:r>
                <a:rPr lang="it-IT" dirty="0" smtClean="0"/>
                <a:t> are </a:t>
              </a:r>
              <a:r>
                <a:rPr lang="it-IT" dirty="0" err="1" smtClean="0"/>
                <a:t>nomalized</a:t>
              </a:r>
              <a:r>
                <a:rPr lang="it-IT" dirty="0" smtClean="0"/>
                <a:t> </a:t>
              </a:r>
            </a:p>
            <a:p>
              <a:pPr algn="ctr"/>
              <a:r>
                <a:rPr lang="it-IT" dirty="0" err="1" smtClean="0"/>
                <a:t>to</a:t>
              </a:r>
              <a:r>
                <a:rPr lang="it-IT" dirty="0" smtClean="0"/>
                <a:t> a </a:t>
              </a:r>
              <a:r>
                <a:rPr lang="it-IT" dirty="0" err="1" smtClean="0"/>
                <a:t>Sodium</a:t>
              </a:r>
              <a:r>
                <a:rPr lang="it-IT" dirty="0" smtClean="0"/>
                <a:t> </a:t>
              </a:r>
              <a:r>
                <a:rPr lang="it-IT" dirty="0" err="1" smtClean="0"/>
                <a:t>Salicylate</a:t>
              </a:r>
              <a:r>
                <a:rPr lang="it-IT" dirty="0" smtClean="0"/>
                <a:t> </a:t>
              </a:r>
              <a:r>
                <a:rPr lang="it-IT" dirty="0" err="1" smtClean="0"/>
                <a:t>reference</a:t>
              </a:r>
              <a:endParaRPr lang="it-IT" dirty="0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5181600" y="1981200"/>
            <a:ext cx="2971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934200" y="2971800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6934200" y="38100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643378-C93A-4A4B-8D6F-97AEFC2CEFE3}" type="slidenum">
              <a:rPr lang="it-IT"/>
              <a:pPr/>
              <a:t>11</a:t>
            </a:fld>
            <a:endParaRPr lang="it-IT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7507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Hemispheric optical reflectance R and transmittance T</a:t>
            </a:r>
          </a:p>
          <a:p>
            <a:r>
              <a:rPr lang="en-GB" sz="2400"/>
              <a:t>(and absorbance A)</a:t>
            </a: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1066800" y="3124200"/>
            <a:ext cx="1828800" cy="457200"/>
          </a:xfrm>
          <a:custGeom>
            <a:avLst/>
            <a:gdLst>
              <a:gd name="T0" fmla="*/ 116128800 w 21600"/>
              <a:gd name="T1" fmla="*/ 0 h 21600"/>
              <a:gd name="T2" fmla="*/ 0 w 21600"/>
              <a:gd name="T3" fmla="*/ 4838700 h 21600"/>
              <a:gd name="T4" fmla="*/ 116128800 w 21600"/>
              <a:gd name="T5" fmla="*/ 9677399 h 21600"/>
              <a:gd name="T6" fmla="*/ 154838386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505200" y="2286000"/>
            <a:ext cx="1143000" cy="2133600"/>
            <a:chOff x="2592" y="1632"/>
            <a:chExt cx="720" cy="1344"/>
          </a:xfrm>
        </p:grpSpPr>
        <p:sp>
          <p:nvSpPr>
            <p:cNvPr id="6175" name="Line 20"/>
            <p:cNvSpPr>
              <a:spLocks noChangeShapeType="1"/>
            </p:cNvSpPr>
            <p:nvPr/>
          </p:nvSpPr>
          <p:spPr bwMode="auto">
            <a:xfrm flipH="1">
              <a:off x="2592" y="2304"/>
              <a:ext cx="720" cy="0"/>
            </a:xfrm>
            <a:prstGeom prst="line">
              <a:avLst/>
            </a:prstGeom>
            <a:noFill/>
            <a:ln w="63500">
              <a:solidFill>
                <a:srgbClr val="CC99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6" name="Line 21"/>
            <p:cNvSpPr>
              <a:spLocks noChangeShapeType="1"/>
            </p:cNvSpPr>
            <p:nvPr/>
          </p:nvSpPr>
          <p:spPr bwMode="auto">
            <a:xfrm flipH="1" flipV="1">
              <a:off x="2640" y="2016"/>
              <a:ext cx="672" cy="288"/>
            </a:xfrm>
            <a:prstGeom prst="line">
              <a:avLst/>
            </a:prstGeom>
            <a:noFill/>
            <a:ln w="63500">
              <a:solidFill>
                <a:srgbClr val="CC99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7" name="Line 22"/>
            <p:cNvSpPr>
              <a:spLocks noChangeShapeType="1"/>
            </p:cNvSpPr>
            <p:nvPr/>
          </p:nvSpPr>
          <p:spPr bwMode="auto">
            <a:xfrm flipH="1">
              <a:off x="2640" y="2304"/>
              <a:ext cx="672" cy="288"/>
            </a:xfrm>
            <a:prstGeom prst="line">
              <a:avLst/>
            </a:prstGeom>
            <a:noFill/>
            <a:ln w="63500">
              <a:solidFill>
                <a:srgbClr val="CC99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8" name="Line 23"/>
            <p:cNvSpPr>
              <a:spLocks noChangeShapeType="1"/>
            </p:cNvSpPr>
            <p:nvPr/>
          </p:nvSpPr>
          <p:spPr bwMode="auto">
            <a:xfrm flipH="1" flipV="1">
              <a:off x="2832" y="1776"/>
              <a:ext cx="480" cy="528"/>
            </a:xfrm>
            <a:prstGeom prst="line">
              <a:avLst/>
            </a:prstGeom>
            <a:noFill/>
            <a:ln w="63500">
              <a:solidFill>
                <a:srgbClr val="CC99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9" name="Line 24"/>
            <p:cNvSpPr>
              <a:spLocks noChangeShapeType="1"/>
            </p:cNvSpPr>
            <p:nvPr/>
          </p:nvSpPr>
          <p:spPr bwMode="auto">
            <a:xfrm flipH="1">
              <a:off x="2832" y="2304"/>
              <a:ext cx="480" cy="528"/>
            </a:xfrm>
            <a:prstGeom prst="line">
              <a:avLst/>
            </a:prstGeom>
            <a:noFill/>
            <a:ln w="63500">
              <a:solidFill>
                <a:srgbClr val="CC99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0" name="Line 25"/>
            <p:cNvSpPr>
              <a:spLocks noChangeShapeType="1"/>
            </p:cNvSpPr>
            <p:nvPr/>
          </p:nvSpPr>
          <p:spPr bwMode="auto">
            <a:xfrm flipH="1" flipV="1">
              <a:off x="3072" y="1632"/>
              <a:ext cx="240" cy="672"/>
            </a:xfrm>
            <a:prstGeom prst="line">
              <a:avLst/>
            </a:prstGeom>
            <a:noFill/>
            <a:ln w="63500">
              <a:solidFill>
                <a:srgbClr val="CC99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1" name="Line 26"/>
            <p:cNvSpPr>
              <a:spLocks noChangeShapeType="1"/>
            </p:cNvSpPr>
            <p:nvPr/>
          </p:nvSpPr>
          <p:spPr bwMode="auto">
            <a:xfrm flipH="1">
              <a:off x="3072" y="2304"/>
              <a:ext cx="240" cy="672"/>
            </a:xfrm>
            <a:prstGeom prst="line">
              <a:avLst/>
            </a:prstGeom>
            <a:noFill/>
            <a:ln w="63500">
              <a:solidFill>
                <a:srgbClr val="CC99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50" name="Text Box 28"/>
          <p:cNvSpPr txBox="1">
            <a:spLocks noChangeArrowheads="1"/>
          </p:cNvSpPr>
          <p:nvPr/>
        </p:nvSpPr>
        <p:spPr bwMode="auto">
          <a:xfrm>
            <a:off x="1066800" y="274320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incident light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2895600" y="457200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hemispheric</a:t>
            </a:r>
          </a:p>
          <a:p>
            <a:r>
              <a:rPr lang="it-IT"/>
              <a:t>reflectance R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 flipH="1">
            <a:off x="4876800" y="2286000"/>
            <a:ext cx="1219200" cy="2133600"/>
            <a:chOff x="2592" y="1632"/>
            <a:chExt cx="720" cy="1344"/>
          </a:xfrm>
        </p:grpSpPr>
        <p:sp>
          <p:nvSpPr>
            <p:cNvPr id="6168" name="Line 32"/>
            <p:cNvSpPr>
              <a:spLocks noChangeShapeType="1"/>
            </p:cNvSpPr>
            <p:nvPr/>
          </p:nvSpPr>
          <p:spPr bwMode="auto">
            <a:xfrm flipH="1">
              <a:off x="2592" y="2304"/>
              <a:ext cx="720" cy="0"/>
            </a:xfrm>
            <a:prstGeom prst="line">
              <a:avLst/>
            </a:prstGeom>
            <a:noFill/>
            <a:ln w="63500">
              <a:solidFill>
                <a:srgbClr val="CC99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9" name="Line 33"/>
            <p:cNvSpPr>
              <a:spLocks noChangeShapeType="1"/>
            </p:cNvSpPr>
            <p:nvPr/>
          </p:nvSpPr>
          <p:spPr bwMode="auto">
            <a:xfrm flipH="1" flipV="1">
              <a:off x="2640" y="2016"/>
              <a:ext cx="672" cy="288"/>
            </a:xfrm>
            <a:prstGeom prst="line">
              <a:avLst/>
            </a:prstGeom>
            <a:noFill/>
            <a:ln w="63500">
              <a:solidFill>
                <a:srgbClr val="CC99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0" name="Line 34"/>
            <p:cNvSpPr>
              <a:spLocks noChangeShapeType="1"/>
            </p:cNvSpPr>
            <p:nvPr/>
          </p:nvSpPr>
          <p:spPr bwMode="auto">
            <a:xfrm flipH="1">
              <a:off x="2640" y="2304"/>
              <a:ext cx="672" cy="288"/>
            </a:xfrm>
            <a:prstGeom prst="line">
              <a:avLst/>
            </a:prstGeom>
            <a:noFill/>
            <a:ln w="63500">
              <a:solidFill>
                <a:srgbClr val="CC99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1" name="Line 35"/>
            <p:cNvSpPr>
              <a:spLocks noChangeShapeType="1"/>
            </p:cNvSpPr>
            <p:nvPr/>
          </p:nvSpPr>
          <p:spPr bwMode="auto">
            <a:xfrm flipH="1" flipV="1">
              <a:off x="2832" y="1776"/>
              <a:ext cx="480" cy="528"/>
            </a:xfrm>
            <a:prstGeom prst="line">
              <a:avLst/>
            </a:prstGeom>
            <a:noFill/>
            <a:ln w="63500">
              <a:solidFill>
                <a:srgbClr val="CC99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2" name="Line 36"/>
            <p:cNvSpPr>
              <a:spLocks noChangeShapeType="1"/>
            </p:cNvSpPr>
            <p:nvPr/>
          </p:nvSpPr>
          <p:spPr bwMode="auto">
            <a:xfrm flipH="1">
              <a:off x="2832" y="2304"/>
              <a:ext cx="480" cy="528"/>
            </a:xfrm>
            <a:prstGeom prst="line">
              <a:avLst/>
            </a:prstGeom>
            <a:noFill/>
            <a:ln w="63500">
              <a:solidFill>
                <a:srgbClr val="CC99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3" name="Line 37"/>
            <p:cNvSpPr>
              <a:spLocks noChangeShapeType="1"/>
            </p:cNvSpPr>
            <p:nvPr/>
          </p:nvSpPr>
          <p:spPr bwMode="auto">
            <a:xfrm flipH="1" flipV="1">
              <a:off x="3072" y="1632"/>
              <a:ext cx="240" cy="672"/>
            </a:xfrm>
            <a:prstGeom prst="line">
              <a:avLst/>
            </a:prstGeom>
            <a:noFill/>
            <a:ln w="63500">
              <a:solidFill>
                <a:srgbClr val="CC99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4" name="Line 38"/>
            <p:cNvSpPr>
              <a:spLocks noChangeShapeType="1"/>
            </p:cNvSpPr>
            <p:nvPr/>
          </p:nvSpPr>
          <p:spPr bwMode="auto">
            <a:xfrm flipH="1">
              <a:off x="3072" y="2304"/>
              <a:ext cx="240" cy="672"/>
            </a:xfrm>
            <a:prstGeom prst="line">
              <a:avLst/>
            </a:prstGeom>
            <a:noFill/>
            <a:ln w="63500">
              <a:solidFill>
                <a:srgbClr val="CC99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5105400" y="4572000"/>
            <a:ext cx="175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hemispheric</a:t>
            </a:r>
          </a:p>
          <a:p>
            <a:r>
              <a:rPr lang="it-IT"/>
              <a:t>transmittance T</a:t>
            </a:r>
          </a:p>
        </p:txBody>
      </p:sp>
      <p:sp>
        <p:nvSpPr>
          <p:cNvPr id="6154" name="Text Box 42"/>
          <p:cNvSpPr txBox="1">
            <a:spLocks noChangeArrowheads="1"/>
          </p:cNvSpPr>
          <p:nvPr/>
        </p:nvSpPr>
        <p:spPr bwMode="auto">
          <a:xfrm>
            <a:off x="4343400" y="16002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sample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3505200" y="5257800"/>
            <a:ext cx="2308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/>
              <a:t>R + T + A = 1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746625" y="2438400"/>
            <a:ext cx="1882775" cy="1828800"/>
            <a:chOff x="3182" y="1584"/>
            <a:chExt cx="1248" cy="1152"/>
          </a:xfrm>
        </p:grpSpPr>
        <p:sp>
          <p:nvSpPr>
            <p:cNvPr id="6164" name="Line 44"/>
            <p:cNvSpPr>
              <a:spLocks noChangeShapeType="1"/>
            </p:cNvSpPr>
            <p:nvPr/>
          </p:nvSpPr>
          <p:spPr bwMode="auto">
            <a:xfrm flipV="1">
              <a:off x="3182" y="1968"/>
              <a:ext cx="1248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5" name="Line 45"/>
            <p:cNvSpPr>
              <a:spLocks noChangeShapeType="1"/>
            </p:cNvSpPr>
            <p:nvPr/>
          </p:nvSpPr>
          <p:spPr bwMode="auto">
            <a:xfrm>
              <a:off x="3182" y="2160"/>
              <a:ext cx="1248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6" name="Line 46"/>
            <p:cNvSpPr>
              <a:spLocks noChangeShapeType="1"/>
            </p:cNvSpPr>
            <p:nvPr/>
          </p:nvSpPr>
          <p:spPr bwMode="auto">
            <a:xfrm flipV="1">
              <a:off x="3182" y="1584"/>
              <a:ext cx="1104" cy="5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7" name="Line 47"/>
            <p:cNvSpPr>
              <a:spLocks noChangeShapeType="1"/>
            </p:cNvSpPr>
            <p:nvPr/>
          </p:nvSpPr>
          <p:spPr bwMode="auto">
            <a:xfrm>
              <a:off x="3182" y="2160"/>
              <a:ext cx="1104" cy="5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 flipH="1">
            <a:off x="2971800" y="2438400"/>
            <a:ext cx="1774825" cy="1828800"/>
            <a:chOff x="3182" y="1584"/>
            <a:chExt cx="1248" cy="1152"/>
          </a:xfrm>
        </p:grpSpPr>
        <p:sp>
          <p:nvSpPr>
            <p:cNvPr id="6160" name="Line 48"/>
            <p:cNvSpPr>
              <a:spLocks noChangeShapeType="1"/>
            </p:cNvSpPr>
            <p:nvPr/>
          </p:nvSpPr>
          <p:spPr bwMode="auto">
            <a:xfrm flipV="1">
              <a:off x="3182" y="1968"/>
              <a:ext cx="1248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1" name="Line 49"/>
            <p:cNvSpPr>
              <a:spLocks noChangeShapeType="1"/>
            </p:cNvSpPr>
            <p:nvPr/>
          </p:nvSpPr>
          <p:spPr bwMode="auto">
            <a:xfrm>
              <a:off x="3182" y="2160"/>
              <a:ext cx="1248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2" name="Line 50"/>
            <p:cNvSpPr>
              <a:spLocks noChangeShapeType="1"/>
            </p:cNvSpPr>
            <p:nvPr/>
          </p:nvSpPr>
          <p:spPr bwMode="auto">
            <a:xfrm flipV="1">
              <a:off x="3182" y="1584"/>
              <a:ext cx="1104" cy="5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3" name="Line 51"/>
            <p:cNvSpPr>
              <a:spLocks noChangeShapeType="1"/>
            </p:cNvSpPr>
            <p:nvPr/>
          </p:nvSpPr>
          <p:spPr bwMode="auto">
            <a:xfrm>
              <a:off x="3182" y="2160"/>
              <a:ext cx="1104" cy="5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48200" y="1981200"/>
            <a:ext cx="228600" cy="2743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6324600" y="2590800"/>
            <a:ext cx="249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photoluminescence </a:t>
            </a:r>
            <a:r>
              <a:rPr lang="it-IT">
                <a:solidFill>
                  <a:srgbClr val="FF3300"/>
                </a:solidFill>
              </a:rPr>
              <a:t>PL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9" grpId="0"/>
      <p:bldP spid="5161" grpId="0"/>
      <p:bldP spid="5163" grpId="0"/>
      <p:bldP spid="5125" grpId="0" animBg="1"/>
      <p:bldP spid="51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8AD72B-8A0C-444F-A223-47629E41D2B4}" type="slidenum">
              <a:rPr lang="it-IT"/>
              <a:pPr/>
              <a:t>12</a:t>
            </a:fld>
            <a:endParaRPr lang="it-IT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3200400"/>
            <a:ext cx="7848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rgbClr val="FF3300"/>
                </a:solidFill>
              </a:rPr>
              <a:t>PROBLEM!</a:t>
            </a:r>
          </a:p>
          <a:p>
            <a:r>
              <a:rPr lang="it-IT" sz="2400"/>
              <a:t>Measurements of R and T (and A) of an </a:t>
            </a:r>
            <a:r>
              <a:rPr lang="it-IT" sz="2400" u="sng"/>
              <a:t>optically-active sample</a:t>
            </a:r>
            <a:r>
              <a:rPr lang="it-IT" sz="2400"/>
              <a:t> are heavily affected by </a:t>
            </a:r>
            <a:r>
              <a:rPr lang="it-IT" sz="2400" u="sng"/>
              <a:t>unwanted Stokes-shifted PL</a:t>
            </a:r>
            <a:r>
              <a:rPr lang="it-IT" sz="2400"/>
              <a:t> which is excited by the probe beam.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85800" y="1219200"/>
            <a:ext cx="792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/>
              <a:t>In a typical spectrophotometer, while the impinging probe beam is filtered in wavelength, the reflected (transmitted) beam is detected with </a:t>
            </a:r>
            <a:r>
              <a:rPr lang="it-IT" sz="2400" u="sng"/>
              <a:t>no spectral filtering</a:t>
            </a:r>
            <a:r>
              <a:rPr lang="it-IT" sz="2400"/>
              <a:t>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90600" y="5105400"/>
            <a:ext cx="731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rgbClr val="FF3300"/>
                </a:solidFill>
              </a:rPr>
              <a:t>Is there a way to “clean” measured photometric spectra of TPB from PL?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267200" y="2590800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/>
      <p:bldP spid="81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/>
        </p:nvSpPr>
        <p:spPr>
          <a:xfrm>
            <a:off x="609600" y="1143000"/>
            <a:ext cx="8001000" cy="518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B7E712-061E-459D-8D6F-534C270046B3}" type="slidenum">
              <a:rPr lang="it-IT"/>
              <a:pPr/>
              <a:t>13</a:t>
            </a:fld>
            <a:endParaRPr lang="it-IT"/>
          </a:p>
        </p:txBody>
      </p:sp>
      <p:sp>
        <p:nvSpPr>
          <p:cNvPr id="8195" name="Litebulb"/>
          <p:cNvSpPr>
            <a:spLocks noEditPoints="1" noChangeArrowheads="1"/>
          </p:cNvSpPr>
          <p:nvPr/>
        </p:nvSpPr>
        <p:spPr bwMode="auto">
          <a:xfrm>
            <a:off x="990600" y="3276600"/>
            <a:ext cx="928688" cy="1319213"/>
          </a:xfrm>
          <a:custGeom>
            <a:avLst/>
            <a:gdLst>
              <a:gd name="T0" fmla="*/ 19964382 w 21600"/>
              <a:gd name="T1" fmla="*/ 0 h 21600"/>
              <a:gd name="T2" fmla="*/ 39928765 w 21600"/>
              <a:gd name="T3" fmla="*/ 29027752 h 21600"/>
              <a:gd name="T4" fmla="*/ 0 w 21600"/>
              <a:gd name="T5" fmla="*/ 29027752 h 21600"/>
              <a:gd name="T6" fmla="*/ 19964382 w 21600"/>
              <a:gd name="T7" fmla="*/ 805705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343400" y="2209800"/>
            <a:ext cx="3429000" cy="3490913"/>
            <a:chOff x="2736" y="1392"/>
            <a:chExt cx="2160" cy="2199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832" y="1392"/>
              <a:ext cx="1968" cy="2199"/>
              <a:chOff x="2832" y="1392"/>
              <a:chExt cx="1968" cy="2199"/>
            </a:xfrm>
          </p:grpSpPr>
          <p:sp>
            <p:nvSpPr>
              <p:cNvPr id="8227" name="Oval 4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1968" cy="1968"/>
              </a:xfrm>
              <a:prstGeom prst="ellips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28" name="Text Box 18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12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/>
                  <a:t>integrating sphere</a:t>
                </a:r>
              </a:p>
            </p:txBody>
          </p:sp>
        </p:grpSp>
        <p:sp>
          <p:nvSpPr>
            <p:cNvPr id="8226" name="Rectangle 7"/>
            <p:cNvSpPr>
              <a:spLocks noChangeArrowheads="1"/>
            </p:cNvSpPr>
            <p:nvPr/>
          </p:nvSpPr>
          <p:spPr bwMode="auto">
            <a:xfrm>
              <a:off x="2736" y="2160"/>
              <a:ext cx="2160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357" name="Line 21"/>
          <p:cNvSpPr>
            <a:spLocks noChangeShapeType="1"/>
          </p:cNvSpPr>
          <p:nvPr/>
        </p:nvSpPr>
        <p:spPr bwMode="auto">
          <a:xfrm flipH="1" flipV="1">
            <a:off x="6705600" y="2819400"/>
            <a:ext cx="914400" cy="914400"/>
          </a:xfrm>
          <a:prstGeom prst="line">
            <a:avLst/>
          </a:prstGeom>
          <a:noFill/>
          <a:ln w="76200">
            <a:solidFill>
              <a:srgbClr val="CC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6781800" y="3733800"/>
            <a:ext cx="838200" cy="914400"/>
          </a:xfrm>
          <a:prstGeom prst="line">
            <a:avLst/>
          </a:prstGeom>
          <a:noFill/>
          <a:ln w="76200">
            <a:solidFill>
              <a:srgbClr val="CC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 flipV="1">
            <a:off x="6324600" y="3733800"/>
            <a:ext cx="1295400" cy="0"/>
          </a:xfrm>
          <a:prstGeom prst="line">
            <a:avLst/>
          </a:prstGeom>
          <a:noFill/>
          <a:ln w="76200">
            <a:solidFill>
              <a:srgbClr val="CC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H="1" flipV="1">
            <a:off x="6400800" y="3200400"/>
            <a:ext cx="12192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H="1">
            <a:off x="6477000" y="3733800"/>
            <a:ext cx="11430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2057400" y="3581400"/>
            <a:ext cx="1066800" cy="304800"/>
          </a:xfrm>
          <a:custGeom>
            <a:avLst/>
            <a:gdLst>
              <a:gd name="T0" fmla="*/ 39516048 w 21600"/>
              <a:gd name="T1" fmla="*/ 0 h 21600"/>
              <a:gd name="T2" fmla="*/ 0 w 21600"/>
              <a:gd name="T3" fmla="*/ 2150533 h 21600"/>
              <a:gd name="T4" fmla="*/ 39516048 w 21600"/>
              <a:gd name="T5" fmla="*/ 4301067 h 21600"/>
              <a:gd name="T6" fmla="*/ 52688072 w 21600"/>
              <a:gd name="T7" fmla="*/ 21505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63" name="AutoShape 27"/>
          <p:cNvSpPr>
            <a:spLocks noChangeArrowheads="1"/>
          </p:cNvSpPr>
          <p:nvPr/>
        </p:nvSpPr>
        <p:spPr bwMode="auto">
          <a:xfrm>
            <a:off x="2057400" y="3581400"/>
            <a:ext cx="1066800" cy="304800"/>
          </a:xfrm>
          <a:custGeom>
            <a:avLst/>
            <a:gdLst>
              <a:gd name="T0" fmla="*/ 39516048 w 21600"/>
              <a:gd name="T1" fmla="*/ 0 h 21600"/>
              <a:gd name="T2" fmla="*/ 0 w 21600"/>
              <a:gd name="T3" fmla="*/ 2150533 h 21600"/>
              <a:gd name="T4" fmla="*/ 39516048 w 21600"/>
              <a:gd name="T5" fmla="*/ 4301067 h 21600"/>
              <a:gd name="T6" fmla="*/ 52688072 w 21600"/>
              <a:gd name="T7" fmla="*/ 21505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H="1" flipV="1">
            <a:off x="6705600" y="2819400"/>
            <a:ext cx="914400" cy="914400"/>
          </a:xfrm>
          <a:prstGeom prst="line">
            <a:avLst/>
          </a:prstGeom>
          <a:noFill/>
          <a:ln w="76200">
            <a:solidFill>
              <a:srgbClr val="CC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H="1">
            <a:off x="6781800" y="3733800"/>
            <a:ext cx="838200" cy="914400"/>
          </a:xfrm>
          <a:prstGeom prst="line">
            <a:avLst/>
          </a:prstGeom>
          <a:noFill/>
          <a:ln w="76200">
            <a:solidFill>
              <a:srgbClr val="CC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 flipV="1">
            <a:off x="6324600" y="3733800"/>
            <a:ext cx="1295400" cy="0"/>
          </a:xfrm>
          <a:prstGeom prst="line">
            <a:avLst/>
          </a:prstGeom>
          <a:noFill/>
          <a:ln w="76200">
            <a:solidFill>
              <a:srgbClr val="CC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620000" y="3175000"/>
            <a:ext cx="882650" cy="1143000"/>
            <a:chOff x="4800" y="2024"/>
            <a:chExt cx="556" cy="720"/>
          </a:xfrm>
        </p:grpSpPr>
        <p:sp>
          <p:nvSpPr>
            <p:cNvPr id="8223" name="Rectangle 11"/>
            <p:cNvSpPr>
              <a:spLocks noChangeArrowheads="1"/>
            </p:cNvSpPr>
            <p:nvPr/>
          </p:nvSpPr>
          <p:spPr bwMode="auto">
            <a:xfrm>
              <a:off x="4800" y="2024"/>
              <a:ext cx="144" cy="72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24" name="Text Box 16"/>
            <p:cNvSpPr txBox="1">
              <a:spLocks noChangeArrowheads="1"/>
            </p:cNvSpPr>
            <p:nvPr/>
          </p:nvSpPr>
          <p:spPr bwMode="auto">
            <a:xfrm>
              <a:off x="4928" y="2240"/>
              <a:ext cx="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/>
                <a:t>TPB</a:t>
              </a:r>
            </a:p>
          </p:txBody>
        </p:sp>
      </p:grp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7631113" y="3295650"/>
            <a:ext cx="144462" cy="914400"/>
          </a:xfrm>
          <a:prstGeom prst="rect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5181600" y="3962400"/>
            <a:ext cx="990600" cy="990600"/>
            <a:chOff x="2352" y="3408"/>
            <a:chExt cx="624" cy="624"/>
          </a:xfrm>
        </p:grpSpPr>
        <p:sp>
          <p:nvSpPr>
            <p:cNvPr id="8219" name="Oval 43"/>
            <p:cNvSpPr>
              <a:spLocks noChangeArrowheads="1"/>
            </p:cNvSpPr>
            <p:nvPr/>
          </p:nvSpPr>
          <p:spPr bwMode="auto">
            <a:xfrm>
              <a:off x="2352" y="3408"/>
              <a:ext cx="624" cy="62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20" name="Oval 44"/>
            <p:cNvSpPr>
              <a:spLocks noChangeArrowheads="1"/>
            </p:cNvSpPr>
            <p:nvPr/>
          </p:nvSpPr>
          <p:spPr bwMode="auto">
            <a:xfrm>
              <a:off x="2496" y="36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21" name="Oval 45"/>
            <p:cNvSpPr>
              <a:spLocks noChangeArrowheads="1"/>
            </p:cNvSpPr>
            <p:nvPr/>
          </p:nvSpPr>
          <p:spPr bwMode="auto">
            <a:xfrm>
              <a:off x="2736" y="36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22" name="Freeform 46"/>
            <p:cNvSpPr>
              <a:spLocks/>
            </p:cNvSpPr>
            <p:nvPr/>
          </p:nvSpPr>
          <p:spPr bwMode="auto">
            <a:xfrm flipV="1">
              <a:off x="2476" y="3792"/>
              <a:ext cx="384" cy="48"/>
            </a:xfrm>
            <a:custGeom>
              <a:avLst/>
              <a:gdLst>
                <a:gd name="T0" fmla="*/ 0 w 384"/>
                <a:gd name="T1" fmla="*/ 0 h 112"/>
                <a:gd name="T2" fmla="*/ 96 w 384"/>
                <a:gd name="T3" fmla="*/ 41 h 112"/>
                <a:gd name="T4" fmla="*/ 288 w 384"/>
                <a:gd name="T5" fmla="*/ 41 h 112"/>
                <a:gd name="T6" fmla="*/ 384 w 384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12"/>
                <a:gd name="T14" fmla="*/ 384 w 384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12">
                  <a:moveTo>
                    <a:pt x="0" y="0"/>
                  </a:moveTo>
                  <a:cubicBezTo>
                    <a:pt x="24" y="40"/>
                    <a:pt x="48" y="80"/>
                    <a:pt x="96" y="96"/>
                  </a:cubicBezTo>
                  <a:cubicBezTo>
                    <a:pt x="144" y="112"/>
                    <a:pt x="240" y="112"/>
                    <a:pt x="288" y="96"/>
                  </a:cubicBezTo>
                  <a:cubicBezTo>
                    <a:pt x="336" y="80"/>
                    <a:pt x="360" y="40"/>
                    <a:pt x="384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5181600" y="3962400"/>
            <a:ext cx="990600" cy="990600"/>
            <a:chOff x="1776" y="2784"/>
            <a:chExt cx="624" cy="624"/>
          </a:xfrm>
        </p:grpSpPr>
        <p:sp>
          <p:nvSpPr>
            <p:cNvPr id="8215" name="Oval 31"/>
            <p:cNvSpPr>
              <a:spLocks noChangeArrowheads="1"/>
            </p:cNvSpPr>
            <p:nvPr/>
          </p:nvSpPr>
          <p:spPr bwMode="auto">
            <a:xfrm>
              <a:off x="1776" y="2784"/>
              <a:ext cx="624" cy="62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16" name="Oval 32"/>
            <p:cNvSpPr>
              <a:spLocks noChangeArrowheads="1"/>
            </p:cNvSpPr>
            <p:nvPr/>
          </p:nvSpPr>
          <p:spPr bwMode="auto">
            <a:xfrm>
              <a:off x="1920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17" name="Oval 33"/>
            <p:cNvSpPr>
              <a:spLocks noChangeArrowheads="1"/>
            </p:cNvSpPr>
            <p:nvPr/>
          </p:nvSpPr>
          <p:spPr bwMode="auto">
            <a:xfrm>
              <a:off x="2160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18" name="Freeform 42"/>
            <p:cNvSpPr>
              <a:spLocks/>
            </p:cNvSpPr>
            <p:nvPr/>
          </p:nvSpPr>
          <p:spPr bwMode="auto">
            <a:xfrm>
              <a:off x="1900" y="3168"/>
              <a:ext cx="384" cy="96"/>
            </a:xfrm>
            <a:custGeom>
              <a:avLst/>
              <a:gdLst>
                <a:gd name="T0" fmla="*/ 0 w 384"/>
                <a:gd name="T1" fmla="*/ 0 h 112"/>
                <a:gd name="T2" fmla="*/ 96 w 384"/>
                <a:gd name="T3" fmla="*/ 82 h 112"/>
                <a:gd name="T4" fmla="*/ 288 w 384"/>
                <a:gd name="T5" fmla="*/ 82 h 112"/>
                <a:gd name="T6" fmla="*/ 384 w 384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12"/>
                <a:gd name="T14" fmla="*/ 384 w 384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12">
                  <a:moveTo>
                    <a:pt x="0" y="0"/>
                  </a:moveTo>
                  <a:cubicBezTo>
                    <a:pt x="24" y="40"/>
                    <a:pt x="48" y="80"/>
                    <a:pt x="96" y="96"/>
                  </a:cubicBezTo>
                  <a:cubicBezTo>
                    <a:pt x="144" y="112"/>
                    <a:pt x="240" y="112"/>
                    <a:pt x="288" y="96"/>
                  </a:cubicBezTo>
                  <a:cubicBezTo>
                    <a:pt x="336" y="80"/>
                    <a:pt x="360" y="40"/>
                    <a:pt x="384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1752600" y="1295400"/>
            <a:ext cx="586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 err="1">
                <a:solidFill>
                  <a:srgbClr val="FF3300"/>
                </a:solidFill>
              </a:rPr>
              <a:t>Photoluminescence</a:t>
            </a:r>
            <a:r>
              <a:rPr lang="it-IT" sz="2000" dirty="0"/>
              <a:t> </a:t>
            </a:r>
            <a:r>
              <a:rPr lang="it-IT" sz="2000" dirty="0" err="1"/>
              <a:t>affects</a:t>
            </a:r>
            <a:r>
              <a:rPr lang="it-IT" sz="2000" dirty="0"/>
              <a:t> the </a:t>
            </a:r>
            <a:r>
              <a:rPr lang="it-IT" sz="2000" dirty="0" err="1"/>
              <a:t>measurement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CC66FF"/>
                </a:solidFill>
              </a:rPr>
              <a:t>R</a:t>
            </a:r>
            <a:r>
              <a:rPr lang="it-IT" sz="2000" dirty="0"/>
              <a:t> </a:t>
            </a:r>
          </a:p>
        </p:txBody>
      </p:sp>
      <p:sp>
        <p:nvSpPr>
          <p:cNvPr id="14386" name="Text Box 50"/>
          <p:cNvSpPr txBox="1">
            <a:spLocks noChangeArrowheads="1"/>
          </p:cNvSpPr>
          <p:nvPr/>
        </p:nvSpPr>
        <p:spPr bwMode="auto">
          <a:xfrm>
            <a:off x="1746250" y="1050925"/>
            <a:ext cx="4598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 err="1"/>
              <a:t>Let</a:t>
            </a:r>
            <a:r>
              <a:rPr lang="it-IT" sz="2000" dirty="0"/>
              <a:t> </a:t>
            </a:r>
            <a:r>
              <a:rPr lang="it-IT" sz="2000" dirty="0" err="1"/>
              <a:t>us</a:t>
            </a:r>
            <a:r>
              <a:rPr lang="it-IT" sz="2000" dirty="0"/>
              <a:t> </a:t>
            </a:r>
            <a:r>
              <a:rPr lang="it-IT" sz="2000" dirty="0" err="1"/>
              <a:t>insert</a:t>
            </a:r>
            <a:r>
              <a:rPr lang="it-IT" sz="2000" dirty="0"/>
              <a:t> a </a:t>
            </a:r>
            <a:r>
              <a:rPr lang="it-IT" sz="2000" dirty="0" err="1"/>
              <a:t>suitable</a:t>
            </a:r>
            <a:r>
              <a:rPr lang="it-IT" sz="2000" dirty="0"/>
              <a:t> </a:t>
            </a:r>
            <a:r>
              <a:rPr lang="it-IT" sz="2000" dirty="0" err="1"/>
              <a:t>low-pass</a:t>
            </a:r>
            <a:r>
              <a:rPr lang="it-IT" sz="2000" dirty="0"/>
              <a:t> </a:t>
            </a:r>
            <a:r>
              <a:rPr lang="it-IT" sz="2000" dirty="0" err="1"/>
              <a:t>filter…</a:t>
            </a:r>
            <a:endParaRPr lang="it-IT" sz="2000" dirty="0"/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2286000" y="1600200"/>
            <a:ext cx="481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/>
              <a:t>… no more </a:t>
            </a:r>
            <a:r>
              <a:rPr lang="it-IT" sz="2000" i="1" dirty="0" err="1"/>
              <a:t>detected</a:t>
            </a:r>
            <a:r>
              <a:rPr lang="it-IT" sz="2000" dirty="0"/>
              <a:t> </a:t>
            </a:r>
            <a:r>
              <a:rPr lang="it-IT" sz="2000" dirty="0" err="1"/>
              <a:t>photoluminescence</a:t>
            </a:r>
            <a:r>
              <a:rPr lang="it-IT" sz="2000" dirty="0"/>
              <a:t>!</a:t>
            </a:r>
          </a:p>
        </p:txBody>
      </p:sp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1519238" y="5754688"/>
            <a:ext cx="6405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/>
              <a:t>Of course, some </a:t>
            </a:r>
            <a:r>
              <a:rPr lang="it-IT" sz="2400" i="1"/>
              <a:t>data elaboration</a:t>
            </a:r>
            <a:r>
              <a:rPr lang="it-IT" sz="2400"/>
              <a:t> is needed…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9167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4 4.44444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9167 -4.44444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0" grpId="2" animBg="1"/>
      <p:bldP spid="14361" grpId="0" animBg="1"/>
      <p:bldP spid="14361" grpId="1" animBg="1"/>
      <p:bldP spid="14361" grpId="2" animBg="1"/>
      <p:bldP spid="14351" grpId="0" animBg="1"/>
      <p:bldP spid="14351" grpId="1" animBg="1"/>
      <p:bldP spid="14363" grpId="0" animBg="1"/>
      <p:bldP spid="14363" grpId="1" animBg="1"/>
      <p:bldP spid="14363" grpId="2" animBg="1"/>
      <p:bldP spid="14364" grpId="0" animBg="1"/>
      <p:bldP spid="14365" grpId="0" animBg="1"/>
      <p:bldP spid="14366" grpId="0" animBg="1"/>
      <p:bldP spid="14362" grpId="0" animBg="1"/>
      <p:bldP spid="14385" grpId="0"/>
      <p:bldP spid="14385" grpId="1"/>
      <p:bldP spid="14386" grpId="0"/>
      <p:bldP spid="14389" grpId="0"/>
      <p:bldP spid="143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137150"/>
            <a:ext cx="2133600" cy="365125"/>
          </a:xfrm>
          <a:noFill/>
        </p:spPr>
        <p:txBody>
          <a:bodyPr/>
          <a:lstStyle/>
          <a:p>
            <a:fld id="{525688F3-FE14-42EA-AE30-BECA839C8C93}" type="slidenum">
              <a:rPr lang="it-IT"/>
              <a:pPr/>
              <a:t>14</a:t>
            </a:fld>
            <a:endParaRPr lang="it-IT"/>
          </a:p>
        </p:txBody>
      </p:sp>
      <p:pic>
        <p:nvPicPr>
          <p:cNvPr id="9219" name="Picture 5" descr="zone_spettrali"/>
          <p:cNvPicPr>
            <a:picLocks noChangeAspect="1" noChangeArrowheads="1"/>
          </p:cNvPicPr>
          <p:nvPr/>
        </p:nvPicPr>
        <p:blipFill>
          <a:blip r:embed="rId3" cstate="print"/>
          <a:srcRect t="-3297" b="-3297"/>
          <a:stretch>
            <a:fillRect/>
          </a:stretch>
        </p:blipFill>
        <p:spPr bwMode="auto">
          <a:xfrm>
            <a:off x="1905000" y="76200"/>
            <a:ext cx="54102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52400" y="5410200"/>
            <a:ext cx="5186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FF3300"/>
                </a:solidFill>
              </a:rPr>
              <a:t>A </a:t>
            </a:r>
            <a:r>
              <a:rPr lang="it-IT" sz="2400" dirty="0" err="1">
                <a:solidFill>
                  <a:srgbClr val="FF3300"/>
                </a:solidFill>
              </a:rPr>
              <a:t>suitable</a:t>
            </a:r>
            <a:r>
              <a:rPr lang="it-IT" sz="2400" dirty="0">
                <a:solidFill>
                  <a:srgbClr val="FF3300"/>
                </a:solidFill>
              </a:rPr>
              <a:t> </a:t>
            </a:r>
            <a:r>
              <a:rPr lang="it-IT" sz="2400" dirty="0" err="1">
                <a:solidFill>
                  <a:srgbClr val="FF3300"/>
                </a:solidFill>
              </a:rPr>
              <a:t>low-pass</a:t>
            </a:r>
            <a:r>
              <a:rPr lang="it-IT" sz="2400" dirty="0">
                <a:solidFill>
                  <a:srgbClr val="FF3300"/>
                </a:solidFill>
              </a:rPr>
              <a:t> </a:t>
            </a:r>
            <a:r>
              <a:rPr lang="it-IT" sz="2400" dirty="0" err="1">
                <a:solidFill>
                  <a:srgbClr val="FF3300"/>
                </a:solidFill>
              </a:rPr>
              <a:t>filter</a:t>
            </a:r>
            <a:r>
              <a:rPr lang="it-IT" sz="2400" dirty="0">
                <a:solidFill>
                  <a:srgbClr val="FF3300"/>
                </a:solidFill>
              </a:rPr>
              <a:t> </a:t>
            </a:r>
            <a:r>
              <a:rPr lang="it-IT" sz="2400" dirty="0" err="1">
                <a:solidFill>
                  <a:srgbClr val="FF3300"/>
                </a:solidFill>
              </a:rPr>
              <a:t>is</a:t>
            </a:r>
            <a:r>
              <a:rPr lang="it-IT" sz="2400" dirty="0">
                <a:solidFill>
                  <a:srgbClr val="FF3300"/>
                </a:solidFill>
              </a:rPr>
              <a:t> </a:t>
            </a:r>
            <a:r>
              <a:rPr lang="it-IT" sz="2400" dirty="0" err="1">
                <a:solidFill>
                  <a:srgbClr val="FF3300"/>
                </a:solidFill>
              </a:rPr>
              <a:t>needed…</a:t>
            </a:r>
            <a:endParaRPr lang="it-IT" sz="2400" dirty="0">
              <a:solidFill>
                <a:srgbClr val="FF33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8600" y="3657600"/>
            <a:ext cx="8702675" cy="701675"/>
            <a:chOff x="144" y="3072"/>
            <a:chExt cx="5482" cy="442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44" y="3072"/>
              <a:ext cx="548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000" dirty="0" err="1"/>
                <a:t>For</a:t>
              </a:r>
              <a:r>
                <a:rPr lang="it-IT" sz="2000" dirty="0"/>
                <a:t> TPB, </a:t>
              </a:r>
              <a:r>
                <a:rPr lang="it-IT" sz="2000" dirty="0" err="1"/>
                <a:t>range</a:t>
              </a:r>
              <a:r>
                <a:rPr lang="it-IT" sz="2000" dirty="0"/>
                <a:t>  </a:t>
              </a:r>
              <a:r>
                <a:rPr lang="it-IT" dirty="0"/>
                <a:t>2</a:t>
              </a:r>
              <a:r>
                <a:rPr lang="it-IT" sz="2000" dirty="0"/>
                <a:t>  </a:t>
              </a:r>
              <a:r>
                <a:rPr lang="it-IT" sz="2000" dirty="0" err="1"/>
                <a:t>spans</a:t>
              </a:r>
              <a:r>
                <a:rPr lang="it-IT" sz="2000" dirty="0"/>
                <a:t> </a:t>
              </a:r>
              <a:r>
                <a:rPr lang="it-IT" sz="2000" dirty="0" err="1"/>
                <a:t>from</a:t>
              </a:r>
              <a:r>
                <a:rPr lang="it-IT" sz="2000" dirty="0"/>
                <a:t> </a:t>
              </a:r>
              <a:r>
                <a:rPr lang="it-IT" sz="2000" dirty="0" err="1"/>
                <a:t>well</a:t>
              </a:r>
              <a:r>
                <a:rPr lang="it-IT" sz="2000" dirty="0"/>
                <a:t> </a:t>
              </a:r>
              <a:r>
                <a:rPr lang="it-IT" sz="2000" dirty="0" err="1"/>
                <a:t>below</a:t>
              </a:r>
              <a:r>
                <a:rPr lang="it-IT" sz="2000" dirty="0"/>
                <a:t> </a:t>
              </a:r>
              <a:r>
                <a:rPr lang="el-GR" sz="2000" dirty="0">
                  <a:cs typeface="Arial" charset="0"/>
                </a:rPr>
                <a:t>λ</a:t>
              </a:r>
              <a:r>
                <a:rPr lang="it-IT" sz="2000" dirty="0">
                  <a:cs typeface="Arial" charset="0"/>
                </a:rPr>
                <a:t> = 250 </a:t>
              </a:r>
              <a:r>
                <a:rPr lang="it-IT" sz="2000" dirty="0" err="1">
                  <a:cs typeface="Arial" charset="0"/>
                </a:rPr>
                <a:t>nm</a:t>
              </a:r>
              <a:r>
                <a:rPr lang="it-IT" sz="2000" dirty="0">
                  <a:cs typeface="Arial" charset="0"/>
                </a:rPr>
                <a:t> (</a:t>
              </a:r>
              <a:r>
                <a:rPr lang="it-IT" sz="2000" dirty="0" err="1">
                  <a:cs typeface="Arial" charset="0"/>
                </a:rPr>
                <a:t>lower</a:t>
              </a:r>
              <a:r>
                <a:rPr lang="it-IT" sz="2000" dirty="0">
                  <a:cs typeface="Arial" charset="0"/>
                </a:rPr>
                <a:t> </a:t>
              </a:r>
              <a:r>
                <a:rPr lang="it-IT" sz="2000" dirty="0" err="1">
                  <a:cs typeface="Arial" charset="0"/>
                </a:rPr>
                <a:t>measurement</a:t>
              </a:r>
              <a:r>
                <a:rPr lang="it-IT" sz="2000" dirty="0">
                  <a:cs typeface="Arial" charset="0"/>
                </a:rPr>
                <a:t> </a:t>
              </a:r>
              <a:r>
                <a:rPr lang="it-IT" sz="2000" dirty="0" err="1">
                  <a:cs typeface="Arial" charset="0"/>
                </a:rPr>
                <a:t>limit</a:t>
              </a:r>
              <a:r>
                <a:rPr lang="it-IT" sz="2000" dirty="0">
                  <a:cs typeface="Arial" charset="0"/>
                </a:rPr>
                <a:t>) up</a:t>
              </a:r>
              <a:r>
                <a:rPr lang="it-IT" sz="2000" dirty="0"/>
                <a:t> </a:t>
              </a:r>
              <a:r>
                <a:rPr lang="it-IT" sz="2000" dirty="0" err="1"/>
                <a:t>to</a:t>
              </a:r>
              <a:r>
                <a:rPr lang="it-IT" sz="2000" dirty="0"/>
                <a:t> </a:t>
              </a:r>
              <a:r>
                <a:rPr lang="el-GR" sz="2000" dirty="0">
                  <a:cs typeface="Arial" charset="0"/>
                </a:rPr>
                <a:t>λ</a:t>
              </a:r>
              <a:r>
                <a:rPr lang="it-IT" sz="2000" dirty="0">
                  <a:cs typeface="Arial" charset="0"/>
                </a:rPr>
                <a:t> ~ 380 </a:t>
              </a:r>
              <a:r>
                <a:rPr lang="it-IT" sz="2000" dirty="0" err="1">
                  <a:cs typeface="Arial" charset="0"/>
                </a:rPr>
                <a:t>nm</a:t>
              </a:r>
              <a:r>
                <a:rPr lang="it-IT" sz="2000" dirty="0">
                  <a:cs typeface="Arial" charset="0"/>
                </a:rPr>
                <a:t>. </a:t>
              </a:r>
              <a:r>
                <a:rPr lang="it-IT" sz="2000" dirty="0" err="1">
                  <a:cs typeface="Arial" charset="0"/>
                </a:rPr>
                <a:t>Range</a:t>
              </a:r>
              <a:r>
                <a:rPr lang="it-IT" sz="2000" dirty="0">
                  <a:cs typeface="Arial" charset="0"/>
                </a:rPr>
                <a:t>  </a:t>
              </a:r>
              <a:r>
                <a:rPr lang="it-IT" dirty="0">
                  <a:cs typeface="Arial" charset="0"/>
                </a:rPr>
                <a:t>3</a:t>
              </a:r>
              <a:r>
                <a:rPr lang="it-IT" sz="2000" dirty="0">
                  <a:cs typeface="Arial" charset="0"/>
                </a:rPr>
                <a:t>  </a:t>
              </a:r>
              <a:r>
                <a:rPr lang="it-IT" sz="2000" dirty="0" err="1">
                  <a:cs typeface="Arial" charset="0"/>
                </a:rPr>
                <a:t>is</a:t>
              </a:r>
              <a:r>
                <a:rPr lang="it-IT" sz="2000" dirty="0">
                  <a:cs typeface="Arial" charset="0"/>
                </a:rPr>
                <a:t> </a:t>
              </a:r>
              <a:r>
                <a:rPr lang="it-IT" sz="2000" dirty="0" err="1">
                  <a:cs typeface="Arial" charset="0"/>
                </a:rPr>
                <a:t>roughly</a:t>
              </a:r>
              <a:r>
                <a:rPr lang="it-IT" sz="2000" dirty="0">
                  <a:cs typeface="Arial" charset="0"/>
                </a:rPr>
                <a:t> 380 </a:t>
              </a:r>
              <a:r>
                <a:rPr lang="it-IT" sz="2000" dirty="0" err="1">
                  <a:cs typeface="Arial" charset="0"/>
                </a:rPr>
                <a:t>nm</a:t>
              </a:r>
              <a:r>
                <a:rPr lang="it-IT" sz="2000" dirty="0">
                  <a:cs typeface="Arial" charset="0"/>
                </a:rPr>
                <a:t> &lt; </a:t>
              </a:r>
              <a:r>
                <a:rPr lang="el-GR" sz="2000" dirty="0">
                  <a:cs typeface="Arial" charset="0"/>
                </a:rPr>
                <a:t>λ</a:t>
              </a:r>
              <a:r>
                <a:rPr lang="it-IT" sz="2000" dirty="0">
                  <a:cs typeface="Arial" charset="0"/>
                </a:rPr>
                <a:t> &lt; 420 </a:t>
              </a:r>
              <a:r>
                <a:rPr lang="it-IT" sz="2000" dirty="0" err="1">
                  <a:cs typeface="Arial" charset="0"/>
                </a:rPr>
                <a:t>nm</a:t>
              </a:r>
              <a:r>
                <a:rPr lang="it-IT" sz="2000" dirty="0">
                  <a:cs typeface="Arial" charset="0"/>
                </a:rPr>
                <a:t>.</a:t>
              </a:r>
              <a:endParaRPr lang="el-GR" sz="2000" dirty="0">
                <a:cs typeface="Arial" charset="0"/>
              </a:endParaRPr>
            </a:p>
          </p:txBody>
        </p:sp>
        <p:sp>
          <p:nvSpPr>
            <p:cNvPr id="9223" name="Oval 8"/>
            <p:cNvSpPr>
              <a:spLocks noChangeArrowheads="1"/>
            </p:cNvSpPr>
            <p:nvPr/>
          </p:nvSpPr>
          <p:spPr bwMode="auto">
            <a:xfrm>
              <a:off x="1152" y="3120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24" name="Oval 9"/>
            <p:cNvSpPr>
              <a:spLocks noChangeArrowheads="1"/>
            </p:cNvSpPr>
            <p:nvPr/>
          </p:nvSpPr>
          <p:spPr bwMode="auto">
            <a:xfrm>
              <a:off x="1584" y="331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562600" y="4343400"/>
          <a:ext cx="3124200" cy="2462476"/>
        </p:xfrm>
        <a:graphic>
          <a:graphicData uri="http://schemas.openxmlformats.org/presentationml/2006/ole">
            <p:oleObj spid="_x0000_s35842" name="Graph" r:id="rId4" imgW="3888029" imgH="306385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DDCEAD-B5A2-4696-B5D5-CC21A79DF181}" type="slidenum">
              <a:rPr lang="it-IT"/>
              <a:pPr/>
              <a:t>15</a:t>
            </a:fld>
            <a:endParaRPr lang="it-IT"/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304800" y="3429000"/>
            <a:ext cx="4419600" cy="990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40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533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u="sng"/>
              <a:t>Measurement correction</a:t>
            </a:r>
            <a:r>
              <a:rPr lang="it-IT" sz="2400"/>
              <a:t> (reflectance):</a:t>
            </a:r>
          </a:p>
        </p:txBody>
      </p:sp>
      <p:sp>
        <p:nvSpPr>
          <p:cNvPr id="1041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304800" y="2001838"/>
          <a:ext cx="4189413" cy="665162"/>
        </p:xfrm>
        <a:graphic>
          <a:graphicData uri="http://schemas.openxmlformats.org/presentationml/2006/ole">
            <p:oleObj spid="_x0000_s2050" name="Equation" r:id="rId3" imgW="2806560" imgH="444240" progId="Equation.3">
              <p:embed/>
            </p:oleObj>
          </a:graphicData>
        </a:graphic>
      </p:graphicFrame>
      <p:sp>
        <p:nvSpPr>
          <p:cNvPr id="1042" name="Rectangle 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409575" y="2709863"/>
          <a:ext cx="6038850" cy="669925"/>
        </p:xfrm>
        <a:graphic>
          <a:graphicData uri="http://schemas.openxmlformats.org/presentationml/2006/ole">
            <p:oleObj spid="_x0000_s2051" name="Equation" r:id="rId4" imgW="4038480" imgH="444240" progId="Equation.3">
              <p:embed/>
            </p:oleObj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381000" y="3581400"/>
          <a:ext cx="4264025" cy="690563"/>
        </p:xfrm>
        <a:graphic>
          <a:graphicData uri="http://schemas.openxmlformats.org/presentationml/2006/ole">
            <p:oleObj spid="_x0000_s2052" name="Equation" r:id="rId5" imgW="2641320" imgH="431640" progId="Equation.3">
              <p:embed/>
            </p:oleObj>
          </a:graphicData>
        </a:graphic>
      </p:graphicFrame>
      <p:sp>
        <p:nvSpPr>
          <p:cNvPr id="1043" name="Rectangle 11"/>
          <p:cNvSpPr>
            <a:spLocks noChangeArrowheads="1"/>
          </p:cNvSpPr>
          <p:nvPr/>
        </p:nvSpPr>
        <p:spPr bwMode="auto">
          <a:xfrm>
            <a:off x="0" y="2840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44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029" name="Object 14"/>
          <p:cNvGraphicFramePr>
            <a:graphicFrameLocks noChangeAspect="1"/>
          </p:cNvGraphicFramePr>
          <p:nvPr/>
        </p:nvGraphicFramePr>
        <p:xfrm>
          <a:off x="268288" y="1524000"/>
          <a:ext cx="3311525" cy="306388"/>
        </p:xfrm>
        <a:graphic>
          <a:graphicData uri="http://schemas.openxmlformats.org/presentationml/2006/ole">
            <p:oleObj spid="_x0000_s2053" name="Equation" r:id="rId6" imgW="2209680" imgH="203040" progId="Equation.3">
              <p:embed/>
            </p:oleObj>
          </a:graphicData>
        </a:graphic>
      </p:graphicFrame>
      <p:graphicFrame>
        <p:nvGraphicFramePr>
          <p:cNvPr id="1030" name="Object 16"/>
          <p:cNvGraphicFramePr>
            <a:graphicFrameLocks noChangeAspect="1"/>
          </p:cNvGraphicFramePr>
          <p:nvPr>
            <p:ph idx="4294967295"/>
          </p:nvPr>
        </p:nvGraphicFramePr>
        <p:xfrm>
          <a:off x="3886200" y="1524000"/>
          <a:ext cx="1846263" cy="306388"/>
        </p:xfrm>
        <a:graphic>
          <a:graphicData uri="http://schemas.openxmlformats.org/presentationml/2006/ole">
            <p:oleObj spid="_x0000_s2054" name="Equation" r:id="rId7" imgW="1231560" imgH="203040" progId="Equation.3">
              <p:embed/>
            </p:oleObj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93688" y="4897438"/>
            <a:ext cx="7797800" cy="1274762"/>
            <a:chOff x="185" y="2928"/>
            <a:chExt cx="4912" cy="803"/>
          </a:xfrm>
        </p:grpSpPr>
        <p:graphicFrame>
          <p:nvGraphicFramePr>
            <p:cNvPr id="1032" name="Object 22"/>
            <p:cNvGraphicFramePr>
              <a:graphicFrameLocks noChangeAspect="1"/>
            </p:cNvGraphicFramePr>
            <p:nvPr/>
          </p:nvGraphicFramePr>
          <p:xfrm>
            <a:off x="192" y="2928"/>
            <a:ext cx="3670" cy="179"/>
          </p:xfrm>
          <a:graphic>
            <a:graphicData uri="http://schemas.openxmlformats.org/presentationml/2006/ole">
              <p:oleObj spid="_x0000_s2056" name="Equation" r:id="rId8" imgW="4165560" imgH="203040" progId="Equation.3">
                <p:embed/>
              </p:oleObj>
            </a:graphicData>
          </a:graphic>
        </p:graphicFrame>
        <p:graphicFrame>
          <p:nvGraphicFramePr>
            <p:cNvPr id="1033" name="Object 23"/>
            <p:cNvGraphicFramePr>
              <a:graphicFrameLocks noChangeAspect="1"/>
            </p:cNvGraphicFramePr>
            <p:nvPr/>
          </p:nvGraphicFramePr>
          <p:xfrm>
            <a:off x="192" y="3120"/>
            <a:ext cx="1969" cy="179"/>
          </p:xfrm>
          <a:graphic>
            <a:graphicData uri="http://schemas.openxmlformats.org/presentationml/2006/ole">
              <p:oleObj spid="_x0000_s2057" name="Equation" r:id="rId9" imgW="2234880" imgH="203040" progId="Equation.3">
                <p:embed/>
              </p:oleObj>
            </a:graphicData>
          </a:graphic>
        </p:graphicFrame>
        <p:graphicFrame>
          <p:nvGraphicFramePr>
            <p:cNvPr id="1034" name="Object 24"/>
            <p:cNvGraphicFramePr>
              <a:graphicFrameLocks noChangeAspect="1"/>
            </p:cNvGraphicFramePr>
            <p:nvPr/>
          </p:nvGraphicFramePr>
          <p:xfrm>
            <a:off x="185" y="3312"/>
            <a:ext cx="4912" cy="201"/>
          </p:xfrm>
          <a:graphic>
            <a:graphicData uri="http://schemas.openxmlformats.org/presentationml/2006/ole">
              <p:oleObj spid="_x0000_s2058" name="Equation" r:id="rId10" imgW="5574960" imgH="228600" progId="Equation.3">
                <p:embed/>
              </p:oleObj>
            </a:graphicData>
          </a:graphic>
        </p:graphicFrame>
        <p:graphicFrame>
          <p:nvGraphicFramePr>
            <p:cNvPr id="1035" name="Object 25"/>
            <p:cNvGraphicFramePr>
              <a:graphicFrameLocks noChangeAspect="1"/>
            </p:cNvGraphicFramePr>
            <p:nvPr/>
          </p:nvGraphicFramePr>
          <p:xfrm>
            <a:off x="2448" y="3120"/>
            <a:ext cx="1275" cy="179"/>
          </p:xfrm>
          <a:graphic>
            <a:graphicData uri="http://schemas.openxmlformats.org/presentationml/2006/ole">
              <p:oleObj spid="_x0000_s2059" name="Equation" r:id="rId11" imgW="1447560" imgH="203040" progId="Equation.3">
                <p:embed/>
              </p:oleObj>
            </a:graphicData>
          </a:graphic>
        </p:graphicFrame>
        <p:graphicFrame>
          <p:nvGraphicFramePr>
            <p:cNvPr id="1036" name="Object 26"/>
            <p:cNvGraphicFramePr>
              <a:graphicFrameLocks noChangeAspect="1"/>
            </p:cNvGraphicFramePr>
            <p:nvPr/>
          </p:nvGraphicFramePr>
          <p:xfrm>
            <a:off x="192" y="3552"/>
            <a:ext cx="1924" cy="179"/>
          </p:xfrm>
          <a:graphic>
            <a:graphicData uri="http://schemas.openxmlformats.org/presentationml/2006/ole">
              <p:oleObj spid="_x0000_s2060" name="Equation" r:id="rId12" imgW="2184120" imgH="203040" progId="Equation.3">
                <p:embed/>
              </p:oleObj>
            </a:graphicData>
          </a:graphic>
        </p:graphicFrame>
        <p:graphicFrame>
          <p:nvGraphicFramePr>
            <p:cNvPr id="1037" name="Object 27"/>
            <p:cNvGraphicFramePr>
              <a:graphicFrameLocks noChangeAspect="1"/>
            </p:cNvGraphicFramePr>
            <p:nvPr/>
          </p:nvGraphicFramePr>
          <p:xfrm>
            <a:off x="2400" y="3552"/>
            <a:ext cx="1936" cy="179"/>
          </p:xfrm>
          <a:graphic>
            <a:graphicData uri="http://schemas.openxmlformats.org/presentationml/2006/ole">
              <p:oleObj spid="_x0000_s2061" name="Equation" r:id="rId13" imgW="2197080" imgH="203040" progId="Equation.3">
                <p:embed/>
              </p:oleObj>
            </a:graphicData>
          </a:graphic>
        </p:graphicFrame>
      </p:grpSp>
      <p:sp>
        <p:nvSpPr>
          <p:cNvPr id="1046" name="Text Box 28"/>
          <p:cNvSpPr txBox="1">
            <a:spLocks noChangeArrowheads="1"/>
          </p:cNvSpPr>
          <p:nvPr/>
        </p:nvSpPr>
        <p:spPr bwMode="auto">
          <a:xfrm>
            <a:off x="5867400" y="1458913"/>
            <a:ext cx="297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low-pass filter requirements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4895850" y="2078038"/>
            <a:ext cx="394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as measured spectrum (without filter)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629400" y="2513013"/>
            <a:ext cx="2362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spectrum with filter placed between sample and detector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845050" y="3748088"/>
            <a:ext cx="391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evaluation of true sample reflectance</a:t>
            </a:r>
          </a:p>
        </p:txBody>
      </p:sp>
      <p:sp>
        <p:nvSpPr>
          <p:cNvPr id="1050" name="Text Box 33"/>
          <p:cNvSpPr txBox="1">
            <a:spLocks noChangeArrowheads="1"/>
          </p:cNvSpPr>
          <p:nvPr/>
        </p:nvSpPr>
        <p:spPr bwMode="auto">
          <a:xfrm>
            <a:off x="266700" y="4538663"/>
            <a:ext cx="1017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u="sng"/>
              <a:t>LEGEND</a:t>
            </a:r>
          </a:p>
        </p:txBody>
      </p:sp>
      <p:graphicFrame>
        <p:nvGraphicFramePr>
          <p:cNvPr id="1031" name="Object 35"/>
          <p:cNvGraphicFramePr>
            <a:graphicFrameLocks noChangeAspect="1"/>
          </p:cNvGraphicFramePr>
          <p:nvPr/>
        </p:nvGraphicFramePr>
        <p:xfrm>
          <a:off x="6172200" y="5207000"/>
          <a:ext cx="1828800" cy="285750"/>
        </p:xfrm>
        <a:graphic>
          <a:graphicData uri="http://schemas.openxmlformats.org/presentationml/2006/ole">
            <p:oleObj spid="_x0000_s2055" name="Equation" r:id="rId14" imgW="12826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4" grpId="0" animBg="1"/>
      <p:bldP spid="10269" grpId="0"/>
      <p:bldP spid="10270" grpId="0"/>
      <p:bldP spid="102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DCB36B-5F91-4188-ABAC-6C92005C67AD}" type="slidenum">
              <a:rPr lang="it-IT"/>
              <a:pPr/>
              <a:t>16</a:t>
            </a:fld>
            <a:endParaRPr lang="it-IT"/>
          </a:p>
        </p:txBody>
      </p:sp>
      <p:pic>
        <p:nvPicPr>
          <p:cNvPr id="11267" name="Picture 4" descr="LAMBDA9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52400" y="1752600"/>
            <a:ext cx="49434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SFERAINT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562600" y="1905000"/>
            <a:ext cx="33623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600200" y="1066800"/>
            <a:ext cx="589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u="sng"/>
              <a:t>Spectrophotometer and integrating sphere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295400" y="5638800"/>
            <a:ext cx="371951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/>
              <a:t>Perkin-Elmer Lambda 19</a:t>
            </a:r>
          </a:p>
          <a:p>
            <a:pPr algn="ctr"/>
            <a:r>
              <a:rPr lang="it-IT" sz="1600"/>
              <a:t>(dual-beam UV-Vis spectrophotometer)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5486400" y="4054475"/>
            <a:ext cx="3468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/>
              <a:t>Perkin-Elmer mod. B013-8277</a:t>
            </a:r>
          </a:p>
          <a:p>
            <a:pPr algn="ctr"/>
            <a:r>
              <a:rPr lang="it-IT" sz="1600"/>
              <a:t>(15 cm diameter integrating sphere)</a:t>
            </a:r>
            <a:r>
              <a:rPr lang="it-IT"/>
              <a:t> </a:t>
            </a: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5653088" y="4981575"/>
            <a:ext cx="28813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solidFill>
                  <a:srgbClr val="002060"/>
                </a:solidFill>
              </a:rPr>
              <a:t>ENEA, C.R. Casaccia, V. Anguillarese 301, 00123 Rome, Italy</a:t>
            </a:r>
          </a:p>
          <a:p>
            <a:r>
              <a:rPr lang="en-GB" i="1">
                <a:solidFill>
                  <a:srgbClr val="002060"/>
                </a:solidFill>
                <a:hlinkClick r:id="rId4"/>
              </a:rPr>
              <a:t>enrico.nichelatti@enea.it</a:t>
            </a:r>
            <a:endParaRPr lang="it-IT" i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A32FD9-0C70-450A-B859-8F4EBD1DF2DB}" type="slidenum">
              <a:rPr lang="it-IT"/>
              <a:pPr/>
              <a:t>17</a:t>
            </a:fld>
            <a:endParaRPr lang="it-IT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73088" y="1292225"/>
          <a:ext cx="3505200" cy="2655888"/>
        </p:xfrm>
        <a:graphic>
          <a:graphicData uri="http://schemas.openxmlformats.org/presentationml/2006/ole">
            <p:oleObj spid="_x0000_s3075" name="Graph" r:id="rId4" imgW="3493618" imgH="2652979" progId="">
              <p:embed/>
            </p:oleObj>
          </a:graphicData>
        </a:graphic>
      </p:graphicFrame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4953000" y="1308100"/>
          <a:ext cx="3505200" cy="2654300"/>
        </p:xfrm>
        <a:graphic>
          <a:graphicData uri="http://schemas.openxmlformats.org/presentationml/2006/ole">
            <p:oleObj spid="_x0000_s3076" name="Graph" r:id="rId5" imgW="3493618" imgH="2652979" progId="">
              <p:embed/>
            </p:oleObj>
          </a:graphicData>
        </a:graphic>
      </p:graphicFrame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438400" y="1905000"/>
            <a:ext cx="1865312" cy="336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VM2000 naked foil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934200" y="1981200"/>
            <a:ext cx="1803400" cy="581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TPB </a:t>
            </a:r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(350 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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g/cm</a:t>
            </a:r>
            <a:r>
              <a:rPr lang="it-IT" sz="1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it-IT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VM2000 </a:t>
            </a:r>
            <a:r>
              <a:rPr lang="it-IT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foil</a:t>
            </a:r>
            <a:r>
              <a:rPr lang="it-IT" sz="1600" dirty="0"/>
              <a:t> </a:t>
            </a:r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33400" y="4173538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/>
              <a:t>TPB 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err="1"/>
              <a:t>over</a:t>
            </a:r>
            <a:r>
              <a:rPr lang="it-IT" dirty="0" smtClean="0"/>
              <a:t>  </a:t>
            </a:r>
            <a:r>
              <a:rPr lang="it-IT" dirty="0" err="1" smtClean="0"/>
              <a:t>Reflector</a:t>
            </a:r>
            <a:r>
              <a:rPr lang="it-IT" dirty="0" smtClean="0"/>
              <a:t>: </a:t>
            </a:r>
            <a:r>
              <a:rPr lang="it-IT" dirty="0" err="1"/>
              <a:t>null</a:t>
            </a:r>
            <a:r>
              <a:rPr lang="it-IT" dirty="0"/>
              <a:t> </a:t>
            </a:r>
            <a:r>
              <a:rPr lang="it-IT" dirty="0" err="1"/>
              <a:t>transmittance</a:t>
            </a:r>
            <a:r>
              <a:rPr lang="it-IT" dirty="0"/>
              <a:t> </a:t>
            </a:r>
            <a:r>
              <a:rPr lang="it-IT" dirty="0" err="1"/>
              <a:t>over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examined</a:t>
            </a:r>
            <a:r>
              <a:rPr lang="it-IT" dirty="0"/>
              <a:t> </a:t>
            </a:r>
            <a:r>
              <a:rPr lang="it-IT" dirty="0" err="1"/>
              <a:t>range</a:t>
            </a:r>
            <a:r>
              <a:rPr lang="it-IT" dirty="0"/>
              <a:t>.</a:t>
            </a:r>
          </a:p>
          <a:p>
            <a:r>
              <a:rPr lang="it-IT" dirty="0"/>
              <a:t>High </a:t>
            </a:r>
            <a:r>
              <a:rPr lang="it-IT" dirty="0" err="1"/>
              <a:t>R</a:t>
            </a:r>
            <a:r>
              <a:rPr lang="it-IT" dirty="0"/>
              <a:t> at </a:t>
            </a:r>
            <a:r>
              <a:rPr lang="el-GR" dirty="0">
                <a:cs typeface="Arial" charset="0"/>
              </a:rPr>
              <a:t>λ</a:t>
            </a:r>
            <a:r>
              <a:rPr lang="it-IT" dirty="0">
                <a:cs typeface="Arial" charset="0"/>
              </a:rPr>
              <a:t> &gt; 420 </a:t>
            </a:r>
            <a:r>
              <a:rPr lang="it-IT" dirty="0" err="1" smtClean="0">
                <a:cs typeface="Arial" charset="0"/>
              </a:rPr>
              <a:t>nm</a:t>
            </a:r>
            <a:r>
              <a:rPr lang="it-IT" dirty="0" smtClean="0">
                <a:cs typeface="Arial" charset="0"/>
              </a:rPr>
              <a:t> </a:t>
            </a:r>
            <a:r>
              <a:rPr lang="it-IT" dirty="0">
                <a:cs typeface="Arial" charset="0"/>
              </a:rPr>
              <a:t>due </a:t>
            </a:r>
            <a:r>
              <a:rPr lang="it-IT" dirty="0" err="1">
                <a:cs typeface="Arial" charset="0"/>
              </a:rPr>
              <a:t>to</a:t>
            </a:r>
            <a:r>
              <a:rPr lang="it-IT" dirty="0">
                <a:cs typeface="Arial" charset="0"/>
              </a:rPr>
              <a:t> TPB</a:t>
            </a:r>
            <a:r>
              <a:rPr lang="it-IT" dirty="0" smtClean="0">
                <a:cs typeface="Arial" charset="0"/>
              </a:rPr>
              <a:t> and/or </a:t>
            </a:r>
            <a:r>
              <a:rPr lang="it-IT" dirty="0" err="1" smtClean="0">
                <a:cs typeface="Arial" charset="0"/>
              </a:rPr>
              <a:t>Reflector</a:t>
            </a:r>
            <a:r>
              <a:rPr lang="it-IT" dirty="0" smtClean="0">
                <a:cs typeface="Arial" charset="0"/>
              </a:rPr>
              <a:t>.</a:t>
            </a:r>
            <a:endParaRPr lang="it-IT" dirty="0">
              <a:cs typeface="Arial" charset="0"/>
            </a:endParaRPr>
          </a:p>
          <a:p>
            <a:r>
              <a:rPr lang="it-IT" dirty="0">
                <a:cs typeface="Arial" charset="0"/>
              </a:rPr>
              <a:t>Low </a:t>
            </a:r>
            <a:r>
              <a:rPr lang="it-IT" dirty="0" err="1">
                <a:cs typeface="Arial" charset="0"/>
              </a:rPr>
              <a:t>R</a:t>
            </a:r>
            <a:r>
              <a:rPr lang="it-IT" dirty="0">
                <a:cs typeface="Arial" charset="0"/>
              </a:rPr>
              <a:t> at </a:t>
            </a:r>
            <a:r>
              <a:rPr lang="el-GR" dirty="0">
                <a:cs typeface="Arial" charset="0"/>
              </a:rPr>
              <a:t>λ</a:t>
            </a:r>
            <a:r>
              <a:rPr lang="it-IT" dirty="0">
                <a:cs typeface="Arial" charset="0"/>
              </a:rPr>
              <a:t> &lt; 380 </a:t>
            </a:r>
            <a:r>
              <a:rPr lang="it-IT" dirty="0" err="1">
                <a:cs typeface="Arial" charset="0"/>
              </a:rPr>
              <a:t>nm</a:t>
            </a:r>
            <a:r>
              <a:rPr lang="it-IT" dirty="0">
                <a:cs typeface="Arial" charset="0"/>
              </a:rPr>
              <a:t>, </a:t>
            </a:r>
            <a:r>
              <a:rPr lang="it-IT" dirty="0" err="1">
                <a:cs typeface="Arial" charset="0"/>
              </a:rPr>
              <a:t>lower</a:t>
            </a:r>
            <a:r>
              <a:rPr lang="it-IT" dirty="0">
                <a:cs typeface="Arial" charset="0"/>
              </a:rPr>
              <a:t> </a:t>
            </a:r>
            <a:r>
              <a:rPr lang="it-IT" dirty="0" err="1">
                <a:cs typeface="Arial" charset="0"/>
              </a:rPr>
              <a:t>than</a:t>
            </a:r>
            <a:r>
              <a:rPr lang="it-IT" dirty="0">
                <a:cs typeface="Arial" charset="0"/>
              </a:rPr>
              <a:t> </a:t>
            </a:r>
            <a:r>
              <a:rPr lang="it-IT" dirty="0" err="1">
                <a:cs typeface="Arial" charset="0"/>
              </a:rPr>
              <a:t>R</a:t>
            </a:r>
            <a:r>
              <a:rPr lang="it-IT" dirty="0">
                <a:cs typeface="Arial" charset="0"/>
              </a:rPr>
              <a:t> </a:t>
            </a:r>
            <a:r>
              <a:rPr lang="it-IT" dirty="0" err="1">
                <a:cs typeface="Arial" charset="0"/>
              </a:rPr>
              <a:t>of</a:t>
            </a:r>
            <a:r>
              <a:rPr lang="it-IT" dirty="0" smtClean="0">
                <a:cs typeface="Arial" charset="0"/>
              </a:rPr>
              <a:t> </a:t>
            </a:r>
            <a:r>
              <a:rPr lang="it-IT" dirty="0" err="1" smtClean="0">
                <a:cs typeface="Arial" charset="0"/>
              </a:rPr>
              <a:t>Reflector</a:t>
            </a:r>
            <a:r>
              <a:rPr lang="it-IT" dirty="0" smtClean="0">
                <a:cs typeface="Arial" charset="0"/>
              </a:rPr>
              <a:t>, </a:t>
            </a:r>
            <a:r>
              <a:rPr lang="it-IT" dirty="0" err="1">
                <a:cs typeface="Arial" charset="0"/>
              </a:rPr>
              <a:t>ascribed</a:t>
            </a:r>
            <a:r>
              <a:rPr lang="it-IT" dirty="0">
                <a:cs typeface="Arial" charset="0"/>
              </a:rPr>
              <a:t> </a:t>
            </a:r>
            <a:r>
              <a:rPr lang="it-IT" dirty="0" err="1">
                <a:cs typeface="Arial" charset="0"/>
              </a:rPr>
              <a:t>to</a:t>
            </a:r>
            <a:r>
              <a:rPr lang="it-IT" dirty="0">
                <a:cs typeface="Arial" charset="0"/>
              </a:rPr>
              <a:t> low </a:t>
            </a:r>
            <a:r>
              <a:rPr lang="it-IT" dirty="0" err="1">
                <a:cs typeface="Arial" charset="0"/>
              </a:rPr>
              <a:t>R</a:t>
            </a:r>
            <a:r>
              <a:rPr lang="it-IT" dirty="0" smtClean="0">
                <a:cs typeface="Arial" charset="0"/>
              </a:rPr>
              <a:t> and </a:t>
            </a:r>
            <a:r>
              <a:rPr lang="it-IT" dirty="0">
                <a:cs typeface="Arial" charset="0"/>
              </a:rPr>
              <a:t>high </a:t>
            </a:r>
            <a:r>
              <a:rPr lang="it-IT" dirty="0" err="1">
                <a:cs typeface="Arial" charset="0"/>
              </a:rPr>
              <a:t>absorbance</a:t>
            </a:r>
            <a:r>
              <a:rPr lang="it-IT" dirty="0">
                <a:cs typeface="Arial" charset="0"/>
              </a:rPr>
              <a:t> A</a:t>
            </a:r>
            <a:r>
              <a:rPr lang="it-IT" dirty="0" smtClean="0">
                <a:cs typeface="Arial" charset="0"/>
              </a:rPr>
              <a:t> </a:t>
            </a:r>
            <a:r>
              <a:rPr lang="it-IT" dirty="0" err="1" smtClean="0">
                <a:cs typeface="Arial" charset="0"/>
              </a:rPr>
              <a:t>of</a:t>
            </a:r>
            <a:r>
              <a:rPr lang="it-IT" dirty="0" smtClean="0">
                <a:cs typeface="Arial" charset="0"/>
              </a:rPr>
              <a:t> TPB </a:t>
            </a:r>
            <a:r>
              <a:rPr lang="it-IT" dirty="0" err="1" smtClean="0">
                <a:cs typeface="Arial" charset="0"/>
              </a:rPr>
              <a:t>itself</a:t>
            </a:r>
            <a:r>
              <a:rPr lang="it-IT" dirty="0" smtClean="0">
                <a:cs typeface="Arial" charset="0"/>
              </a:rPr>
              <a:t> .</a:t>
            </a:r>
            <a:endParaRPr lang="el-GR" dirty="0"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381000"/>
            <a:ext cx="46099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TPB on Reflector Substrate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animBg="1"/>
      <p:bldP spid="15374" grpId="0" animBg="1"/>
      <p:bldP spid="153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395608-6D1F-49E3-AB30-5AECE24A3650}" type="slidenum">
              <a:rPr lang="it-IT"/>
              <a:pPr/>
              <a:t>18</a:t>
            </a:fld>
            <a:endParaRPr lang="it-IT"/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57200" y="1143000"/>
          <a:ext cx="3429000" cy="2587625"/>
        </p:xfrm>
        <a:graphic>
          <a:graphicData uri="http://schemas.openxmlformats.org/presentationml/2006/ole">
            <p:oleObj spid="_x0000_s4098" name="Graph" r:id="rId3" imgW="3493618" imgH="2652979" progId="">
              <p:embed/>
            </p:oleObj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90800" y="1524000"/>
            <a:ext cx="1085850" cy="336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glass slab</a:t>
            </a: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4953000" y="1143000"/>
          <a:ext cx="3429000" cy="2597150"/>
        </p:xfrm>
        <a:graphic>
          <a:graphicData uri="http://schemas.openxmlformats.org/presentationml/2006/ole">
            <p:oleObj spid="_x0000_s4099" name="Graph" r:id="rId4" imgW="3493618" imgH="2652979" progId="">
              <p:embed/>
            </p:oleObj>
          </a:graphicData>
        </a:graphic>
      </p:graphicFrame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858000" y="1600200"/>
            <a:ext cx="1989138" cy="581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polystyrene-diluted</a:t>
            </a:r>
            <a:endParaRPr lang="it-IT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TPB </a:t>
            </a:r>
            <a:r>
              <a:rPr lang="it-IT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glass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slab</a:t>
            </a:r>
            <a:endParaRPr lang="it-IT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3" name="Rectangle 13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3076" name="Object 12"/>
          <p:cNvGraphicFramePr>
            <a:graphicFrameLocks noChangeAspect="1"/>
          </p:cNvGraphicFramePr>
          <p:nvPr/>
        </p:nvGraphicFramePr>
        <p:xfrm>
          <a:off x="457200" y="3810000"/>
          <a:ext cx="3429000" cy="2600325"/>
        </p:xfrm>
        <a:graphic>
          <a:graphicData uri="http://schemas.openxmlformats.org/presentationml/2006/ole">
            <p:oleObj spid="_x0000_s4100" name="Graph" r:id="rId5" imgW="3493618" imgH="2652979" progId="">
              <p:embed/>
            </p:oleObj>
          </a:graphicData>
        </a:graphic>
      </p:graphicFrame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981200" y="3810000"/>
            <a:ext cx="1803400" cy="581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TPB (356 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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g/cm</a:t>
            </a:r>
            <a:r>
              <a:rPr lang="it-IT" sz="1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it-IT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glass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slab</a:t>
            </a:r>
            <a:r>
              <a:rPr lang="it-IT" sz="1600" dirty="0"/>
              <a:t> 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4114800" y="4173538"/>
            <a:ext cx="47244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The plots demonstrate that TPB has an absorption band at about 350 nm (3.54 eV). The further absorption cutoff at </a:t>
            </a:r>
            <a:r>
              <a:rPr lang="el-GR">
                <a:cs typeface="Arial" charset="0"/>
              </a:rPr>
              <a:t>λ</a:t>
            </a:r>
            <a:r>
              <a:rPr lang="it-IT">
                <a:cs typeface="Arial" charset="0"/>
              </a:rPr>
              <a:t> &lt; 300 nm </a:t>
            </a:r>
            <a:r>
              <a:rPr lang="it-IT"/>
              <a:t>for the polystyrene-diluted TPB is ascribed to the glass substrate.  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457200" y="1135063"/>
          <a:ext cx="3429000" cy="2598737"/>
        </p:xfrm>
        <a:graphic>
          <a:graphicData uri="http://schemas.openxmlformats.org/presentationml/2006/ole">
            <p:oleObj spid="_x0000_s4101" name="Graph" r:id="rId6" imgW="3493618" imgH="2652979" progId="">
              <p:embed/>
            </p:oleObj>
          </a:graphicData>
        </a:graphic>
      </p:graphicFrame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447800" y="2590800"/>
            <a:ext cx="2205038" cy="336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polystyrene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glass</a:t>
            </a:r>
            <a:endParaRPr lang="it-IT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400" grpId="0" animBg="1"/>
      <p:bldP spid="164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4267200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4876800" y="3276600"/>
            <a:ext cx="3673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Hemispheric T and R, and direct T for various TPB surface densities of </a:t>
            </a:r>
            <a:r>
              <a:rPr lang="it-IT" u="sng"/>
              <a:t>TPB layer on glass</a:t>
            </a:r>
            <a:r>
              <a:rPr lang="it-IT"/>
              <a:t>.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365125" y="1154113"/>
            <a:ext cx="839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u="sng"/>
              <a:t>Comparison</a:t>
            </a:r>
            <a:r>
              <a:rPr lang="it-IT" u="sng"/>
              <a:t> of spectral properties of TPB layers as a function of surface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57200" y="914400"/>
          <a:ext cx="4038600" cy="5688096"/>
        </p:xfrm>
        <a:graphic>
          <a:graphicData uri="http://schemas.openxmlformats.org/drawingml/2006/table">
            <a:tbl>
              <a:tblPr/>
              <a:tblGrid>
                <a:gridCol w="2133600"/>
                <a:gridCol w="1905000"/>
              </a:tblGrid>
              <a:tr h="2599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Evaporated TPB Films</a:t>
                      </a:r>
                      <a:endParaRPr lang="it-IT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Layer density (µg/cm</a:t>
                      </a:r>
                      <a:r>
                        <a:rPr lang="en-US" sz="1000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it-IT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row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Glass substrate</a:t>
                      </a:r>
                      <a:endParaRPr lang="it-IT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165</a:t>
                      </a:r>
                      <a:endParaRPr lang="it-IT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  <a:endParaRPr lang="it-IT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350</a:t>
                      </a:r>
                      <a:endParaRPr lang="it-IT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725</a:t>
                      </a:r>
                      <a:endParaRPr lang="it-IT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900</a:t>
                      </a:r>
                      <a:endParaRPr lang="it-IT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1175</a:t>
                      </a:r>
                      <a:endParaRPr lang="it-IT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1450</a:t>
                      </a:r>
                      <a:endParaRPr lang="it-IT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1875</a:t>
                      </a:r>
                      <a:endParaRPr lang="it-IT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6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rowSpan="1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Polymeric reflector substrate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Times New Roman"/>
                          <a:cs typeface="Times New Roman"/>
                        </a:rPr>
                        <a:t>VM2000 - VIKUITI</a:t>
                      </a:r>
                      <a:endParaRPr lang="it-IT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it-IT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it-IT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175</a:t>
                      </a:r>
                      <a:endParaRPr lang="it-IT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370</a:t>
                      </a:r>
                      <a:endParaRPr lang="it-IT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475</a:t>
                      </a:r>
                      <a:endParaRPr lang="it-IT" sz="1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</a:t>
                      </a:r>
                      <a:endParaRPr lang="it-IT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600</a:t>
                      </a:r>
                      <a:endParaRPr lang="it-IT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770</a:t>
                      </a:r>
                      <a:endParaRPr lang="it-IT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810</a:t>
                      </a:r>
                      <a:endParaRPr lang="it-IT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1045</a:t>
                      </a:r>
                      <a:endParaRPr lang="it-IT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1375</a:t>
                      </a:r>
                      <a:endParaRPr lang="it-IT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1500</a:t>
                      </a:r>
                      <a:endParaRPr lang="it-IT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5791200" y="2514600"/>
          <a:ext cx="2438400" cy="1752092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Fraction of TPB in polystyrene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(Weight fraction %)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4572000" y="5334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Samples obtained by evaporation of TPB on different substrates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4724400" y="1219200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Samples obtained by dip-coating </a:t>
            </a:r>
          </a:p>
          <a:p>
            <a:pPr algn="ctr"/>
            <a:r>
              <a:rPr lang="en-US" sz="2400" dirty="0" smtClean="0"/>
              <a:t>of glass substrates in polystyrene containing TPB</a:t>
            </a:r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90600" y="0"/>
            <a:ext cx="7279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 smtClean="0"/>
              <a:t>Investigated</a:t>
            </a:r>
            <a:r>
              <a:rPr lang="it-IT" sz="2400" dirty="0" smtClean="0"/>
              <a:t> TPB </a:t>
            </a:r>
            <a:r>
              <a:rPr lang="it-IT" sz="2400" dirty="0" err="1" smtClean="0"/>
              <a:t>samples</a:t>
            </a:r>
            <a:r>
              <a:rPr lang="it-IT" sz="2400" dirty="0" smtClean="0"/>
              <a:t> </a:t>
            </a:r>
            <a:r>
              <a:rPr lang="it-IT" sz="2400" dirty="0" err="1" smtClean="0"/>
              <a:t>were</a:t>
            </a:r>
            <a:r>
              <a:rPr lang="it-IT" sz="2400" dirty="0" smtClean="0"/>
              <a:t> </a:t>
            </a:r>
            <a:r>
              <a:rPr lang="it-IT" sz="2400" dirty="0" err="1" smtClean="0"/>
              <a:t>grown</a:t>
            </a:r>
            <a:r>
              <a:rPr lang="it-IT" sz="2400" dirty="0" smtClean="0"/>
              <a:t> at the </a:t>
            </a:r>
          </a:p>
          <a:p>
            <a:pPr algn="ctr"/>
            <a:r>
              <a:rPr lang="it-IT" sz="2400" dirty="0" smtClean="0"/>
              <a:t>Gran Sasso National </a:t>
            </a:r>
            <a:r>
              <a:rPr lang="it-IT" sz="2400" dirty="0" err="1" smtClean="0"/>
              <a:t>Laboratory</a:t>
            </a:r>
            <a:r>
              <a:rPr lang="it-IT" sz="2400" dirty="0" smtClean="0"/>
              <a:t> LNGS, INFN L’Aquila, Italy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340" y="292188"/>
            <a:ext cx="7772400" cy="147002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0600" y="1910463"/>
            <a:ext cx="79681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main spectral features and optical characteristics of TPB films on different substrates, </a:t>
            </a:r>
            <a:r>
              <a:rPr lang="en-US" dirty="0" smtClean="0"/>
              <a:t>commonly employed </a:t>
            </a:r>
            <a:r>
              <a:rPr lang="en-US" dirty="0"/>
              <a:t>elements of DM detector optical systems, have been investigated and </a:t>
            </a:r>
            <a:r>
              <a:rPr lang="en-US" dirty="0" smtClean="0"/>
              <a:t>presented here </a:t>
            </a:r>
            <a:r>
              <a:rPr lang="en-US" dirty="0"/>
              <a:t>to provide means for more accurate simulations and designs of current and future </a:t>
            </a:r>
            <a:r>
              <a:rPr lang="en-US" dirty="0" err="1"/>
              <a:t>LAr</a:t>
            </a:r>
            <a:r>
              <a:rPr lang="en-US" dirty="0"/>
              <a:t> experiments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TPB emission spectra by VUV excitation at 128 nm with </a:t>
            </a:r>
            <a:r>
              <a:rPr lang="en-US" dirty="0" err="1"/>
              <a:t>lineshape</a:t>
            </a:r>
            <a:r>
              <a:rPr lang="en-US" dirty="0"/>
              <a:t> and relative intensity </a:t>
            </a:r>
            <a:r>
              <a:rPr lang="en-US" dirty="0" smtClean="0"/>
              <a:t>variation down </a:t>
            </a:r>
            <a:r>
              <a:rPr lang="en-US" dirty="0"/>
              <a:t>to </a:t>
            </a:r>
            <a:r>
              <a:rPr lang="en-US" dirty="0" err="1"/>
              <a:t>LAr</a:t>
            </a:r>
            <a:r>
              <a:rPr lang="en-US" dirty="0"/>
              <a:t> temperature were measured.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TPB films evaporated on </a:t>
            </a:r>
            <a:r>
              <a:rPr lang="en-US" dirty="0" err="1"/>
              <a:t>specular</a:t>
            </a:r>
            <a:r>
              <a:rPr lang="en-US" dirty="0"/>
              <a:t> </a:t>
            </a:r>
            <a:r>
              <a:rPr lang="en-US" dirty="0" smtClean="0"/>
              <a:t>reflector substrates</a:t>
            </a:r>
            <a:r>
              <a:rPr lang="en-US" dirty="0"/>
              <a:t>, the unresolved </a:t>
            </a:r>
            <a:r>
              <a:rPr lang="en-US" dirty="0" err="1"/>
              <a:t>vibronic</a:t>
            </a:r>
            <a:r>
              <a:rPr lang="en-US" dirty="0"/>
              <a:t> structures at room temperature become clearly visible as </a:t>
            </a:r>
            <a:r>
              <a:rPr lang="en-US" dirty="0" smtClean="0"/>
              <a:t>the temperature </a:t>
            </a:r>
            <a:r>
              <a:rPr lang="en-US" dirty="0"/>
              <a:t>is decreased.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At </a:t>
            </a:r>
            <a:r>
              <a:rPr lang="en-US" dirty="0"/>
              <a:t>87 K one can observe at least four distinct structures and the PL intensity</a:t>
            </a:r>
          </a:p>
          <a:p>
            <a:r>
              <a:rPr lang="en-US" dirty="0"/>
              <a:t>increases of about 10% with respect to the luminescence at room temperature.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10052011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52400"/>
            <a:ext cx="4800600" cy="64008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1143000"/>
            <a:ext cx="388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Vacuum</a:t>
            </a:r>
            <a:r>
              <a:rPr lang="it-IT" sz="2400" dirty="0" smtClean="0"/>
              <a:t> </a:t>
            </a:r>
            <a:r>
              <a:rPr lang="it-IT" sz="2400" dirty="0" err="1" smtClean="0"/>
              <a:t>Monochromator</a:t>
            </a:r>
            <a:r>
              <a:rPr lang="it-IT" sz="2400" dirty="0" smtClean="0"/>
              <a:t> </a:t>
            </a:r>
            <a:r>
              <a:rPr lang="it-IT" sz="2400" dirty="0" err="1" smtClean="0"/>
              <a:t>McPherson</a:t>
            </a:r>
            <a:r>
              <a:rPr lang="it-IT" sz="2400" dirty="0" smtClean="0"/>
              <a:t> </a:t>
            </a:r>
            <a:r>
              <a:rPr lang="it-IT" sz="2400" dirty="0" err="1" smtClean="0"/>
              <a:t>model</a:t>
            </a:r>
            <a:r>
              <a:rPr lang="it-IT" sz="2400" dirty="0" smtClean="0"/>
              <a:t> 234/302</a:t>
            </a:r>
          </a:p>
          <a:p>
            <a:pPr algn="ctr"/>
            <a:r>
              <a:rPr lang="it-IT" sz="2400" dirty="0" err="1" smtClean="0"/>
              <a:t>Focal</a:t>
            </a:r>
            <a:r>
              <a:rPr lang="it-IT" sz="2400" dirty="0" smtClean="0"/>
              <a:t> </a:t>
            </a:r>
            <a:r>
              <a:rPr lang="it-IT" sz="2400" dirty="0" err="1" smtClean="0"/>
              <a:t>length</a:t>
            </a:r>
            <a:r>
              <a:rPr lang="it-IT" sz="2400" dirty="0" smtClean="0"/>
              <a:t> 0.2 m </a:t>
            </a:r>
            <a:r>
              <a:rPr lang="it-IT" sz="2400" dirty="0" err="1" smtClean="0"/>
              <a:t>equipped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a 30 </a:t>
            </a:r>
            <a:r>
              <a:rPr lang="it-IT" sz="2400" dirty="0" err="1" smtClean="0"/>
              <a:t>Watts</a:t>
            </a:r>
            <a:r>
              <a:rPr lang="it-IT" sz="2400" dirty="0" smtClean="0"/>
              <a:t> </a:t>
            </a:r>
            <a:r>
              <a:rPr lang="it-IT" sz="2400" dirty="0" err="1" smtClean="0"/>
              <a:t>Deuterium</a:t>
            </a:r>
            <a:r>
              <a:rPr lang="it-IT" sz="2400" dirty="0" smtClean="0"/>
              <a:t> </a:t>
            </a:r>
            <a:r>
              <a:rPr lang="it-IT" sz="2400" dirty="0" err="1" smtClean="0"/>
              <a:t>lamp</a:t>
            </a:r>
            <a:r>
              <a:rPr lang="it-IT" sz="2400" dirty="0" smtClean="0"/>
              <a:t> </a:t>
            </a:r>
            <a:r>
              <a:rPr lang="it-IT" sz="2400" dirty="0" err="1" smtClean="0"/>
              <a:t>model</a:t>
            </a:r>
            <a:r>
              <a:rPr lang="it-IT" sz="2400" dirty="0" smtClean="0"/>
              <a:t> 632 </a:t>
            </a:r>
          </a:p>
          <a:p>
            <a:pPr algn="ctr"/>
            <a:r>
              <a:rPr lang="it-IT" sz="2400" dirty="0" err="1" smtClean="0"/>
              <a:t>with</a:t>
            </a:r>
            <a:r>
              <a:rPr lang="it-IT" sz="2400" dirty="0" smtClean="0"/>
              <a:t> MgF</a:t>
            </a:r>
            <a:r>
              <a:rPr lang="it-IT" sz="2400" baseline="-25000" dirty="0" smtClean="0"/>
              <a:t>2 </a:t>
            </a:r>
            <a:r>
              <a:rPr lang="it-IT" sz="2400" dirty="0" smtClean="0"/>
              <a:t> </a:t>
            </a:r>
            <a:r>
              <a:rPr lang="it-IT" sz="2400" dirty="0" err="1" smtClean="0"/>
              <a:t>window</a:t>
            </a:r>
            <a:r>
              <a:rPr lang="it-IT" sz="2400" dirty="0" smtClean="0"/>
              <a:t>,</a:t>
            </a:r>
          </a:p>
          <a:p>
            <a:pPr algn="ctr"/>
            <a:r>
              <a:rPr lang="it-IT" sz="2400" dirty="0" err="1" smtClean="0"/>
              <a:t>Spectral</a:t>
            </a:r>
            <a:r>
              <a:rPr lang="it-IT" sz="2400" dirty="0" smtClean="0"/>
              <a:t> </a:t>
            </a:r>
            <a:r>
              <a:rPr lang="it-IT" sz="2400" dirty="0" err="1" smtClean="0"/>
              <a:t>range</a:t>
            </a:r>
            <a:r>
              <a:rPr lang="it-IT" sz="2400" dirty="0" smtClean="0"/>
              <a:t> 115 – 380 </a:t>
            </a:r>
            <a:r>
              <a:rPr lang="it-IT" sz="2400" dirty="0" err="1" smtClean="0"/>
              <a:t>nm</a:t>
            </a:r>
            <a:r>
              <a:rPr lang="it-IT" sz="2400" dirty="0" smtClean="0"/>
              <a:t>.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err="1" smtClean="0"/>
              <a:t>Closed-cycle</a:t>
            </a:r>
            <a:r>
              <a:rPr lang="it-IT" sz="2400" dirty="0" smtClean="0"/>
              <a:t> </a:t>
            </a:r>
            <a:r>
              <a:rPr lang="it-IT" sz="2400" dirty="0" err="1" smtClean="0"/>
              <a:t>Helium</a:t>
            </a:r>
            <a:r>
              <a:rPr lang="it-IT" sz="2400" dirty="0" smtClean="0"/>
              <a:t> </a:t>
            </a:r>
            <a:r>
              <a:rPr lang="it-IT" sz="2400" dirty="0" err="1" smtClean="0"/>
              <a:t>Cryostat</a:t>
            </a:r>
            <a:endParaRPr lang="it-IT" sz="2400" dirty="0" smtClean="0"/>
          </a:p>
          <a:p>
            <a:pPr algn="ctr"/>
            <a:r>
              <a:rPr lang="it-IT" sz="2400" dirty="0" smtClean="0"/>
              <a:t>Temperature </a:t>
            </a:r>
            <a:r>
              <a:rPr lang="it-IT" sz="2400" dirty="0" err="1" smtClean="0"/>
              <a:t>range</a:t>
            </a:r>
            <a:r>
              <a:rPr lang="it-IT" sz="2400" dirty="0" smtClean="0"/>
              <a:t> </a:t>
            </a:r>
          </a:p>
          <a:p>
            <a:pPr algn="ctr"/>
            <a:r>
              <a:rPr lang="it-IT" sz="2400" dirty="0" smtClean="0"/>
              <a:t>12 – 300 K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E3C724-BC94-4925-B369-FA09A75C1876}" type="slidenum">
              <a:rPr lang="it-IT"/>
              <a:pPr/>
              <a:t>22</a:t>
            </a:fld>
            <a:endParaRPr lang="it-IT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36576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frascati05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733800"/>
            <a:ext cx="3657600" cy="2422525"/>
          </a:xfrm>
        </p:spPr>
      </p:pic>
      <p:sp>
        <p:nvSpPr>
          <p:cNvPr id="10245" name="CasellaDiTesto 7"/>
          <p:cNvSpPr txBox="1">
            <a:spLocks noChangeArrowheads="1"/>
          </p:cNvSpPr>
          <p:nvPr/>
        </p:nvSpPr>
        <p:spPr bwMode="auto">
          <a:xfrm>
            <a:off x="3886200" y="914400"/>
            <a:ext cx="52578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2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Spectrophotometer Lambda 950</a:t>
            </a:r>
          </a:p>
          <a:p>
            <a:pPr algn="just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PERKIN ELMER UV/VIS/NIR,</a:t>
            </a:r>
          </a:p>
          <a:p>
            <a:pPr algn="just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compatible with optical cryostat</a:t>
            </a:r>
          </a:p>
          <a:p>
            <a:pPr algn="just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cooled at LNT</a:t>
            </a:r>
          </a:p>
          <a:p>
            <a:pPr algn="just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2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Spectrofluorometer Fluorolog 3 </a:t>
            </a:r>
          </a:p>
          <a:p>
            <a:pPr algn="just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ISA JOBIN YVON-SPEX </a:t>
            </a:r>
          </a:p>
          <a:p>
            <a:pPr algn="just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Mod.FL3-11 compatible with optical cryostat cooled at LNT</a:t>
            </a:r>
          </a:p>
          <a:p>
            <a:pPr defTabSz="449263" eaLnBrk="0" hangingPunct="0"/>
            <a:endParaRPr lang="it-IT" i="1">
              <a:solidFill>
                <a:srgbClr val="002060"/>
              </a:solidFill>
              <a:cs typeface="Times New Roman" pitchFamily="18" charset="0"/>
            </a:endParaRPr>
          </a:p>
          <a:p>
            <a:pPr defTabSz="449263" eaLnBrk="0" hangingPunct="0"/>
            <a:endParaRPr lang="it-IT" i="1">
              <a:solidFill>
                <a:srgbClr val="002060"/>
              </a:solidFill>
              <a:cs typeface="Times New Roman" pitchFamily="18" charset="0"/>
            </a:endParaRPr>
          </a:p>
          <a:p>
            <a:pPr defTabSz="449263" eaLnBrk="0" hangingPunct="0">
              <a:spcBef>
                <a:spcPts val="600"/>
              </a:spcBef>
            </a:pPr>
            <a:r>
              <a:rPr lang="it-IT" i="1">
                <a:solidFill>
                  <a:srgbClr val="002060"/>
                </a:solidFill>
                <a:cs typeface="Times New Roman" pitchFamily="18" charset="0"/>
              </a:rPr>
              <a:t>ENEA, C.R. Frascati, V. E. Fermi 45, 00044 Frascati (Rome) Italy, </a:t>
            </a:r>
            <a:r>
              <a:rPr lang="en-GB" i="1">
                <a:solidFill>
                  <a:srgbClr val="002060"/>
                </a:solidFill>
                <a:hlinkClick r:id="rId4"/>
              </a:rPr>
              <a:t>rosa.montereali@enea.it</a:t>
            </a:r>
            <a:r>
              <a:rPr lang="en-GB" i="1">
                <a:solidFill>
                  <a:srgbClr val="002060"/>
                </a:solidFill>
              </a:rPr>
              <a:t>,</a:t>
            </a:r>
          </a:p>
          <a:p>
            <a:pPr defTabSz="449263" eaLnBrk="0" hangingPunct="0">
              <a:spcBef>
                <a:spcPts val="600"/>
              </a:spcBef>
            </a:pPr>
            <a:r>
              <a:rPr lang="it-IT" sz="1600" i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http://www.frascati.enea.it/UTAPRAD/lab_mnf.htm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838200" y="1676400"/>
            <a:ext cx="4648200" cy="3657600"/>
            <a:chOff x="1981200" y="1676400"/>
            <a:chExt cx="4648200" cy="3657600"/>
          </a:xfrm>
        </p:grpSpPr>
        <p:sp>
          <p:nvSpPr>
            <p:cNvPr id="8" name="Rettangolo 7"/>
            <p:cNvSpPr/>
            <p:nvPr/>
          </p:nvSpPr>
          <p:spPr>
            <a:xfrm>
              <a:off x="1981200" y="1676400"/>
              <a:ext cx="4648200" cy="3657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Picture 2" descr="http://www.photobiology.info/Photochem_files/photochem14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9800" y="1828800"/>
              <a:ext cx="4286250" cy="3400426"/>
            </a:xfrm>
            <a:prstGeom prst="rect">
              <a:avLst/>
            </a:prstGeom>
            <a:noFill/>
          </p:spPr>
        </p:pic>
      </p:grpSp>
      <p:sp>
        <p:nvSpPr>
          <p:cNvPr id="9" name="CasellaDiTesto 8"/>
          <p:cNvSpPr txBox="1"/>
          <p:nvPr/>
        </p:nvSpPr>
        <p:spPr>
          <a:xfrm>
            <a:off x="2256345" y="609600"/>
            <a:ext cx="4212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Configurational</a:t>
            </a:r>
            <a:r>
              <a:rPr lang="it-IT" sz="2800" dirty="0" smtClean="0"/>
              <a:t> </a:t>
            </a:r>
            <a:r>
              <a:rPr lang="it-IT" sz="2800" dirty="0" err="1" smtClean="0"/>
              <a:t>coordinates</a:t>
            </a:r>
            <a:endParaRPr lang="it-IT" sz="2800" dirty="0" smtClean="0"/>
          </a:p>
          <a:p>
            <a:pPr algn="ctr"/>
            <a:r>
              <a:rPr lang="it-IT" sz="2800" dirty="0" err="1" smtClean="0"/>
              <a:t>diagram</a:t>
            </a:r>
            <a:endParaRPr lang="it-IT" sz="2800" dirty="0"/>
          </a:p>
        </p:txBody>
      </p:sp>
      <p:pic>
        <p:nvPicPr>
          <p:cNvPr id="10" name="Picture 6" descr="http://upload.wikimedia.org/wikipedia/commons/thumb/6/62/Tetraphenyl_butadiene.svg/706px-Tetraphenyl_butadien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"/>
            <a:ext cx="1793240" cy="1524000"/>
          </a:xfrm>
          <a:prstGeom prst="rect">
            <a:avLst/>
          </a:prstGeom>
          <a:noFill/>
          <a:effectLst>
            <a:outerShdw blurRad="241300" dist="139700" dir="4980000" algn="ctr" rotWithShape="0">
              <a:srgbClr val="000000"/>
            </a:outerShdw>
          </a:effectLst>
        </p:spPr>
      </p:pic>
      <p:cxnSp>
        <p:nvCxnSpPr>
          <p:cNvPr id="15" name="Connettore 7 14"/>
          <p:cNvCxnSpPr/>
          <p:nvPr/>
        </p:nvCxnSpPr>
        <p:spPr>
          <a:xfrm rot="5400000">
            <a:off x="1219200" y="4495800"/>
            <a:ext cx="1828800" cy="4572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52400" y="5638800"/>
            <a:ext cx="4393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Absorption</a:t>
            </a:r>
            <a:r>
              <a:rPr lang="it-IT" sz="2800" dirty="0" smtClean="0"/>
              <a:t> </a:t>
            </a:r>
            <a:r>
              <a:rPr lang="it-IT" sz="2800" dirty="0" err="1" smtClean="0"/>
              <a:t>Spectra</a:t>
            </a:r>
            <a:endParaRPr lang="it-IT" sz="2800" dirty="0" smtClean="0"/>
          </a:p>
          <a:p>
            <a:pPr algn="ctr"/>
            <a:r>
              <a:rPr lang="it-IT" sz="2800" dirty="0" err="1" smtClean="0"/>
              <a:t>Photo</a:t>
            </a:r>
            <a:r>
              <a:rPr lang="it-IT" sz="2800" dirty="0" smtClean="0"/>
              <a:t> </a:t>
            </a:r>
            <a:r>
              <a:rPr lang="it-IT" sz="2800" dirty="0" err="1" smtClean="0"/>
              <a:t>Excitation</a:t>
            </a:r>
            <a:r>
              <a:rPr lang="it-IT" sz="2800" dirty="0" smtClean="0"/>
              <a:t> (PE) </a:t>
            </a:r>
            <a:r>
              <a:rPr lang="it-IT" sz="2800" dirty="0" err="1" smtClean="0"/>
              <a:t>Spectra</a:t>
            </a:r>
            <a:endParaRPr lang="it-IT" sz="2800" dirty="0"/>
          </a:p>
        </p:txBody>
      </p:sp>
      <p:cxnSp>
        <p:nvCxnSpPr>
          <p:cNvPr id="24" name="Connettore 7 23"/>
          <p:cNvCxnSpPr/>
          <p:nvPr/>
        </p:nvCxnSpPr>
        <p:spPr>
          <a:xfrm flipV="1">
            <a:off x="3200400" y="2667000"/>
            <a:ext cx="2743200" cy="91440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5941200" y="2438400"/>
            <a:ext cx="320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PhotoLuminescence</a:t>
            </a:r>
            <a:r>
              <a:rPr lang="it-IT" sz="2800" dirty="0" smtClean="0"/>
              <a:t> </a:t>
            </a:r>
          </a:p>
          <a:p>
            <a:pPr algn="ctr"/>
            <a:r>
              <a:rPr lang="it-IT" sz="2800" dirty="0" smtClean="0"/>
              <a:t>(PL) </a:t>
            </a:r>
            <a:r>
              <a:rPr lang="it-IT" sz="2800" dirty="0" err="1" smtClean="0"/>
              <a:t>Spectra</a:t>
            </a:r>
            <a:endParaRPr lang="it-IT" sz="2800" dirty="0"/>
          </a:p>
        </p:txBody>
      </p:sp>
      <p:sp>
        <p:nvSpPr>
          <p:cNvPr id="31" name="Rettangolo 30"/>
          <p:cNvSpPr/>
          <p:nvPr/>
        </p:nvSpPr>
        <p:spPr>
          <a:xfrm>
            <a:off x="152400" y="5638800"/>
            <a:ext cx="4495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6019800" y="2514600"/>
            <a:ext cx="2971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609600" y="4114800"/>
            <a:ext cx="7772400" cy="27432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-152400" y="1219200"/>
            <a:ext cx="3748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TPB </a:t>
            </a:r>
          </a:p>
          <a:p>
            <a:pPr algn="ctr"/>
            <a:r>
              <a:rPr lang="it-IT" sz="2800" dirty="0" err="1" smtClean="0"/>
              <a:t>evaporated</a:t>
            </a:r>
            <a:r>
              <a:rPr lang="it-IT" sz="2800" dirty="0" smtClean="0"/>
              <a:t> on </a:t>
            </a:r>
            <a:r>
              <a:rPr lang="it-IT" sz="2800" dirty="0" err="1" smtClean="0"/>
              <a:t>glass</a:t>
            </a:r>
            <a:endParaRPr lang="it-IT" sz="2800" dirty="0" smtClean="0"/>
          </a:p>
        </p:txBody>
      </p:sp>
      <p:pic>
        <p:nvPicPr>
          <p:cNvPr id="4" name="Immagine 3" descr="vetrini evap 3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4038600"/>
            <a:ext cx="4016167" cy="2819400"/>
          </a:xfrm>
          <a:prstGeom prst="rect">
            <a:avLst/>
          </a:prstGeom>
        </p:spPr>
      </p:pic>
      <p:pic>
        <p:nvPicPr>
          <p:cNvPr id="3" name="Immagine 2" descr="vetrini evap 2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120684"/>
            <a:ext cx="3823279" cy="273731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0" name="Oggetto 19"/>
          <p:cNvGraphicFramePr>
            <a:graphicFrameLocks noChangeAspect="1"/>
          </p:cNvGraphicFramePr>
          <p:nvPr/>
        </p:nvGraphicFramePr>
        <p:xfrm>
          <a:off x="3413148" y="152400"/>
          <a:ext cx="5730852" cy="4008210"/>
        </p:xfrm>
        <a:graphic>
          <a:graphicData uri="http://schemas.openxmlformats.org/presentationml/2006/ole">
            <p:oleObj spid="_x0000_s1026" name="Acrobat Document" r:id="rId6" imgW="7790476" imgH="5447619" progId="">
              <p:embed/>
            </p:oleObj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4343400" y="228600"/>
            <a:ext cx="411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/>
              <a:t>Emission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Spectra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Excited</a:t>
            </a:r>
            <a:r>
              <a:rPr lang="it-IT" sz="2000" b="1" dirty="0" smtClean="0"/>
              <a:t> at 128 </a:t>
            </a:r>
            <a:r>
              <a:rPr lang="it-IT" sz="2000" b="1" dirty="0" err="1" smtClean="0"/>
              <a:t>nm</a:t>
            </a:r>
            <a:endParaRPr lang="it-IT" sz="20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600" y="2590800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a fraction of</a:t>
            </a:r>
            <a:r>
              <a:rPr lang="en-US" sz="1200" dirty="0" smtClean="0"/>
              <a:t> the emitted radiation </a:t>
            </a:r>
            <a:r>
              <a:rPr lang="en-US" sz="1200" dirty="0" smtClean="0"/>
              <a:t>can</a:t>
            </a:r>
            <a:r>
              <a:rPr lang="en-US" sz="1200" dirty="0" smtClean="0"/>
              <a:t>  undergo </a:t>
            </a:r>
            <a:r>
              <a:rPr lang="en-US" sz="1200" dirty="0" err="1" smtClean="0"/>
              <a:t>severalre</a:t>
            </a:r>
            <a:r>
              <a:rPr lang="en-US" sz="1200" dirty="0" smtClean="0"/>
              <a:t>-absorption and re-emission processes before escaping from the sample surface. </a:t>
            </a:r>
            <a:r>
              <a:rPr lang="en-US" sz="1200" dirty="0" smtClean="0"/>
              <a:t>This results in a red </a:t>
            </a:r>
            <a:r>
              <a:rPr lang="en-US" sz="1200" dirty="0" smtClean="0"/>
              <a:t>shift of the emission band peak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vikuiti 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3886200" cy="2782365"/>
          </a:xfrm>
          <a:prstGeom prst="rect">
            <a:avLst/>
          </a:prstGeom>
        </p:spPr>
      </p:pic>
      <p:pic>
        <p:nvPicPr>
          <p:cNvPr id="5" name="Immagine 4" descr="vikuiti 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1981200"/>
            <a:ext cx="6598689" cy="4724400"/>
          </a:xfrm>
          <a:prstGeom prst="rect">
            <a:avLst/>
          </a:prstGeom>
        </p:spPr>
      </p:pic>
      <p:pic>
        <p:nvPicPr>
          <p:cNvPr id="6" name="Immagine 5" descr="vikuiti 3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038600"/>
            <a:ext cx="3657600" cy="261869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057400" y="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TPB </a:t>
            </a:r>
            <a:r>
              <a:rPr lang="it-IT" sz="2800" dirty="0" err="1" smtClean="0"/>
              <a:t>evaporated</a:t>
            </a:r>
            <a:r>
              <a:rPr lang="it-IT" sz="2800" dirty="0" smtClean="0"/>
              <a:t> on </a:t>
            </a:r>
            <a:r>
              <a:rPr lang="it-IT" sz="2800" dirty="0" smtClean="0"/>
              <a:t>VIKUITI: </a:t>
            </a:r>
          </a:p>
          <a:p>
            <a:pPr algn="ctr"/>
            <a:r>
              <a:rPr lang="it-IT" sz="2800" dirty="0" smtClean="0"/>
              <a:t>the Temperature </a:t>
            </a:r>
            <a:r>
              <a:rPr lang="it-IT" sz="2800" dirty="0" err="1" smtClean="0"/>
              <a:t>Effect</a:t>
            </a:r>
            <a:endParaRPr lang="it-IT" sz="2800" dirty="0" smtClean="0"/>
          </a:p>
        </p:txBody>
      </p:sp>
      <p:sp>
        <p:nvSpPr>
          <p:cNvPr id="16" name="CasellaDiTesto 15"/>
          <p:cNvSpPr txBox="1"/>
          <p:nvPr/>
        </p:nvSpPr>
        <p:spPr>
          <a:xfrm>
            <a:off x="4267200" y="1752600"/>
            <a:ext cx="411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/>
              <a:t>Emission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Spectra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Excited</a:t>
            </a:r>
            <a:r>
              <a:rPr lang="it-IT" sz="2000" b="1" dirty="0" smtClean="0"/>
              <a:t> at 128 </a:t>
            </a:r>
            <a:r>
              <a:rPr lang="it-IT" sz="2000" b="1" dirty="0" err="1" smtClean="0"/>
              <a:t>nm</a:t>
            </a:r>
            <a:endParaRPr lang="it-IT" sz="2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990600"/>
            <a:ext cx="899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unresolved </a:t>
            </a:r>
            <a:r>
              <a:rPr lang="en-US" sz="1600" dirty="0" err="1" smtClean="0"/>
              <a:t>vibronic</a:t>
            </a:r>
            <a:r>
              <a:rPr lang="en-US" sz="1600" dirty="0" smtClean="0"/>
              <a:t> structures at 300 </a:t>
            </a:r>
            <a:r>
              <a:rPr lang="en-US" sz="1600" dirty="0" smtClean="0"/>
              <a:t>K, spaced by ~170 </a:t>
            </a:r>
            <a:r>
              <a:rPr lang="en-US" sz="1600" dirty="0" err="1" smtClean="0"/>
              <a:t>meV</a:t>
            </a:r>
            <a:r>
              <a:rPr lang="en-US" sz="1600" dirty="0" smtClean="0"/>
              <a:t>, </a:t>
            </a:r>
            <a:r>
              <a:rPr lang="en-US" sz="1600" dirty="0" smtClean="0"/>
              <a:t>become clearly </a:t>
            </a:r>
            <a:r>
              <a:rPr lang="en-US" sz="1600" dirty="0" smtClean="0"/>
              <a:t>visible at </a:t>
            </a:r>
            <a:r>
              <a:rPr lang="en-US" sz="1600" dirty="0" err="1" smtClean="0"/>
              <a:t>Lar</a:t>
            </a:r>
            <a:r>
              <a:rPr lang="en-US" sz="1600" dirty="0" smtClean="0"/>
              <a:t> T and below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fig5.wmf"/>
          <p:cNvPicPr>
            <a:picLocks noChangeAspect="1"/>
          </p:cNvPicPr>
          <p:nvPr/>
        </p:nvPicPr>
        <p:blipFill>
          <a:blip r:embed="rId3" cstate="print"/>
          <a:srcRect l="10821" t="7557" r="44184" b="5038"/>
          <a:stretch>
            <a:fillRect/>
          </a:stretch>
        </p:blipFill>
        <p:spPr>
          <a:xfrm>
            <a:off x="609600" y="1752600"/>
            <a:ext cx="3310504" cy="4604123"/>
          </a:xfrm>
          <a:prstGeom prst="rect">
            <a:avLst/>
          </a:prstGeom>
        </p:spPr>
      </p:pic>
      <p:pic>
        <p:nvPicPr>
          <p:cNvPr id="13" name="Immagine 12" descr="vetrino5.wmf"/>
          <p:cNvPicPr>
            <a:picLocks noChangeAspect="1"/>
          </p:cNvPicPr>
          <p:nvPr/>
        </p:nvPicPr>
        <p:blipFill>
          <a:blip r:embed="rId4" cstate="print"/>
          <a:srcRect l="9017" t="8816" r="39675" b="3778"/>
          <a:stretch>
            <a:fillRect/>
          </a:stretch>
        </p:blipFill>
        <p:spPr>
          <a:xfrm>
            <a:off x="4648200" y="1905000"/>
            <a:ext cx="3547161" cy="432628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19200" y="1066800"/>
            <a:ext cx="2404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 smtClean="0"/>
              <a:t>Emission</a:t>
            </a:r>
            <a:r>
              <a:rPr lang="it-IT" sz="2400" dirty="0" smtClean="0"/>
              <a:t> </a:t>
            </a:r>
            <a:r>
              <a:rPr lang="it-IT" sz="2400" dirty="0" err="1" smtClean="0"/>
              <a:t>Spectra</a:t>
            </a:r>
            <a:r>
              <a:rPr lang="it-IT" sz="2400" dirty="0" smtClean="0"/>
              <a:t> </a:t>
            </a:r>
          </a:p>
          <a:p>
            <a:pPr algn="ctr"/>
            <a:r>
              <a:rPr lang="it-IT" sz="2400" dirty="0" err="1" smtClean="0"/>
              <a:t>Excited</a:t>
            </a:r>
            <a:r>
              <a:rPr lang="it-IT" sz="2400" dirty="0" smtClean="0"/>
              <a:t> at 128 </a:t>
            </a:r>
            <a:r>
              <a:rPr lang="it-IT" sz="2400" dirty="0" err="1" smtClean="0"/>
              <a:t>nm</a:t>
            </a:r>
            <a:endParaRPr lang="it-IT" sz="2400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2286000" y="381000"/>
            <a:ext cx="4123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TPB in </a:t>
            </a:r>
            <a:r>
              <a:rPr lang="it-IT" sz="2800" dirty="0" err="1" smtClean="0"/>
              <a:t>polystyrene</a:t>
            </a:r>
            <a:r>
              <a:rPr lang="it-IT" sz="2800" dirty="0" smtClean="0"/>
              <a:t> on </a:t>
            </a:r>
            <a:r>
              <a:rPr lang="it-IT" sz="2800" dirty="0" err="1" smtClean="0"/>
              <a:t>glass</a:t>
            </a:r>
            <a:endParaRPr lang="it-IT" sz="2800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5334000" y="1371600"/>
            <a:ext cx="257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Absorption</a:t>
            </a:r>
            <a:r>
              <a:rPr lang="it-IT" sz="2400" dirty="0" smtClean="0"/>
              <a:t> </a:t>
            </a:r>
            <a:r>
              <a:rPr lang="it-IT" sz="2400" dirty="0" err="1" smtClean="0"/>
              <a:t>Spectra</a:t>
            </a:r>
            <a:endParaRPr lang="it-IT" sz="2400" dirty="0"/>
          </a:p>
        </p:txBody>
      </p:sp>
      <p:sp>
        <p:nvSpPr>
          <p:cNvPr id="8" name="Rectangle 7"/>
          <p:cNvSpPr/>
          <p:nvPr/>
        </p:nvSpPr>
        <p:spPr>
          <a:xfrm>
            <a:off x="2247606" y="6334780"/>
            <a:ext cx="6972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re-absorption </a:t>
            </a:r>
            <a:r>
              <a:rPr lang="en-US" sz="1400" dirty="0" smtClean="0"/>
              <a:t>mechanisms </a:t>
            </a:r>
            <a:r>
              <a:rPr lang="en-US" sz="1400" dirty="0" smtClean="0"/>
              <a:t>at about </a:t>
            </a:r>
            <a:r>
              <a:rPr lang="en-US" sz="1400" dirty="0" smtClean="0"/>
              <a:t>350.It </a:t>
            </a:r>
            <a:r>
              <a:rPr lang="en-US" sz="1400" dirty="0" smtClean="0"/>
              <a:t>corresponds to the HOMO-LUMO </a:t>
            </a:r>
            <a:r>
              <a:rPr lang="en-US" sz="1400" dirty="0" smtClean="0"/>
              <a:t>transition </a:t>
            </a:r>
            <a:r>
              <a:rPr lang="en-US" sz="1400" dirty="0" smtClean="0"/>
              <a:t>of </a:t>
            </a:r>
            <a:r>
              <a:rPr lang="en-US" sz="1400" dirty="0" smtClean="0"/>
              <a:t>TPB</a:t>
            </a:r>
          </a:p>
          <a:p>
            <a:r>
              <a:rPr lang="en-US" sz="1400" dirty="0" smtClean="0"/>
              <a:t>(Highest Occupied Molecular Orbital</a:t>
            </a:r>
            <a:r>
              <a:rPr lang="en-US" sz="1400" dirty="0" smtClean="0"/>
              <a:t>)-to-(</a:t>
            </a:r>
            <a:r>
              <a:rPr lang="en-US" sz="1400" dirty="0" smtClean="0"/>
              <a:t>(Lowest </a:t>
            </a:r>
            <a:r>
              <a:rPr lang="en-US" sz="1400" dirty="0" smtClean="0"/>
              <a:t>Unoccupied Molecular Orbital)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6168158" y="304800"/>
            <a:ext cx="2975842" cy="6248400"/>
            <a:chOff x="1447800" y="152400"/>
            <a:chExt cx="2975842" cy="6248400"/>
          </a:xfrm>
          <a:solidFill>
            <a:schemeClr val="bg1"/>
          </a:solidFill>
        </p:grpSpPr>
        <p:pic>
          <p:nvPicPr>
            <p:cNvPr id="4" name="Immagine 3" descr="vetrino3.wmf"/>
            <p:cNvPicPr>
              <a:picLocks noChangeAspect="1"/>
            </p:cNvPicPr>
            <p:nvPr/>
          </p:nvPicPr>
          <p:blipFill>
            <a:blip r:embed="rId3" cstate="print"/>
            <a:srcRect l="8115" t="10076" r="41479" b="5038"/>
            <a:stretch>
              <a:fillRect/>
            </a:stretch>
          </p:blipFill>
          <p:spPr>
            <a:xfrm>
              <a:off x="1600200" y="3200400"/>
              <a:ext cx="2654387" cy="3200400"/>
            </a:xfrm>
            <a:prstGeom prst="rect">
              <a:avLst/>
            </a:prstGeom>
            <a:grpFill/>
          </p:spPr>
        </p:pic>
        <p:pic>
          <p:nvPicPr>
            <p:cNvPr id="5" name="Immagine 4" descr="vetrino4.wmf"/>
            <p:cNvPicPr>
              <a:picLocks noChangeAspect="1"/>
            </p:cNvPicPr>
            <p:nvPr/>
          </p:nvPicPr>
          <p:blipFill>
            <a:blip r:embed="rId4" cstate="print"/>
            <a:srcRect l="7214" t="10076" r="36970" b="10076"/>
            <a:stretch>
              <a:fillRect/>
            </a:stretch>
          </p:blipFill>
          <p:spPr>
            <a:xfrm>
              <a:off x="1447800" y="152400"/>
              <a:ext cx="2975842" cy="3048000"/>
            </a:xfrm>
            <a:prstGeom prst="rect">
              <a:avLst/>
            </a:prstGeom>
            <a:grpFill/>
          </p:spPr>
        </p:pic>
      </p:grpSp>
      <p:pic>
        <p:nvPicPr>
          <p:cNvPr id="8" name="Immagine 7" descr="vetrino2.wmf"/>
          <p:cNvPicPr>
            <a:picLocks noChangeAspect="1"/>
          </p:cNvPicPr>
          <p:nvPr/>
        </p:nvPicPr>
        <p:blipFill>
          <a:blip r:embed="rId5" cstate="print"/>
          <a:srcRect l="1803" t="8816" r="45086" b="17632"/>
          <a:stretch>
            <a:fillRect/>
          </a:stretch>
        </p:blipFill>
        <p:spPr>
          <a:xfrm>
            <a:off x="2362200" y="381000"/>
            <a:ext cx="3535329" cy="350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2" descr="http://ars.els-cdn.com/content/image/1-s2.0-S0022231399000101-g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962400"/>
            <a:ext cx="2514600" cy="2628900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2895600" y="5257800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TPB </a:t>
            </a:r>
            <a:r>
              <a:rPr lang="it-IT" sz="2800" dirty="0" smtClean="0"/>
              <a:t>in PMMA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60839" y="1524000"/>
            <a:ext cx="1887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>TPB in </a:t>
            </a:r>
          </a:p>
          <a:p>
            <a:pPr algn="ctr"/>
            <a:r>
              <a:rPr lang="it-IT" sz="2800" dirty="0" err="1" smtClean="0"/>
              <a:t>polystyrene</a:t>
            </a:r>
            <a:endParaRPr lang="it-IT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667000" y="5791200"/>
            <a:ext cx="3258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J. Huang </a:t>
            </a:r>
            <a:r>
              <a:rPr lang="it-IT" sz="1400" dirty="0" err="1" smtClean="0"/>
              <a:t>et</a:t>
            </a:r>
            <a:r>
              <a:rPr lang="it-IT" sz="1400" dirty="0" smtClean="0"/>
              <a:t> al., J. </a:t>
            </a:r>
            <a:r>
              <a:rPr lang="it-IT" sz="1400" dirty="0" err="1" smtClean="0"/>
              <a:t>Lumin</a:t>
            </a:r>
            <a:r>
              <a:rPr lang="it-IT" sz="1400" dirty="0" smtClean="0"/>
              <a:t>. 81 (4), 285 (1999)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2438400" y="152400"/>
            <a:ext cx="41237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>TPB in </a:t>
            </a:r>
            <a:r>
              <a:rPr lang="it-IT" sz="2800" dirty="0" err="1" smtClean="0"/>
              <a:t>polystyrene</a:t>
            </a:r>
            <a:r>
              <a:rPr lang="it-IT" sz="2800" dirty="0" smtClean="0"/>
              <a:t> on </a:t>
            </a:r>
            <a:r>
              <a:rPr lang="it-IT" sz="2800" dirty="0" err="1" smtClean="0"/>
              <a:t>glass</a:t>
            </a:r>
            <a:endParaRPr lang="it-IT" sz="2800" dirty="0" smtClean="0"/>
          </a:p>
          <a:p>
            <a:pPr algn="ctr"/>
            <a:r>
              <a:rPr lang="it-IT" sz="2800" dirty="0" smtClean="0"/>
              <a:t>Temperature </a:t>
            </a:r>
            <a:r>
              <a:rPr lang="it-IT" sz="2800" dirty="0" err="1" smtClean="0"/>
              <a:t>effects</a:t>
            </a:r>
            <a:endParaRPr lang="it-IT" sz="2800" dirty="0" smtClean="0"/>
          </a:p>
        </p:txBody>
      </p:sp>
      <p:sp>
        <p:nvSpPr>
          <p:cNvPr id="13" name="CasellaDiTesto 12"/>
          <p:cNvSpPr txBox="1"/>
          <p:nvPr/>
        </p:nvSpPr>
        <p:spPr>
          <a:xfrm>
            <a:off x="5257800" y="1752600"/>
            <a:ext cx="3073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/>
              <a:t>Emission</a:t>
            </a:r>
            <a:r>
              <a:rPr lang="it-IT" b="1" dirty="0" smtClean="0"/>
              <a:t> </a:t>
            </a:r>
            <a:r>
              <a:rPr lang="it-IT" b="1" dirty="0" err="1" smtClean="0"/>
              <a:t>Spectra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 TPB</a:t>
            </a:r>
          </a:p>
          <a:p>
            <a:pPr algn="ctr"/>
            <a:r>
              <a:rPr lang="it-IT" b="1" dirty="0" smtClean="0"/>
              <a:t>on VIKUITI and in </a:t>
            </a:r>
            <a:r>
              <a:rPr lang="it-IT" b="1" dirty="0" err="1" smtClean="0"/>
              <a:t>polystyrene</a:t>
            </a:r>
            <a:endParaRPr lang="it-IT" b="1" dirty="0" smtClean="0"/>
          </a:p>
          <a:p>
            <a:pPr algn="ctr"/>
            <a:r>
              <a:rPr lang="it-IT" b="1" dirty="0" err="1" smtClean="0"/>
              <a:t>Excited</a:t>
            </a:r>
            <a:r>
              <a:rPr lang="it-IT" b="1" dirty="0" smtClean="0"/>
              <a:t> at 128 </a:t>
            </a:r>
            <a:r>
              <a:rPr lang="it-IT" b="1" dirty="0" err="1" smtClean="0"/>
              <a:t>nm</a:t>
            </a:r>
            <a:endParaRPr lang="it-IT" b="1" dirty="0" smtClean="0"/>
          </a:p>
          <a:p>
            <a:pPr algn="ctr"/>
            <a:r>
              <a:rPr lang="it-IT" b="1" dirty="0" smtClean="0"/>
              <a:t>Temperatura 87 K (</a:t>
            </a:r>
            <a:r>
              <a:rPr lang="it-IT" b="1" dirty="0" err="1" smtClean="0"/>
              <a:t>LAr</a:t>
            </a:r>
            <a:r>
              <a:rPr lang="it-IT" b="1" dirty="0" smtClean="0"/>
              <a:t>)</a:t>
            </a:r>
            <a:endParaRPr lang="it-IT" b="1" dirty="0"/>
          </a:p>
        </p:txBody>
      </p:sp>
      <p:pic>
        <p:nvPicPr>
          <p:cNvPr id="19" name="Immagine 18" descr="figure 1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5029200" cy="3646852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609600" y="1143000"/>
            <a:ext cx="411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/>
              <a:t>Emission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Spectra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Excited</a:t>
            </a:r>
            <a:r>
              <a:rPr lang="it-IT" sz="2000" b="1" dirty="0" smtClean="0"/>
              <a:t> at 128 </a:t>
            </a:r>
            <a:r>
              <a:rPr lang="it-IT" sz="2000" b="1" dirty="0" err="1" smtClean="0"/>
              <a:t>nm</a:t>
            </a:r>
            <a:endParaRPr lang="it-IT" sz="2000" b="1" dirty="0" smtClean="0"/>
          </a:p>
        </p:txBody>
      </p:sp>
      <p:pic>
        <p:nvPicPr>
          <p:cNvPr id="21" name="Immagine 20" descr="figure 14.wmf"/>
          <p:cNvPicPr>
            <a:picLocks noChangeAspect="1"/>
          </p:cNvPicPr>
          <p:nvPr/>
        </p:nvPicPr>
        <p:blipFill>
          <a:blip r:embed="rId4" cstate="print"/>
          <a:srcRect l="6331" t="7769" r="9949"/>
          <a:stretch>
            <a:fillRect/>
          </a:stretch>
        </p:blipFill>
        <p:spPr>
          <a:xfrm>
            <a:off x="4572000" y="3124200"/>
            <a:ext cx="4192862" cy="32266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795897"/>
            <a:ext cx="434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400" dirty="0" err="1" smtClean="0"/>
              <a:t>vibronic</a:t>
            </a:r>
            <a:r>
              <a:rPr lang="en-US" sz="1400" dirty="0" smtClean="0"/>
              <a:t> structures </a:t>
            </a:r>
            <a:r>
              <a:rPr lang="en-US" sz="1400" dirty="0" smtClean="0"/>
              <a:t>not </a:t>
            </a:r>
            <a:r>
              <a:rPr lang="en-US" sz="1400" dirty="0" smtClean="0"/>
              <a:t>observed neither </a:t>
            </a:r>
            <a:r>
              <a:rPr lang="en-US" sz="1400" dirty="0" smtClean="0"/>
              <a:t>at room temperature nor at lower </a:t>
            </a:r>
            <a:r>
              <a:rPr lang="en-US" sz="1400" dirty="0" smtClean="0"/>
              <a:t>temperatures. </a:t>
            </a:r>
            <a:r>
              <a:rPr lang="en-US" sz="1400" dirty="0" smtClean="0"/>
              <a:t>This behavior closely resembles that of TPB in </a:t>
            </a:r>
            <a:r>
              <a:rPr lang="en-US" sz="1400" dirty="0" smtClean="0"/>
              <a:t>liquid </a:t>
            </a:r>
            <a:r>
              <a:rPr lang="en-US" sz="1400" dirty="0" smtClean="0"/>
              <a:t>solutions, where the randomness of the environment geometry around the TPB molecule </a:t>
            </a:r>
            <a:r>
              <a:rPr lang="en-US" sz="1400" dirty="0" smtClean="0"/>
              <a:t>induces the </a:t>
            </a:r>
            <a:r>
              <a:rPr lang="en-US" sz="1400" dirty="0" smtClean="0"/>
              <a:t>observed </a:t>
            </a:r>
            <a:r>
              <a:rPr lang="en-US" sz="1400" dirty="0" err="1" smtClean="0"/>
              <a:t>inhomogenous</a:t>
            </a:r>
            <a:r>
              <a:rPr lang="en-US" sz="1400" dirty="0" smtClean="0"/>
              <a:t> broadening of the </a:t>
            </a:r>
            <a:r>
              <a:rPr lang="en-US" sz="1400" dirty="0" err="1" smtClean="0"/>
              <a:t>vibronic</a:t>
            </a:r>
            <a:r>
              <a:rPr lang="en-US" sz="1400" dirty="0" smtClean="0"/>
              <a:t> structures, which merge in a single, </a:t>
            </a:r>
            <a:r>
              <a:rPr lang="en-US" sz="1400" dirty="0" smtClean="0"/>
              <a:t>unresolved band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enea PE V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038600"/>
            <a:ext cx="3871072" cy="2819400"/>
          </a:xfrm>
          <a:prstGeom prst="rect">
            <a:avLst/>
          </a:prstGeom>
          <a:noFill/>
        </p:spPr>
      </p:pic>
      <p:pic>
        <p:nvPicPr>
          <p:cNvPr id="8" name="Immagine 7" descr="enea PL VM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4038600"/>
            <a:ext cx="3871072" cy="2819400"/>
          </a:xfrm>
          <a:prstGeom prst="rect">
            <a:avLst/>
          </a:prstGeom>
          <a:noFill/>
        </p:spPr>
      </p:pic>
      <p:pic>
        <p:nvPicPr>
          <p:cNvPr id="4" name="Immagine 3" descr="enea PE polistirene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295400"/>
            <a:ext cx="3657600" cy="2663924"/>
          </a:xfrm>
          <a:prstGeom prst="rect">
            <a:avLst/>
          </a:prstGeom>
        </p:spPr>
      </p:pic>
      <p:pic>
        <p:nvPicPr>
          <p:cNvPr id="5" name="Immagine 4" descr="enea PL polistirene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1295400"/>
            <a:ext cx="3657600" cy="266392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914400" y="152400"/>
            <a:ext cx="7432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Photoluminescence</a:t>
            </a:r>
            <a:r>
              <a:rPr lang="it-IT" sz="2800" dirty="0" smtClean="0"/>
              <a:t> (PL) and </a:t>
            </a:r>
            <a:r>
              <a:rPr lang="it-IT" sz="2800" dirty="0" err="1" smtClean="0"/>
              <a:t>Photoexcitation</a:t>
            </a:r>
            <a:r>
              <a:rPr lang="it-IT" sz="2800" dirty="0" smtClean="0"/>
              <a:t> (PE) </a:t>
            </a:r>
          </a:p>
          <a:p>
            <a:pPr algn="ctr"/>
            <a:r>
              <a:rPr lang="it-IT" sz="2800" dirty="0" smtClean="0"/>
              <a:t>in the UV-VIS </a:t>
            </a:r>
            <a:r>
              <a:rPr lang="it-IT" sz="2800" dirty="0" err="1" smtClean="0"/>
              <a:t>range</a:t>
            </a:r>
            <a:endParaRPr lang="it-IT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362200" y="1143000"/>
            <a:ext cx="379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TPB in </a:t>
            </a:r>
            <a:r>
              <a:rPr lang="it-IT" dirty="0" err="1" smtClean="0"/>
              <a:t>polystyrene</a:t>
            </a:r>
            <a:r>
              <a:rPr lang="it-IT" dirty="0" smtClean="0"/>
              <a:t> on </a:t>
            </a:r>
            <a:r>
              <a:rPr lang="it-IT" dirty="0" err="1" smtClean="0"/>
              <a:t>glass</a:t>
            </a:r>
            <a:r>
              <a:rPr lang="it-IT" dirty="0" smtClean="0"/>
              <a:t> – T = 300 K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5105400" y="4191000"/>
            <a:ext cx="25146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1905000" y="3886200"/>
            <a:ext cx="519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TPB </a:t>
            </a:r>
            <a:r>
              <a:rPr lang="it-IT" dirty="0" err="1" smtClean="0"/>
              <a:t>evaporated</a:t>
            </a:r>
            <a:r>
              <a:rPr lang="it-IT" dirty="0" smtClean="0"/>
              <a:t> on VM2000 – 600 </a:t>
            </a:r>
            <a:r>
              <a:rPr lang="el-GR" dirty="0" smtClean="0"/>
              <a:t>μ</a:t>
            </a:r>
            <a:r>
              <a:rPr lang="it-IT" dirty="0" smtClean="0"/>
              <a:t>g/cm</a:t>
            </a:r>
            <a:r>
              <a:rPr lang="it-IT" baseline="30000" dirty="0" smtClean="0"/>
              <a:t>2</a:t>
            </a:r>
            <a:r>
              <a:rPr lang="it-IT" dirty="0" smtClean="0"/>
              <a:t> – T = 300 K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5486400" y="1447800"/>
            <a:ext cx="25146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3605</TotalTime>
  <Words>1174</Words>
  <Application>Microsoft Macintosh PowerPoint</Application>
  <PresentationFormat>On-screen Show (4:3)</PresentationFormat>
  <Paragraphs>188</Paragraphs>
  <Slides>22</Slides>
  <Notes>9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Tema di Office</vt:lpstr>
      <vt:lpstr>Acrobat Document</vt:lpstr>
      <vt:lpstr>Equation</vt:lpstr>
      <vt:lpstr>Graph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Conclusions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Misura delle propriet`a ottiche nella regione spettrale UV-Vis e VUV di film organici di tpb per wavelength shifting. Francini R. (1), Montereali R.M. (2), Vincenti M.A. (2), Nichelatti E. (3), Cavanna F. (4) (1) Dipartimento di Fisica, Universit`a di Roma Tor Vergata e CNISM-Roma (2) ENEA, C.R. Frascati, RM (3) ENEA, C.R. Casaccia, RM (4) INFN, Laboratori Nazionali del Gran Sasso, Assergi, AQ Il tetraphenyl-butadiene (TPB) trova impiego come convertitore di luce nella rivelazione di radiazione ultravioletta in rivelatori di particelle ad argon liquido. Cruciale per queste applicazioni `e lo studio della risposta spettrale in funzione della modalit`a di crescita. Film sottili di TPB depositati su differenti substrati mediante tecniche di deposizione in vuoto presso INFN, Laboratori del Gran Sasso, sono stati caratterizzati otticamente mediante misure di trasmittanza, riflettanza diffusa e diretta, fotoluminescenza e fotoeccitazione. L’intervallo spettrale `e stato esteso nella regione dell’ultravioletto da vuoto da 110 a 190 nm per lo studio della risposta di fotoluminescenza eccitata a 128 nm, anche a bassa temperatura.</dc:title>
  <dc:creator>pc</dc:creator>
  <cp:lastModifiedBy>Office 2004 Test Drive User</cp:lastModifiedBy>
  <cp:revision>204</cp:revision>
  <dcterms:created xsi:type="dcterms:W3CDTF">2013-05-30T04:31:07Z</dcterms:created>
  <dcterms:modified xsi:type="dcterms:W3CDTF">2013-05-30T17:08:01Z</dcterms:modified>
</cp:coreProperties>
</file>