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263" r:id="rId2"/>
    <p:sldId id="529" r:id="rId3"/>
    <p:sldId id="407" r:id="rId4"/>
    <p:sldId id="378" r:id="rId5"/>
    <p:sldId id="455" r:id="rId6"/>
    <p:sldId id="457" r:id="rId7"/>
    <p:sldId id="381" r:id="rId8"/>
    <p:sldId id="385" r:id="rId9"/>
    <p:sldId id="386" r:id="rId10"/>
    <p:sldId id="390" r:id="rId11"/>
    <p:sldId id="672" r:id="rId12"/>
    <p:sldId id="387" r:id="rId13"/>
    <p:sldId id="388" r:id="rId14"/>
    <p:sldId id="389" r:id="rId15"/>
    <p:sldId id="380" r:id="rId16"/>
    <p:sldId id="543" r:id="rId17"/>
    <p:sldId id="544" r:id="rId18"/>
    <p:sldId id="530" r:id="rId19"/>
    <p:sldId id="392" r:id="rId20"/>
    <p:sldId id="394" r:id="rId21"/>
    <p:sldId id="395" r:id="rId22"/>
    <p:sldId id="559" r:id="rId23"/>
    <p:sldId id="393" r:id="rId24"/>
    <p:sldId id="542" r:id="rId25"/>
    <p:sldId id="397" r:id="rId26"/>
    <p:sldId id="399" r:id="rId27"/>
    <p:sldId id="444" r:id="rId28"/>
    <p:sldId id="398" r:id="rId29"/>
    <p:sldId id="445" r:id="rId30"/>
    <p:sldId id="617" r:id="rId31"/>
    <p:sldId id="618" r:id="rId32"/>
    <p:sldId id="401" r:id="rId33"/>
    <p:sldId id="400" r:id="rId34"/>
    <p:sldId id="558" r:id="rId35"/>
    <p:sldId id="2070" r:id="rId36"/>
    <p:sldId id="2071" r:id="rId37"/>
    <p:sldId id="405" r:id="rId38"/>
    <p:sldId id="531" r:id="rId39"/>
    <p:sldId id="408" r:id="rId40"/>
    <p:sldId id="2024" r:id="rId41"/>
    <p:sldId id="2053" r:id="rId42"/>
    <p:sldId id="1985" r:id="rId43"/>
    <p:sldId id="2057" r:id="rId44"/>
    <p:sldId id="2058" r:id="rId45"/>
    <p:sldId id="2026" r:id="rId46"/>
    <p:sldId id="2060" r:id="rId47"/>
    <p:sldId id="2061" r:id="rId48"/>
    <p:sldId id="2063" r:id="rId49"/>
    <p:sldId id="2064" r:id="rId50"/>
    <p:sldId id="2067" r:id="rId51"/>
    <p:sldId id="2062" r:id="rId52"/>
    <p:sldId id="2066" r:id="rId53"/>
    <p:sldId id="2068" r:id="rId54"/>
    <p:sldId id="2069" r:id="rId55"/>
    <p:sldId id="2033" r:id="rId56"/>
    <p:sldId id="2034" r:id="rId57"/>
    <p:sldId id="2035" r:id="rId58"/>
    <p:sldId id="2036" r:id="rId59"/>
    <p:sldId id="1910" r:id="rId60"/>
    <p:sldId id="1911" r:id="rId61"/>
    <p:sldId id="2055" r:id="rId62"/>
    <p:sldId id="1986" r:id="rId63"/>
    <p:sldId id="1997" r:id="rId64"/>
    <p:sldId id="415" r:id="rId65"/>
    <p:sldId id="416" r:id="rId66"/>
    <p:sldId id="413" r:id="rId67"/>
    <p:sldId id="532" r:id="rId68"/>
    <p:sldId id="555" r:id="rId69"/>
    <p:sldId id="556" r:id="rId70"/>
    <p:sldId id="545" r:id="rId71"/>
    <p:sldId id="592" r:id="rId72"/>
    <p:sldId id="582" r:id="rId73"/>
    <p:sldId id="583" r:id="rId74"/>
    <p:sldId id="584" r:id="rId75"/>
    <p:sldId id="2072" r:id="rId76"/>
    <p:sldId id="2073" r:id="rId77"/>
    <p:sldId id="2074" r:id="rId78"/>
    <p:sldId id="2075" r:id="rId79"/>
    <p:sldId id="2076" r:id="rId80"/>
    <p:sldId id="590" r:id="rId81"/>
    <p:sldId id="541" r:id="rId82"/>
    <p:sldId id="2056" r:id="rId8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55" d="100"/>
          <a:sy n="155" d="100"/>
        </p:scale>
        <p:origin x="4266" y="15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25/04/2024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25/04/2024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MQXFA13b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April 26</a:t>
            </a:r>
            <a:r>
              <a:rPr lang="en-US" baseline="30000" dirty="0"/>
              <a:t>th</a:t>
            </a:r>
            <a:r>
              <a:rPr lang="en-US" dirty="0"/>
              <a:t>, 2023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246F1C-D732-4C43-9B55-CA724961B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308615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D9CDB-618C-452A-A185-38A77CA1F93C}"/>
              </a:ext>
            </a:extLst>
          </p:cNvPr>
          <p:cNvSpPr/>
          <p:nvPr/>
        </p:nvSpPr>
        <p:spPr>
          <a:xfrm>
            <a:off x="6250405" y="2378324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A0BCF4-82CF-45ED-B9E3-99CBC1087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276872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169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C4CC4E-9CF3-485D-BA72-D76ECEEA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13929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E9DB80-477A-42A4-9441-953867A21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00108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47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59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30F29-F2EF-4A31-AA10-BEBC497BA850}"/>
              </a:ext>
            </a:extLst>
          </p:cNvPr>
          <p:cNvSpPr txBox="1"/>
          <p:nvPr/>
        </p:nvSpPr>
        <p:spPr>
          <a:xfrm>
            <a:off x="179512" y="4221088"/>
            <a:ext cx="167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Top X, point 4, does not have a pin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0C592-62F1-48E1-B5C3-E938B3440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86097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3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5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91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5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099BD2-CE4F-4B63-B1C2-6F07E2F6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09" y="2780928"/>
            <a:ext cx="2935224" cy="30691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FFE798-36ED-41A8-B6C9-7FB30D181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927" y="3760930"/>
            <a:ext cx="2935224" cy="2201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ACB1EA-F6ED-4A0A-B9D4-489CE19D5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776" y="3760930"/>
            <a:ext cx="2935224" cy="22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C21624-1341-478E-A83F-14C2F1CFA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02512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CBD792-73E9-46DC-B2B6-1A265FDF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18DD82-EBBF-4241-93FC-B20F3D7AD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2534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1C5F74-376B-4655-B5CF-C35E0589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018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212D4-5939-44C8-87AA-1BFC54CF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257"/>
            <a:ext cx="4572000" cy="3319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50FAA-4C7A-4A74-8030-33AA7443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3593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C89631-DD58-4234-A7AA-AF362785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654"/>
            <a:ext cx="4572000" cy="3317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F22040-0B46-4AFE-830B-2B32FE930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09674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50A7F-400A-4D32-8407-0722C537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926"/>
            <a:ext cx="4572000" cy="332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9F10A-0328-4ECF-97E8-A729660F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4549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6481F-8571-482A-A9C9-750798FB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18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977D63-F4A2-4BF4-AA08-548D797B7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181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5D2FF-B640-466F-85D5-2A5A6155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644" y="2317507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F8010-63CC-4E61-9742-9854ECAA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750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25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10781-1769-4385-8B1D-1340E32D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25837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5DE92-FE5B-4352-B120-28F359555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2378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925057"/>
            <a:ext cx="4822354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2615856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67" y="2809259"/>
            <a:ext cx="4799252" cy="29429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1539627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r>
              <a:rPr lang="en-US" sz="1600" b="1" i="1" dirty="0"/>
              <a:t>The loading operation shall follow the sequence described below:</a:t>
            </a:r>
            <a:endParaRPr lang="en-US" sz="1600" dirty="0"/>
          </a:p>
          <a:p>
            <a:pPr lvl="2"/>
            <a:r>
              <a:rPr lang="en-US" sz="1600" b="1" i="1" dirty="0"/>
              <a:t>Pre-load axial rods to a measured average of ~50 µε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 </a:t>
            </a:r>
            <a:r>
              <a:rPr lang="en-US" sz="1600" b="1" i="1" dirty="0"/>
              <a:t>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</a:t>
            </a:r>
            <a:r>
              <a:rPr lang="en-US" sz="1600" b="1" i="1" dirty="0"/>
              <a:t> axial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axial pre-load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E08C87-C45C-4E62-A6CD-2BFF1B80B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662715"/>
            <a:ext cx="3960440" cy="2340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19843-914D-470C-A8BF-4D21E284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47" y="3696968"/>
            <a:ext cx="3875424" cy="23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65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 targets,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during the loading or during bladder inflation indicate that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may reach values above the coil stress spec. during subsequent loading steps or at the end of the loading,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coil stress </a:t>
            </a:r>
            <a:r>
              <a:rPr lang="en-US" dirty="0">
                <a:solidFill>
                  <a:schemeClr val="bg2"/>
                </a:solidFill>
              </a:rPr>
              <a:t>within the specs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8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Proposed target</a:t>
            </a:r>
          </a:p>
          <a:p>
            <a:pPr lvl="1"/>
            <a:r>
              <a:rPr lang="en-US" dirty="0"/>
              <a:t>Aiming at a shim of 41 mils, with the possibility of going to 42-44 mils depending on SG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20" cy="12923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Ave ss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0.970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-0.147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0.894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20" cy="1079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0.985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A13b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0.934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701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91926" y="1892163"/>
            <a:ext cx="486550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0" y="1925919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772F59-8CA5-4956-A4C7-F8D267A2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4" y="1925919"/>
            <a:ext cx="9144000" cy="9459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C82EC5-B4D1-493B-9136-57D39F93E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36" y="3070344"/>
            <a:ext cx="3903862" cy="313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09ECB-D884-4709-8101-5DBD79F6D7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972" y="3131646"/>
            <a:ext cx="3967954" cy="321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6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4853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Shell average azimuthal stress: </a:t>
            </a:r>
            <a:r>
              <a:rPr lang="en-US" b="1" i="1" dirty="0">
                <a:solidFill>
                  <a:schemeClr val="bg2"/>
                </a:solidFill>
              </a:rPr>
              <a:t>+58 ±6 MPa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4064573"/>
              </p:ext>
            </p:extLst>
          </p:nvPr>
        </p:nvGraphicFramePr>
        <p:xfrm>
          <a:off x="1221978" y="3063881"/>
          <a:ext cx="699849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040277"/>
              </p:ext>
            </p:extLst>
          </p:nvPr>
        </p:nvGraphicFramePr>
        <p:xfrm>
          <a:off x="1221978" y="4288362"/>
          <a:ext cx="698165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490517"/>
              </p:ext>
            </p:extLst>
          </p:nvPr>
        </p:nvGraphicFramePr>
        <p:xfrm>
          <a:off x="1221978" y="5512843"/>
          <a:ext cx="6981655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3025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CCFE880-ECCB-4574-B062-B2E69CE22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916434"/>
            <a:ext cx="4572000" cy="22871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ADDFFF-C8FF-45AB-96DE-3E89D3E0E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7" y="2312614"/>
            <a:ext cx="4572000" cy="2287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25DD0-11FA-4020-84F5-6E34A351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4006084"/>
            <a:ext cx="4572000" cy="2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08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D5B36-6F3F-4AF3-B081-192366A486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" y="996865"/>
            <a:ext cx="4572000" cy="27441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D41DD9-C88E-4076-A54E-7B56D6CDA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80728"/>
            <a:ext cx="4572000" cy="2744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2B4031-CC8D-4134-96A3-94ADA78C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005064"/>
            <a:ext cx="4572000" cy="274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7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-80 ±8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37105"/>
              </p:ext>
            </p:extLst>
          </p:nvPr>
        </p:nvGraphicFramePr>
        <p:xfrm>
          <a:off x="1172453" y="3789040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-85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-90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-40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-69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428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7C9C6-C64C-4CF0-9757-0E54C03A0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844"/>
            <a:ext cx="9144000" cy="4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4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95F-7180-4592-B0FF-FA4EACE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6960A8-4566-4FFD-8992-DBC2A3D8A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258" y="2611607"/>
            <a:ext cx="5749484" cy="333767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C114-6C07-453C-906F-B02960D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7749-16B8-49F2-BF4D-D6AB880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6FB78-F34D-406E-B4BF-5AF01FD3BCA5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“Suspicious” Q3</a:t>
            </a:r>
          </a:p>
          <a:p>
            <a:r>
              <a:rPr lang="en-US" dirty="0"/>
              <a:t>The average without Q3 is -79 MPa </a:t>
            </a:r>
          </a:p>
        </p:txBody>
      </p:sp>
    </p:spTree>
    <p:extLst>
      <p:ext uri="{BB962C8B-B14F-4D97-AF65-F5344CB8AC3E}">
        <p14:creationId xmlns:p14="http://schemas.microsoft.com/office/powerpoint/2010/main" val="174910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044940-D018-4074-9E44-0B732C977A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9112563"/>
              </p:ext>
            </p:extLst>
          </p:nvPr>
        </p:nvGraphicFramePr>
        <p:xfrm>
          <a:off x="-276726" y="323047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227204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mpd="sng">
                      <a:solidFill>
                        <a:schemeClr val="bg2"/>
                      </a:solidFill>
                      <a:prstDash val="solid"/>
                    </a:lnL>
                    <a:lnR w="3175" cmpd="sng">
                      <a:solidFill>
                        <a:schemeClr val="bg2"/>
                      </a:solidFill>
                      <a:prstDash val="solid"/>
                    </a:lnR>
                    <a:lnT w="3175" cmpd="sng">
                      <a:solidFill>
                        <a:schemeClr val="bg2"/>
                      </a:solidFill>
                      <a:prstDash val="solid"/>
                    </a:lnT>
                    <a:lnB w="3175" cmpd="sng">
                      <a:solidFill>
                        <a:schemeClr val="bg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879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684665"/>
              </p:ext>
            </p:extLst>
          </p:nvPr>
        </p:nvGraphicFramePr>
        <p:xfrm>
          <a:off x="1" y="3789040"/>
          <a:ext cx="9143997" cy="9864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4628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088696819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03343135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82897236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65014067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j-lt"/>
                        </a:rPr>
                        <a:t>Channel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CQ1-3800Ts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CQ2-3800Ts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CQ3-3800Ts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CQ4-3800Ts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92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93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126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87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90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82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83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??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78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??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79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4423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9CC148-2AD6-4EB8-A004-89A3C515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164"/>
            <a:ext cx="4572000" cy="2287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EE3C21-17CB-4DD0-B591-2E8672203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112" y="1198164"/>
            <a:ext cx="4572000" cy="2287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1AD6B7-25FF-4619-B063-42E3D21B0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3783484"/>
            <a:ext cx="4572000" cy="228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03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BE6A61-97C6-4CF0-9DE7-FE73DA63D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03311"/>
            <a:ext cx="4572000" cy="265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6668A-DDC3-42B5-B259-2466044D4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873325"/>
            <a:ext cx="4572000" cy="2654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265473-6F87-42B8-B46A-83AA4775C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6" y="3882953"/>
            <a:ext cx="4572000" cy="2654124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8F224-C40C-4D61-AFFF-6822B4AEA18F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3815984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“Drift” Q1-1900-3800</a:t>
            </a:r>
          </a:p>
        </p:txBody>
      </p:sp>
    </p:spTree>
    <p:extLst>
      <p:ext uri="{BB962C8B-B14F-4D97-AF65-F5344CB8AC3E}">
        <p14:creationId xmlns:p14="http://schemas.microsoft.com/office/powerpoint/2010/main" val="20630333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-110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CF3C-D9DC-405C-82A7-21A6DFB5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1027"/>
            <a:ext cx="4206240" cy="2441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FF43DD-B8A1-4071-ACBF-B64C765D7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41027"/>
            <a:ext cx="4206240" cy="24417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94B73D-A53D-47B6-9301-2439B3415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182" y="4382785"/>
            <a:ext cx="4206240" cy="2441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FABF9-D58A-4642-A192-806BBDB94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5" y="4416206"/>
            <a:ext cx="4206240" cy="244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85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17890"/>
              </p:ext>
            </p:extLst>
          </p:nvPr>
        </p:nvGraphicFramePr>
        <p:xfrm>
          <a:off x="3373413" y="3529395"/>
          <a:ext cx="2438400" cy="38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-113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820830"/>
              </p:ext>
            </p:extLst>
          </p:nvPr>
        </p:nvGraphicFramePr>
        <p:xfrm>
          <a:off x="205227" y="4787860"/>
          <a:ext cx="8774772" cy="381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1231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451303367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36423332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0741957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906201736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62569803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1707341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36355613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EEAADF-CA36-451D-8AE0-CFD8FEFFB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681" y="1846951"/>
            <a:ext cx="6608637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45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C9DA-6F81-4409-9FC7-1E3A686E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Coil delta stress during powering (ramps-up and down averaged)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0CC0F-A83F-4ABE-97C0-A13532D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6C742-2065-4520-A5EC-7056C198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7DCDFB-AB5C-44A1-BC45-6E25927CA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7" y="4173385"/>
          <a:ext cx="6372736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54490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69709773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12CFA4-B6B8-49F7-A1BF-32E9DD9EA3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5" y="5301904"/>
          <a:ext cx="6465393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3026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50329">
                  <a:extLst>
                    <a:ext uri="{9D8B030D-6E8A-4147-A177-3AD203B41FA5}">
                      <a16:colId xmlns:a16="http://schemas.microsoft.com/office/drawing/2014/main" val="12636330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A55736-CCD5-4534-9DBA-AEA85B2DC81C}"/>
              </a:ext>
            </a:extLst>
          </p:cNvPr>
          <p:cNvSpPr txBox="1"/>
          <p:nvPr/>
        </p:nvSpPr>
        <p:spPr>
          <a:xfrm>
            <a:off x="6860928" y="4212407"/>
            <a:ext cx="23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MQXFA07 didn’t reach the nominal current. </a:t>
            </a:r>
          </a:p>
          <a:p>
            <a:r>
              <a:rPr lang="en-US" sz="1200" dirty="0"/>
              <a:t>The current of MQXFA07 in these plots is 15.45 kA, whereas for the other magnets, the current ranges from 16.45 to 16.65 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D4F5B-6B43-4641-848B-4B677E4A2645}"/>
              </a:ext>
            </a:extLst>
          </p:cNvPr>
          <p:cNvSpPr txBox="1"/>
          <p:nvPr/>
        </p:nvSpPr>
        <p:spPr>
          <a:xfrm>
            <a:off x="395536" y="387871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azimuthal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50442-C89B-4FCA-8E83-6F6CC88098F6}"/>
              </a:ext>
            </a:extLst>
          </p:cNvPr>
          <p:cNvSpPr txBox="1"/>
          <p:nvPr/>
        </p:nvSpPr>
        <p:spPr>
          <a:xfrm>
            <a:off x="390358" y="502490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axial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5777-7C1F-4533-96EA-704D138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119196"/>
            <a:ext cx="3495493" cy="257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1641-6702-4771-BA62-D9F25839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33" y="1119196"/>
            <a:ext cx="3415529" cy="25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6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727280"/>
              </p:ext>
            </p:extLst>
          </p:nvPr>
        </p:nvGraphicFramePr>
        <p:xfrm>
          <a:off x="1081172" y="2897654"/>
          <a:ext cx="698165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CB5EBEDE-BB62-4932-81A8-CB098DB7F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232" y="4126011"/>
            <a:ext cx="4680520" cy="270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9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4628-1E76-4DF4-A4C7-57C0637C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79B2-1CEC-4C61-BD6F-F1A6CE60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5E9-E72B-409E-9CE1-58ACB2D3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4BC3EE-9366-4F37-8F86-980672AB9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1844"/>
            <a:ext cx="9144000" cy="45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24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A13b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8144" y="1820160"/>
            <a:ext cx="194421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SG data (Q3 SG removed)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3B9B-3500-4DD6-868F-3A7B1A2FD01A}"/>
              </a:ext>
            </a:extLst>
          </p:cNvPr>
          <p:cNvSpPr txBox="1"/>
          <p:nvPr/>
        </p:nvSpPr>
        <p:spPr>
          <a:xfrm>
            <a:off x="611999" y="1745338"/>
            <a:ext cx="2663857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Av straight section = -0.030 mm (465-4310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LE = -0.282 mm (260-300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RE = -0.116 (4340-4380 mm)</a:t>
            </a:r>
          </a:p>
          <a:p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65108-D314-41BF-A3AD-593C0A448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3193"/>
            <a:ext cx="4572000" cy="3321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A2C700-99F8-4E0B-81DB-62F672C13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502432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A13b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AA7C6D-4B58-4232-8748-AF82C7C60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65" y="2276482"/>
            <a:ext cx="4572000" cy="331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6F0C9F-8AE0-4130-AAB8-8819B9E04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68" y="2258330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341-480D-4560-9822-EBF55D6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 during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1E37B-E842-40DB-B0D1-AE8905351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077F-E120-43E7-B62C-1321D37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94DE-F732-4BF9-B73A-652053F6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75C1F0-4235-4217-9C22-B43805271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378" y="2695202"/>
            <a:ext cx="3200400" cy="24869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F61758-FEA3-456E-99FF-53379CC3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695202"/>
            <a:ext cx="3200400" cy="24869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FE7D0C-8783-4D68-A944-BF6BEE0A7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896" y="2717968"/>
            <a:ext cx="3200400" cy="24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07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128958-57EB-413E-A107-0FA1781A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3" y="869164"/>
            <a:ext cx="3657600" cy="2654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E6C37E-93E5-4560-A47E-19FAE9AF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0" y="3489889"/>
            <a:ext cx="3657600" cy="265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C6A3D1-4879-41F8-87CA-03ED7D389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526" y="1608367"/>
            <a:ext cx="5486400" cy="39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E0E-F2C7-4175-BF1E-66B60DB3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All,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EFDA8-C5B4-4664-A863-340D715A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BFFC-049E-440B-907F-AA5E3D63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1F980-721C-44B0-8BDF-CB320E577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66083"/>
            <a:ext cx="7315200" cy="53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75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179512" y="4293097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B0679-B929-4C31-A973-A80D899D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021" y="2957945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A0C514-1947-48E2-B7F6-A856AE3DB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59189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91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0C0E9-0FBB-4DC9-97F2-30D536FEE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272" y="2492896"/>
            <a:ext cx="4572000" cy="33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C6BFE-87B8-49A4-8E09-92EC62142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8092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19767"/>
            <a:ext cx="5970342" cy="321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092280" y="4077072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</p:spTree>
    <p:extLst>
      <p:ext uri="{BB962C8B-B14F-4D97-AF65-F5344CB8AC3E}">
        <p14:creationId xmlns:p14="http://schemas.microsoft.com/office/powerpoint/2010/main" val="30882203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42466-37AC-443B-B114-9AFCA8B0B16F}"/>
              </a:ext>
            </a:extLst>
          </p:cNvPr>
          <p:cNvSpPr txBox="1"/>
          <p:nvPr/>
        </p:nvSpPr>
        <p:spPr>
          <a:xfrm>
            <a:off x="2341077" y="2967335"/>
            <a:ext cx="4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178" y="1462870"/>
            <a:ext cx="6419644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445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r="1598"/>
          <a:stretch/>
        </p:blipFill>
        <p:spPr>
          <a:xfrm>
            <a:off x="4643773" y="2888444"/>
            <a:ext cx="4392723" cy="2770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614"/>
          <a:stretch/>
        </p:blipFill>
        <p:spPr>
          <a:xfrm>
            <a:off x="107942" y="2910219"/>
            <a:ext cx="4392050" cy="2770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-36074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</p:spTree>
    <p:extLst>
      <p:ext uri="{BB962C8B-B14F-4D97-AF65-F5344CB8AC3E}">
        <p14:creationId xmlns:p14="http://schemas.microsoft.com/office/powerpoint/2010/main" val="7333983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53" y="2803300"/>
            <a:ext cx="5377495" cy="3337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72852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435" y="2961723"/>
            <a:ext cx="4858933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2720197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</a:t>
            </a:r>
            <a:r>
              <a:rPr lang="en-US" b="1">
                <a:solidFill>
                  <a:schemeClr val="accent6">
                    <a:lumMod val="75000"/>
                  </a:schemeClr>
                </a:solidFill>
              </a:rPr>
              <a:t>: 4907.73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770247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813896-9A88-40DA-81C7-2958900C5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500091"/>
            <a:ext cx="4572000" cy="33212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6623384" y="2588215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7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206475</TotalTime>
  <Words>4281</Words>
  <Application>Microsoft Office PowerPoint</Application>
  <PresentationFormat>On-screen Show (4:3)</PresentationFormat>
  <Paragraphs>809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Symbol</vt:lpstr>
      <vt:lpstr>Wingdings</vt:lpstr>
      <vt:lpstr>Thème Office</vt:lpstr>
      <vt:lpstr>MQXFA13b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Magnet assembly and loading Specifications</vt:lpstr>
      <vt:lpstr>Target loading key shim</vt:lpstr>
      <vt:lpstr>Summary and proposal</vt:lpstr>
      <vt:lpstr>Key-shim size vs. bladder pressure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Coil delta stress during powering (ramps-up and down averaged)</vt:lpstr>
      <vt:lpstr>Magnet assembly and loading Specifications (rods)</vt:lpstr>
      <vt:lpstr>Magnet assembly and loading Specifications (rods)</vt:lpstr>
      <vt:lpstr>A13b Coil arc length and coil stress measurements</vt:lpstr>
      <vt:lpstr>A13b Shell dimension and shell stress measurements</vt:lpstr>
      <vt:lpstr>Transfer function during loading</vt:lpstr>
      <vt:lpstr>A16 transfer function</vt:lpstr>
      <vt:lpstr>All, transfer function</vt:lpstr>
      <vt:lpstr>Magnet assembly and loading Sensitivity analysis</vt:lpstr>
      <vt:lpstr>Magnet assembly and loading Sensitivity analysis</vt:lpstr>
      <vt:lpstr>Magnet assembly and loading Specifications</vt:lpstr>
      <vt:lpstr>Outline</vt:lpstr>
      <vt:lpstr>Assembled magnet specifications Coil aperture</vt:lpstr>
      <vt:lpstr>Assembled magnet specifications OD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2341</cp:revision>
  <dcterms:created xsi:type="dcterms:W3CDTF">2016-03-23T12:58:39Z</dcterms:created>
  <dcterms:modified xsi:type="dcterms:W3CDTF">2024-04-25T18:46:41Z</dcterms:modified>
</cp:coreProperties>
</file>