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y="6858000" cx="12192000"/>
  <p:notesSz cx="6985000" cy="9283700"/>
  <p:embeddedFontLst>
    <p:embeddedFont>
      <p:font typeface="Helvetica Neue"/>
      <p:regular r:id="rId38"/>
      <p:bold r:id="rId39"/>
      <p:italic r:id="rId40"/>
      <p:boldItalic r:id="rId41"/>
    </p:embeddedFont>
    <p:embeddedFont>
      <p:font typeface="Oswald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380">
          <p15:clr>
            <a:srgbClr val="A4A3A4"/>
          </p15:clr>
        </p15:guide>
        <p15:guide id="8" pos="7349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gqfeTa+SyMLfrPLu8FiBaTUoId9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J. Pedro Ochoa Ricoux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ABBF02-FCBB-4243-A331-37A904BBD9EF}">
  <a:tblStyle styleId="{26ABBF02-FCBB-4243-A331-37A904BBD9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88" orient="horz"/>
        <p:guide pos="4186" orient="horz"/>
        <p:guide pos="3394" orient="horz"/>
        <p:guide pos="777" orient="horz"/>
        <p:guide pos="1749" orient="horz"/>
        <p:guide pos="457" orient="horz"/>
        <p:guide pos="380"/>
        <p:guide pos="734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3.xml"/><Relationship Id="rId42" Type="http://schemas.openxmlformats.org/officeDocument/2006/relationships/font" Target="fonts/Oswald-regular.fnt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5.xml"/><Relationship Id="rId44" Type="http://customschemas.google.com/relationships/presentationmetadata" Target="metadata"/><Relationship Id="rId21" Type="http://schemas.openxmlformats.org/officeDocument/2006/relationships/slide" Target="slides/slide14.xml"/><Relationship Id="rId43" Type="http://schemas.openxmlformats.org/officeDocument/2006/relationships/font" Target="fonts/Oswald-bold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9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7-08T22:46:34.865">
    <p:pos x="1666" y="1776"/>
    <p:text>Chagned the orientation of this arrow. It was backwards before.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Q9zU9v4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867556cdda_12_10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" name="Google Shape;39;g2867556cdda_12_10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f7dfbef6b_0_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28f7dfbef6b_0_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28f7dfbef6b_0_4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e2b907dea4_0_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2e2b907dea4_0_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2e2b907dea4_0_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2b907dea4_0_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2e2b907dea4_0_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g2e2b907dea4_0_8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8e5ef349e_0_6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e8e5ef349e_0_6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e8e5ef349e_0_6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e9d6121fa1_0_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e9d6121fa1_0_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e9d6121fa1_0_2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9d6121fa1_0_1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e9d6121fa1_0_1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e9d6121fa1_0_1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e9d6121fa1_0_2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e9d6121fa1_0_2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e9d6121fa1_0_2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e9d3e0f574_0_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2e9d3e0f574_0_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g2e9d3e0f574_0_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e8e5ef349e_0_1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e8e5ef349e_0_1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e8e5ef349e_0_1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e9f14d5d7e_0_22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e9f14d5d7e_0_22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e9f14d5d7e_0_225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905b9f95be_1_14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" name="Google Shape;49;g2905b9f95be_1_14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9f14d5d7e_0_17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e9f14d5d7e_0_17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-32385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rriweather Sans"/>
              <a:buChar char="-"/>
            </a:pPr>
            <a:r>
              <a:t/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latin typeface="Helvetica Neue"/>
                <a:ea typeface="Helvetica Neue"/>
                <a:cs typeface="Helvetica Neue"/>
                <a:sym typeface="Helvetica Neue"/>
              </a:rPr>
              <a:t>At 4.5E13 POT/pulse, 1Hz (~800 kW NuMI beam power), RHC, we expect about 50 neutrino interactions per hour with a vertex within the detector and an exiting muon. 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latin typeface="Helvetica Neue"/>
                <a:ea typeface="Helvetica Neue"/>
                <a:cs typeface="Helvetica Neue"/>
                <a:sym typeface="Helvetica Neue"/>
              </a:rPr>
              <a:t>We aim at an (anti-)neutrino 80% sample purity (combining information with MINERvA planes) at a selection*acceptance efficiency of 10%.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>
                <a:latin typeface="Helvetica Neue"/>
                <a:ea typeface="Helvetica Neue"/>
                <a:cs typeface="Helvetica Neue"/>
                <a:sym typeface="Helvetica Neue"/>
              </a:rPr>
              <a:t>Track reconstruction efficiency of around 30% (average for 1 cm to 10 cm track lengths) from simulation. Apply a factor of two adjustment expected for initial data. </a:t>
            </a:r>
            <a:endParaRPr/>
          </a:p>
        </p:txBody>
      </p:sp>
      <p:sp>
        <p:nvSpPr>
          <p:cNvPr id="338" name="Google Shape;338;g2e9f14d5d7e_0_17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9f14d5d7e_0_18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e9f14d5d7e_0_18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2e9f14d5d7e_0_18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05b9f95be_1_404:notes"/>
          <p:cNvSpPr/>
          <p:nvPr>
            <p:ph idx="2" type="sldImg"/>
          </p:nvPr>
        </p:nvSpPr>
        <p:spPr>
          <a:xfrm>
            <a:off x="398463" y="696913"/>
            <a:ext cx="61896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905b9f95be_1_40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32fac0c62_1_1:notes"/>
          <p:cNvSpPr/>
          <p:nvPr>
            <p:ph idx="2" type="sldImg"/>
          </p:nvPr>
        </p:nvSpPr>
        <p:spPr>
          <a:xfrm>
            <a:off x="398463" y="696913"/>
            <a:ext cx="61896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2e32fac0c62_1_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e32fac0c62_1_1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2e32fac0c62_1_1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g2e32fac0c62_1_15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e2be49b1e1_1_3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2e2be49b1e1_1_3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g2e2be49b1e1_1_3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e9f14d5d7e_0_16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e9f14d5d7e_0_16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2e9f14d5d7e_0_162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ea68aa1d56_0_1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ea68aa1d56_0_1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2ea68aa1d56_0_14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6af1fcddd_0_1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76af1fcddd_0_1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76af1fcddd_0_1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ea68aa1d56_0_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ea68aa1d56_0_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2ea68aa1d56_0_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67556cdda_12_89:notes"/>
          <p:cNvSpPr txBox="1"/>
          <p:nvPr>
            <p:ph idx="1" type="body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g2867556cdda_12_89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867556cdda_12_60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2867556cdda_12_60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2795ef8df_1_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e2795ef8df_1_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g2e2795ef8df_1_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67556cdda_12_165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-4254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The 2x2 Demonstrator will be the </a:t>
            </a:r>
            <a:r>
              <a:rPr lang="en-US">
                <a:solidFill>
                  <a:srgbClr val="F9CB9C"/>
                </a:solidFill>
              </a:rPr>
              <a:t>first DUNE prototype to collect neutrino data!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On-axis NuMI flux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Antineutrino mode for the foreseeable future</a:t>
            </a:r>
            <a:endParaRPr/>
          </a:p>
          <a:p>
            <a:pPr indent="-4254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Main con: limited containment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Most muons can only be tagged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Partial shower containment for sizable fraction of events</a:t>
            </a:r>
            <a:endParaRPr/>
          </a:p>
          <a:p>
            <a:pPr indent="-4254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But important pros: 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Intensity comparable to LBNF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Unique measurements compared to previous LArTPCs and of high relevance to DUNE</a:t>
            </a:r>
            <a:endParaRPr/>
          </a:p>
          <a:p>
            <a:pPr indent="-42545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Building the prototype at the lab facility where the future detector would be located	</a:t>
            </a:r>
            <a:endParaRPr/>
          </a:p>
        </p:txBody>
      </p:sp>
      <p:sp>
        <p:nvSpPr>
          <p:cNvPr id="149" name="Google Shape;149;g2867556cdda_12_165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9f14d5d7e_0_21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9f14d5d7e_0_21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e9f14d5d7e_0_21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9f14d5d7e_0_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e9f14d5d7e_0_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e9f14d5d7e_0_9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e9f14d5d7e_0_9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67556cdda_12_213:notes"/>
          <p:cNvSpPr/>
          <p:nvPr>
            <p:ph idx="2" type="sldImg"/>
          </p:nvPr>
        </p:nvSpPr>
        <p:spPr>
          <a:xfrm>
            <a:off x="398463" y="696913"/>
            <a:ext cx="6189662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2867556cdda_12_21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with Logos">
  <p:cSld name="1_Title Slide with Logos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2bba3e27696_1_4"/>
          <p:cNvSpPr txBox="1"/>
          <p:nvPr>
            <p:ph type="title"/>
          </p:nvPr>
        </p:nvSpPr>
        <p:spPr>
          <a:xfrm>
            <a:off x="609600" y="1711746"/>
            <a:ext cx="1105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4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2bba3e27696_1_4"/>
          <p:cNvSpPr txBox="1"/>
          <p:nvPr>
            <p:ph idx="1" type="body"/>
          </p:nvPr>
        </p:nvSpPr>
        <p:spPr>
          <a:xfrm>
            <a:off x="605367" y="3209908"/>
            <a:ext cx="11061600" cy="1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g2bba3e27696_1_4"/>
          <p:cNvSpPr txBox="1"/>
          <p:nvPr/>
        </p:nvSpPr>
        <p:spPr>
          <a:xfrm>
            <a:off x="260625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PAC July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g2bba3e27696_1_4"/>
          <p:cNvSpPr txBox="1"/>
          <p:nvPr/>
        </p:nvSpPr>
        <p:spPr>
          <a:xfrm>
            <a:off x="4024450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DUNE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ND-LAr 2x2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g2bba3e27696_1_4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bba3e27696_1_7"/>
          <p:cNvSpPr txBox="1"/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g2bba3e27696_1_7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26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g2bba3e27696_1_7"/>
          <p:cNvSpPr txBox="1"/>
          <p:nvPr>
            <p:ph idx="1" type="body"/>
          </p:nvPr>
        </p:nvSpPr>
        <p:spPr>
          <a:xfrm>
            <a:off x="609600" y="1238250"/>
            <a:ext cx="110574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9183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0039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Merriweather Sans"/>
              <a:buChar char="-"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6832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g2bba3e27696_1_7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g2bba3e27696_1_7"/>
          <p:cNvSpPr txBox="1"/>
          <p:nvPr/>
        </p:nvSpPr>
        <p:spPr>
          <a:xfrm>
            <a:off x="1115925" y="6470275"/>
            <a:ext cx="31497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2bba3e27696_1_7"/>
          <p:cNvSpPr txBox="1"/>
          <p:nvPr/>
        </p:nvSpPr>
        <p:spPr>
          <a:xfrm>
            <a:off x="5393550" y="6518425"/>
            <a:ext cx="31497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g2bba3e27696_1_7"/>
          <p:cNvSpPr txBox="1"/>
          <p:nvPr/>
        </p:nvSpPr>
        <p:spPr>
          <a:xfrm>
            <a:off x="260625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PAC July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2bba3e27696_1_7"/>
          <p:cNvSpPr txBox="1"/>
          <p:nvPr/>
        </p:nvSpPr>
        <p:spPr>
          <a:xfrm>
            <a:off x="4024450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DUNE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ND-LAr 2x2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Picture">
  <p:cSld name="Title and Pictur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e2795ef8df_1_76"/>
          <p:cNvSpPr txBox="1"/>
          <p:nvPr>
            <p:ph type="title"/>
          </p:nvPr>
        </p:nvSpPr>
        <p:spPr>
          <a:xfrm>
            <a:off x="609600" y="432610"/>
            <a:ext cx="110574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g2e2795ef8df_1_76"/>
          <p:cNvSpPr/>
          <p:nvPr>
            <p:ph idx="2" type="pic"/>
          </p:nvPr>
        </p:nvSpPr>
        <p:spPr>
          <a:xfrm>
            <a:off x="609600" y="1238251"/>
            <a:ext cx="11057400" cy="4846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g2e2795ef8df_1_76"/>
          <p:cNvSpPr txBox="1"/>
          <p:nvPr/>
        </p:nvSpPr>
        <p:spPr>
          <a:xfrm>
            <a:off x="260625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PAC July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2e2795ef8df_1_76"/>
          <p:cNvSpPr txBox="1"/>
          <p:nvPr/>
        </p:nvSpPr>
        <p:spPr>
          <a:xfrm>
            <a:off x="4024450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DUNE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ND-LAr 2x2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2e2795ef8df_1_76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bba3e27696_1_17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E549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g2bba3e27696_1_17"/>
          <p:cNvSpPr txBox="1"/>
          <p:nvPr/>
        </p:nvSpPr>
        <p:spPr>
          <a:xfrm>
            <a:off x="260625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PAC July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2bba3e27696_1_17"/>
          <p:cNvSpPr txBox="1"/>
          <p:nvPr/>
        </p:nvSpPr>
        <p:spPr>
          <a:xfrm>
            <a:off x="4024450" y="6488425"/>
            <a:ext cx="29934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E5496"/>
                </a:solidFill>
              </a:rPr>
              <a:t>DUNE </a:t>
            </a:r>
            <a:r>
              <a:rPr b="0" i="0" lang="en-US" sz="1400" u="none" cap="none" strike="noStrike">
                <a:solidFill>
                  <a:srgbClr val="0E5496"/>
                </a:solidFill>
                <a:latin typeface="Arial"/>
                <a:ea typeface="Arial"/>
                <a:cs typeface="Arial"/>
                <a:sym typeface="Arial"/>
              </a:rPr>
              <a:t>ND-LAr 2x2</a:t>
            </a:r>
            <a:endParaRPr b="0" i="0" sz="1400" u="none" cap="none" strike="noStrike">
              <a:solidFill>
                <a:srgbClr val="0E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g2bba3e27696_1_0"/>
          <p:cNvCxnSpPr/>
          <p:nvPr/>
        </p:nvCxnSpPr>
        <p:spPr>
          <a:xfrm>
            <a:off x="250001" y="6363576"/>
            <a:ext cx="11691900" cy="0"/>
          </a:xfrm>
          <a:prstGeom prst="straightConnector1">
            <a:avLst/>
          </a:prstGeom>
          <a:noFill/>
          <a:ln cap="flat" cmpd="sng" w="25400">
            <a:solidFill>
              <a:srgbClr val="004C9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" name="Google Shape;11;g2bba3e27696_1_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09090" y="41084"/>
            <a:ext cx="1810669" cy="37420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45.png"/><Relationship Id="rId9" Type="http://schemas.openxmlformats.org/officeDocument/2006/relationships/image" Target="../media/image32.jpg"/><Relationship Id="rId5" Type="http://schemas.openxmlformats.org/officeDocument/2006/relationships/image" Target="../media/image46.png"/><Relationship Id="rId6" Type="http://schemas.openxmlformats.org/officeDocument/2006/relationships/image" Target="../media/image33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png"/><Relationship Id="rId4" Type="http://schemas.openxmlformats.org/officeDocument/2006/relationships/image" Target="../media/image5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hyperlink" Target="https://edms.cern.ch/project/CERN-0000220117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1.xml"/><Relationship Id="rId4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Relationship Id="rId4" Type="http://schemas.openxmlformats.org/officeDocument/2006/relationships/image" Target="../media/image6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62.png"/><Relationship Id="rId5" Type="http://schemas.openxmlformats.org/officeDocument/2006/relationships/image" Target="../media/image57.png"/><Relationship Id="rId6" Type="http://schemas.openxmlformats.org/officeDocument/2006/relationships/image" Target="../media/image68.png"/><Relationship Id="rId7" Type="http://schemas.openxmlformats.org/officeDocument/2006/relationships/image" Target="../media/image6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Relationship Id="rId4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5.png"/><Relationship Id="rId13" Type="http://schemas.openxmlformats.org/officeDocument/2006/relationships/image" Target="../media/image6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1.png"/><Relationship Id="rId7" Type="http://schemas.openxmlformats.org/officeDocument/2006/relationships/image" Target="../media/image16.png"/><Relationship Id="rId8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2.gif"/><Relationship Id="rId4" Type="http://schemas.openxmlformats.org/officeDocument/2006/relationships/image" Target="../media/image12.png"/><Relationship Id="rId9" Type="http://schemas.openxmlformats.org/officeDocument/2006/relationships/image" Target="../media/image38.gif"/><Relationship Id="rId5" Type="http://schemas.openxmlformats.org/officeDocument/2006/relationships/image" Target="../media/image35.gif"/><Relationship Id="rId6" Type="http://schemas.openxmlformats.org/officeDocument/2006/relationships/image" Target="../media/image71.gif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g2867556cdda_12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500" y="760848"/>
            <a:ext cx="7705824" cy="548871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2867556cdda_12_10"/>
          <p:cNvSpPr txBox="1"/>
          <p:nvPr>
            <p:ph type="title"/>
          </p:nvPr>
        </p:nvSpPr>
        <p:spPr>
          <a:xfrm>
            <a:off x="525000" y="620921"/>
            <a:ext cx="11057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DUNE ND-LAr 2x2</a:t>
            </a:r>
            <a:endParaRPr/>
          </a:p>
        </p:txBody>
      </p:sp>
      <p:sp>
        <p:nvSpPr>
          <p:cNvPr id="43" name="Google Shape;43;g2867556cdda_12_10"/>
          <p:cNvSpPr txBox="1"/>
          <p:nvPr>
            <p:ph idx="1" type="body"/>
          </p:nvPr>
        </p:nvSpPr>
        <p:spPr>
          <a:xfrm>
            <a:off x="605367" y="3209908"/>
            <a:ext cx="11061600" cy="17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200"/>
              <a:buFont typeface="Helvetica Neue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M. Weber, D. Dwyer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4C97"/>
              </a:buClr>
              <a:buSzPts val="2200"/>
              <a:buFont typeface="Helvetica Neue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July 2024, FNAL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PAC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2867556cdda_12_10"/>
          <p:cNvSpPr/>
          <p:nvPr/>
        </p:nvSpPr>
        <p:spPr>
          <a:xfrm>
            <a:off x="7368675" y="4043950"/>
            <a:ext cx="2171100" cy="2205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g2867556cdda_12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325" y="2651575"/>
            <a:ext cx="3940101" cy="295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g2867556cdda_12_10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f7dfbef6b_0_4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7" name="Google Shape;227;g28f7dfbef6b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6795" y="126100"/>
            <a:ext cx="4435129" cy="304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8f7dfbef6b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75" y="37533"/>
            <a:ext cx="4395955" cy="301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8f7dfbef6b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03875" y="599112"/>
            <a:ext cx="2078523" cy="277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8f7dfbef6b_0_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75" y="3053999"/>
            <a:ext cx="4232175" cy="16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8f7dfbef6b_0_4"/>
          <p:cNvPicPr preferRelativeResize="0"/>
          <p:nvPr/>
        </p:nvPicPr>
        <p:blipFill rotWithShape="1">
          <a:blip r:embed="rId7">
            <a:alphaModFix/>
          </a:blip>
          <a:srcRect b="0" l="0" r="0" t="49917"/>
          <a:stretch/>
        </p:blipFill>
        <p:spPr>
          <a:xfrm>
            <a:off x="5370925" y="3286173"/>
            <a:ext cx="3857500" cy="17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8f7dfbef6b_0_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29050" y="4710525"/>
            <a:ext cx="2993725" cy="159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8f7dfbef6b_0_4"/>
          <p:cNvSpPr txBox="1"/>
          <p:nvPr/>
        </p:nvSpPr>
        <p:spPr>
          <a:xfrm>
            <a:off x="276100" y="4820000"/>
            <a:ext cx="2186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“Warm” checkout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light (above) and 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 (right) readout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8f7dfbef6b_0_4"/>
          <p:cNvSpPr txBox="1"/>
          <p:nvPr/>
        </p:nvSpPr>
        <p:spPr>
          <a:xfrm>
            <a:off x="6228525" y="5174625"/>
            <a:ext cx="214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MINERvA beam timing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28f7dfbef6b_0_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76575" y="3942513"/>
            <a:ext cx="2990850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8f7dfbef6b_0_4"/>
          <p:cNvSpPr txBox="1"/>
          <p:nvPr/>
        </p:nvSpPr>
        <p:spPr>
          <a:xfrm>
            <a:off x="5665650" y="56915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004C97"/>
                </a:solidFill>
              </a:rPr>
              <a:t>May 2024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2b907dea4_0_1"/>
          <p:cNvSpPr txBox="1"/>
          <p:nvPr>
            <p:ph type="title"/>
          </p:nvPr>
        </p:nvSpPr>
        <p:spPr>
          <a:xfrm>
            <a:off x="477075" y="311735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Cooldown and Fill: Faster than expected</a:t>
            </a:r>
            <a:endParaRPr/>
          </a:p>
        </p:txBody>
      </p:sp>
      <p:sp>
        <p:nvSpPr>
          <p:cNvPr id="243" name="Google Shape;243;g2e2b907dea4_0_1"/>
          <p:cNvSpPr txBox="1"/>
          <p:nvPr>
            <p:ph idx="1" type="body"/>
          </p:nvPr>
        </p:nvSpPr>
        <p:spPr>
          <a:xfrm>
            <a:off x="332400" y="5314938"/>
            <a:ext cx="11527200" cy="8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en-US"/>
              <a:t>Successful campaign to have ND-LAr partners (Bern, MIT, U-Chicago, LBNL)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en-US"/>
              <a:t>deliver LAr to FNAL advanced cooldown and fill from estimated 4 weeks to actual 10 days.</a:t>
            </a:r>
            <a:endParaRPr/>
          </a:p>
        </p:txBody>
      </p:sp>
      <p:sp>
        <p:nvSpPr>
          <p:cNvPr id="244" name="Google Shape;244;g2e2b907dea4_0_1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g2e2b907dea4_0_1"/>
          <p:cNvSpPr txBox="1"/>
          <p:nvPr/>
        </p:nvSpPr>
        <p:spPr>
          <a:xfrm>
            <a:off x="386950" y="4503125"/>
            <a:ext cx="675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C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ool-down May 20th </a:t>
            </a:r>
            <a:r>
              <a:rPr lang="en-US"/>
              <a:t>- May 31st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Temperatures in one of the modules from RTD distributed vertically (90K = LAr)</a:t>
            </a:r>
            <a:endParaRPr/>
          </a:p>
        </p:txBody>
      </p:sp>
      <p:pic>
        <p:nvPicPr>
          <p:cNvPr id="246" name="Google Shape;246;g2e2b907dea4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75" y="1104974"/>
            <a:ext cx="9961726" cy="34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e2b907dea4_0_8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2x2 operation and shifter station / monitoring</a:t>
            </a:r>
            <a:endParaRPr/>
          </a:p>
        </p:txBody>
      </p:sp>
      <p:sp>
        <p:nvSpPr>
          <p:cNvPr id="253" name="Google Shape;253;g2e2b907dea4_0_8"/>
          <p:cNvSpPr txBox="1"/>
          <p:nvPr>
            <p:ph idx="1" type="body"/>
          </p:nvPr>
        </p:nvSpPr>
        <p:spPr>
          <a:xfrm>
            <a:off x="298700" y="1005750"/>
            <a:ext cx="110574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24/7 shifting established in May</a:t>
            </a:r>
            <a:endParaRPr/>
          </a:p>
        </p:txBody>
      </p:sp>
      <p:sp>
        <p:nvSpPr>
          <p:cNvPr id="254" name="Google Shape;254;g2e2b907dea4_0_8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5" name="Google Shape;255;g2e2b907dea4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5825" y="940550"/>
            <a:ext cx="3962876" cy="52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e2b907dea4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400" y="1483450"/>
            <a:ext cx="5177825" cy="43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e2b907dea4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8925" y="3724275"/>
            <a:ext cx="3226900" cy="24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8e5ef349e_0_60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Commissioning</a:t>
            </a:r>
            <a:endParaRPr/>
          </a:p>
        </p:txBody>
      </p:sp>
      <p:sp>
        <p:nvSpPr>
          <p:cNvPr id="264" name="Google Shape;264;g2e8e5ef349e_0_60"/>
          <p:cNvSpPr txBox="1"/>
          <p:nvPr>
            <p:ph idx="1" type="body"/>
          </p:nvPr>
        </p:nvSpPr>
        <p:spPr>
          <a:xfrm>
            <a:off x="296400" y="1157300"/>
            <a:ext cx="11057400" cy="4846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Pixel Charge Readout:</a:t>
            </a:r>
            <a:endParaRPr b="1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System fully-commissioned: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&gt;330,000 pixels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~200 keV pixel energy thresholds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&gt;97% active pixels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Identified and mitigated new noise: 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Microphonics from cryocooler vibration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65" name="Google Shape;265;g2e8e5ef349e_0_60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6" name="Google Shape;266;g2e8e5ef349e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687" y="530650"/>
            <a:ext cx="5685788" cy="5729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g2e8e5ef349e_0_60"/>
          <p:cNvCxnSpPr/>
          <p:nvPr/>
        </p:nvCxnSpPr>
        <p:spPr>
          <a:xfrm flipH="1" rot="10800000">
            <a:off x="6074750" y="3525850"/>
            <a:ext cx="3441000" cy="12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9d6121fa1_0_2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Commissioning</a:t>
            </a:r>
            <a:endParaRPr/>
          </a:p>
        </p:txBody>
      </p:sp>
      <p:sp>
        <p:nvSpPr>
          <p:cNvPr id="274" name="Google Shape;274;g2e9d6121fa1_0_2"/>
          <p:cNvSpPr txBox="1"/>
          <p:nvPr>
            <p:ph idx="1" type="body"/>
          </p:nvPr>
        </p:nvSpPr>
        <p:spPr>
          <a:xfrm>
            <a:off x="296400" y="1004900"/>
            <a:ext cx="4702200" cy="4846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High-coverage Light</a:t>
            </a:r>
            <a:r>
              <a:rPr b="1" lang="en-US"/>
              <a:t> Readout:</a:t>
            </a:r>
            <a:endParaRPr b="1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System fully-commissioned: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64 Light Trap Assemblies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384 SiPMs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Observed signals in-time with NuMI neutrino beam pulses </a:t>
            </a:r>
            <a:r>
              <a:rPr lang="en-US" sz="2100"/>
              <a:t> 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75" name="Google Shape;275;g2e9d6121fa1_0_2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6" name="Google Shape;276;g2e9d6121fa1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200" y="892100"/>
            <a:ext cx="6953176" cy="49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e9d6121fa1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100" y="3451100"/>
            <a:ext cx="1351000" cy="2802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e9d6121fa1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575" y="3528312"/>
            <a:ext cx="1351000" cy="2693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g2e9d6121fa1_0_2"/>
          <p:cNvCxnSpPr/>
          <p:nvPr/>
        </p:nvCxnSpPr>
        <p:spPr>
          <a:xfrm flipH="1" rot="10800000">
            <a:off x="2282300" y="4777525"/>
            <a:ext cx="739200" cy="28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e9d6121fa1_0_17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Commissioning: High Voltage</a:t>
            </a:r>
            <a:endParaRPr/>
          </a:p>
        </p:txBody>
      </p:sp>
      <p:sp>
        <p:nvSpPr>
          <p:cNvPr id="286" name="Google Shape;286;g2e9d6121fa1_0_17"/>
          <p:cNvSpPr txBox="1"/>
          <p:nvPr>
            <p:ph idx="1" type="body"/>
          </p:nvPr>
        </p:nvSpPr>
        <p:spPr>
          <a:xfrm>
            <a:off x="112325" y="1005750"/>
            <a:ext cx="7008000" cy="1911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Char char="-"/>
            </a:pPr>
            <a:r>
              <a:rPr b="1" lang="en-US" sz="2100">
                <a:solidFill>
                  <a:schemeClr val="dk2"/>
                </a:solidFill>
              </a:rPr>
              <a:t>June 11:</a:t>
            </a:r>
            <a:endParaRPr b="1" sz="2100">
              <a:solidFill>
                <a:schemeClr val="dk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Successful test ramp to 250 V/cm (½ target)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Complicated by unstable LAr level </a:t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87" name="Google Shape;287;g2e9d6121fa1_0_17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" name="Google Shape;288;g2e9d6121fa1_0_17"/>
          <p:cNvSpPr txBox="1"/>
          <p:nvPr>
            <p:ph idx="1" type="body"/>
          </p:nvPr>
        </p:nvSpPr>
        <p:spPr>
          <a:xfrm>
            <a:off x="5554200" y="800075"/>
            <a:ext cx="6394500" cy="4846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100"/>
              <a:buChar char="-"/>
            </a:pPr>
            <a:r>
              <a:rPr b="1" lang="en-US" sz="2100">
                <a:solidFill>
                  <a:schemeClr val="dk2"/>
                </a:solidFill>
              </a:rPr>
              <a:t>July 1-2:</a:t>
            </a:r>
            <a:endParaRPr b="1" sz="2100">
              <a:solidFill>
                <a:schemeClr val="dk2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Ramp to 500 V/cm (target)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Uneventful, aside from some minor discharges observed in two light modules near ~500 V/cm.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Maintained HV on detector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Start of preliminary operations / data collection!</a:t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89" name="Google Shape;289;g2e9d6121fa1_0_17"/>
          <p:cNvSpPr txBox="1"/>
          <p:nvPr/>
        </p:nvSpPr>
        <p:spPr>
          <a:xfrm>
            <a:off x="1497525" y="2377025"/>
            <a:ext cx="2143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2"/>
                </a:solidFill>
              </a:rPr>
              <a:t>Cathode Voltage</a:t>
            </a:r>
            <a:endParaRPr b="1" sz="1900">
              <a:solidFill>
                <a:schemeClr val="dk2"/>
              </a:solidFill>
            </a:endParaRPr>
          </a:p>
        </p:txBody>
      </p:sp>
      <p:sp>
        <p:nvSpPr>
          <p:cNvPr id="290" name="Google Shape;290;g2e9d6121fa1_0_17"/>
          <p:cNvSpPr txBox="1"/>
          <p:nvPr/>
        </p:nvSpPr>
        <p:spPr>
          <a:xfrm>
            <a:off x="718200" y="3213450"/>
            <a:ext cx="61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6"/>
                </a:solidFill>
              </a:rPr>
              <a:t>0 kV</a:t>
            </a:r>
            <a:endParaRPr b="1" sz="1600">
              <a:solidFill>
                <a:schemeClr val="accent6"/>
              </a:solidFill>
            </a:endParaRPr>
          </a:p>
        </p:txBody>
      </p:sp>
      <p:sp>
        <p:nvSpPr>
          <p:cNvPr id="291" name="Google Shape;291;g2e9d6121fa1_0_17"/>
          <p:cNvSpPr txBox="1"/>
          <p:nvPr/>
        </p:nvSpPr>
        <p:spPr>
          <a:xfrm>
            <a:off x="1421625" y="3977375"/>
            <a:ext cx="229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6"/>
                </a:solidFill>
              </a:rPr>
              <a:t>-7.5</a:t>
            </a:r>
            <a:r>
              <a:rPr b="1" lang="en-US" sz="1600">
                <a:solidFill>
                  <a:schemeClr val="accent6"/>
                </a:solidFill>
              </a:rPr>
              <a:t> kV (-250 V/cm) </a:t>
            </a:r>
            <a:endParaRPr b="1" sz="1600">
              <a:solidFill>
                <a:schemeClr val="accent6"/>
              </a:solidFill>
            </a:endParaRPr>
          </a:p>
        </p:txBody>
      </p:sp>
      <p:sp>
        <p:nvSpPr>
          <p:cNvPr id="292" name="Google Shape;292;g2e9d6121fa1_0_17"/>
          <p:cNvSpPr txBox="1"/>
          <p:nvPr/>
        </p:nvSpPr>
        <p:spPr>
          <a:xfrm>
            <a:off x="4071250" y="5139275"/>
            <a:ext cx="229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6"/>
                </a:solidFill>
              </a:rPr>
              <a:t>-15.0 kV (-500 V/cm) </a:t>
            </a:r>
            <a:endParaRPr b="1" sz="1600">
              <a:solidFill>
                <a:schemeClr val="accent6"/>
              </a:solidFill>
            </a:endParaRPr>
          </a:p>
        </p:txBody>
      </p:sp>
      <p:grpSp>
        <p:nvGrpSpPr>
          <p:cNvPr id="293" name="Google Shape;293;g2e9d6121fa1_0_17"/>
          <p:cNvGrpSpPr/>
          <p:nvPr/>
        </p:nvGrpSpPr>
        <p:grpSpPr>
          <a:xfrm>
            <a:off x="1421625" y="2854027"/>
            <a:ext cx="6873400" cy="3433349"/>
            <a:chOff x="246925" y="2624152"/>
            <a:chExt cx="6873400" cy="3433349"/>
          </a:xfrm>
        </p:grpSpPr>
        <p:pic>
          <p:nvPicPr>
            <p:cNvPr id="294" name="Google Shape;294;g2e9d6121fa1_0_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6925" y="2624152"/>
              <a:ext cx="6873400" cy="3433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g2e9d6121fa1_0_17"/>
            <p:cNvSpPr txBox="1"/>
            <p:nvPr/>
          </p:nvSpPr>
          <p:spPr>
            <a:xfrm>
              <a:off x="1772075" y="4640175"/>
              <a:ext cx="1086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July 1</a:t>
              </a:r>
              <a:r>
                <a:rPr b="1" lang="en-US" sz="1600">
                  <a:solidFill>
                    <a:schemeClr val="lt1"/>
                  </a:solidFill>
                </a:rPr>
                <a:t> </a:t>
              </a:r>
              <a:endParaRPr b="1" sz="1600">
                <a:solidFill>
                  <a:schemeClr val="lt1"/>
                </a:solidFill>
              </a:endParaRPr>
            </a:p>
          </p:txBody>
        </p:sp>
        <p:sp>
          <p:nvSpPr>
            <p:cNvPr id="296" name="Google Shape;296;g2e9d6121fa1_0_17"/>
            <p:cNvSpPr txBox="1"/>
            <p:nvPr/>
          </p:nvSpPr>
          <p:spPr>
            <a:xfrm>
              <a:off x="4216125" y="4640175"/>
              <a:ext cx="1086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July 2 </a:t>
              </a:r>
              <a:endParaRPr b="1" sz="1600">
                <a:solidFill>
                  <a:schemeClr val="lt1"/>
                </a:solidFill>
              </a:endParaRPr>
            </a:p>
          </p:txBody>
        </p:sp>
      </p:grpSp>
      <p:sp>
        <p:nvSpPr>
          <p:cNvPr id="297" name="Google Shape;297;g2e9d6121fa1_0_17"/>
          <p:cNvSpPr txBox="1"/>
          <p:nvPr/>
        </p:nvSpPr>
        <p:spPr>
          <a:xfrm>
            <a:off x="478900" y="5570375"/>
            <a:ext cx="855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6"/>
                </a:solidFill>
              </a:rPr>
              <a:t>-15</a:t>
            </a:r>
            <a:r>
              <a:rPr b="1" lang="en-US" sz="1600">
                <a:solidFill>
                  <a:schemeClr val="accent6"/>
                </a:solidFill>
              </a:rPr>
              <a:t> kV</a:t>
            </a:r>
            <a:endParaRPr b="1" sz="16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9d6121fa1_0_29"/>
          <p:cNvSpPr txBox="1"/>
          <p:nvPr>
            <p:ph type="title"/>
          </p:nvPr>
        </p:nvSpPr>
        <p:spPr>
          <a:xfrm>
            <a:off x="457200" y="2040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Commissioning: Initial NuMI Signals</a:t>
            </a:r>
            <a:endParaRPr/>
          </a:p>
        </p:txBody>
      </p:sp>
      <p:sp>
        <p:nvSpPr>
          <p:cNvPr id="304" name="Google Shape;304;g2e9d6121fa1_0_29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5" name="Google Shape;305;g2e9d6121fa1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25" y="884074"/>
            <a:ext cx="9459144" cy="508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9d3e0f574_0_0"/>
          <p:cNvSpPr txBox="1"/>
          <p:nvPr>
            <p:ph type="title"/>
          </p:nvPr>
        </p:nvSpPr>
        <p:spPr>
          <a:xfrm>
            <a:off x="477075" y="311735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Cryogenics Commissioning</a:t>
            </a:r>
            <a:endParaRPr/>
          </a:p>
        </p:txBody>
      </p:sp>
      <p:sp>
        <p:nvSpPr>
          <p:cNvPr id="312" name="Google Shape;312;g2e9d3e0f574_0_0"/>
          <p:cNvSpPr txBox="1"/>
          <p:nvPr>
            <p:ph idx="1" type="body"/>
          </p:nvPr>
        </p:nvSpPr>
        <p:spPr>
          <a:xfrm>
            <a:off x="372450" y="776300"/>
            <a:ext cx="11819400" cy="53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Significant focus for past month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Addressed multiple obstacles to 2x2 operation: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Leak in LAr purifier ✅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Regeneration of LAr purifier ✅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Resolution of electrical interference for LAr level sensor ✅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Installation of make-up gas system to compensate for leaks ✅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Repair of broken cryocooler ✅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Stabilization of LAr level ✅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Demonstration of LAr purity (&gt;2 ms electron lifetime, 4x target) ✅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Achieve target purity while simultaneously maintaining LAr level ✅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/>
              <a:t>To do: </a:t>
            </a:r>
            <a:endParaRPr sz="2000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Execute planned variations in cryo operations to inform ND-LAr cryo-system design</a:t>
            </a:r>
            <a:br>
              <a:rPr lang="en-US" sz="2000"/>
            </a:br>
            <a:r>
              <a:rPr lang="en-US" sz="2000"/>
              <a:t>(no beam needed)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900"/>
              <a:t>Many thanks to M. Zuckerbrot and Brandon Howe</a:t>
            </a:r>
            <a:br>
              <a:rPr i="1" lang="en-US" sz="1900"/>
            </a:br>
            <a:r>
              <a:rPr i="1" lang="en-US" sz="1900"/>
              <a:t>for hard work over the past month to commission this LAr system</a:t>
            </a:r>
            <a:endParaRPr i="1" sz="19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 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000"/>
          </a:p>
        </p:txBody>
      </p:sp>
      <p:sp>
        <p:nvSpPr>
          <p:cNvPr id="313" name="Google Shape;313;g2e9d3e0f574_0_0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4" name="Google Shape;314;g2e9d3e0f57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1750" y="429450"/>
            <a:ext cx="3752149" cy="197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e9d3e0f574_0_0"/>
          <p:cNvSpPr txBox="1"/>
          <p:nvPr/>
        </p:nvSpPr>
        <p:spPr>
          <a:xfrm>
            <a:off x="9007925" y="1507325"/>
            <a:ext cx="1644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2"/>
                </a:solidFill>
              </a:rPr>
              <a:t>LAr Level</a:t>
            </a:r>
            <a:endParaRPr b="1"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8e5ef349e_0_19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2e8e5ef349e_0_19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3" name="Google Shape;323;g2e8e5ef349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98" y="181450"/>
            <a:ext cx="5726444" cy="585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e8e5ef349e_0_19"/>
          <p:cNvSpPr txBox="1"/>
          <p:nvPr/>
        </p:nvSpPr>
        <p:spPr>
          <a:xfrm>
            <a:off x="2067500" y="5878725"/>
            <a:ext cx="2143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2"/>
                </a:solidFill>
              </a:rPr>
              <a:t>2x2 Simulation</a:t>
            </a:r>
            <a:endParaRPr b="1" sz="1900">
              <a:solidFill>
                <a:schemeClr val="dk2"/>
              </a:solidFill>
            </a:endParaRPr>
          </a:p>
        </p:txBody>
      </p:sp>
      <p:pic>
        <p:nvPicPr>
          <p:cNvPr id="325" name="Google Shape;325;g2e8e5ef349e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092" y="432610"/>
            <a:ext cx="5720999" cy="518161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e8e5ef349e_0_19"/>
          <p:cNvSpPr txBox="1"/>
          <p:nvPr/>
        </p:nvSpPr>
        <p:spPr>
          <a:xfrm>
            <a:off x="8125975" y="5768300"/>
            <a:ext cx="2143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2"/>
                </a:solidFill>
              </a:rPr>
              <a:t>2x2 Data (7/8/24)</a:t>
            </a:r>
            <a:endParaRPr b="1"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9f14d5d7e_0_225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</a:t>
            </a:r>
            <a:r>
              <a:rPr lang="en-US"/>
              <a:t> beam plans for completing </a:t>
            </a:r>
            <a:r>
              <a:rPr lang="en-US"/>
              <a:t>review</a:t>
            </a:r>
            <a:r>
              <a:rPr lang="en-US"/>
              <a:t> stages (FDR)</a:t>
            </a:r>
            <a:endParaRPr/>
          </a:p>
        </p:txBody>
      </p:sp>
      <p:sp>
        <p:nvSpPr>
          <p:cNvPr id="333" name="Google Shape;333;g2e9f14d5d7e_0_225"/>
          <p:cNvSpPr txBox="1"/>
          <p:nvPr>
            <p:ph idx="1" type="body"/>
          </p:nvPr>
        </p:nvSpPr>
        <p:spPr>
          <a:xfrm>
            <a:off x="312550" y="1068600"/>
            <a:ext cx="11581800" cy="51912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000"/>
              <a:t>ND FDR 2024 to early 2025: </a:t>
            </a:r>
            <a:endParaRPr sz="2000"/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1800"/>
              <a:t>Establish that the detector meets technical specifications</a:t>
            </a:r>
            <a:endParaRPr sz="1800"/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1800"/>
              <a:t>Reconstruct 𝜈 interactions, match data across detectors, cope with high-rate environment</a:t>
            </a:r>
            <a:endParaRPr b="1" sz="18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1800"/>
              <a:t>Complemented by Full-Size Demonstrator program for technical readiness</a:t>
            </a:r>
            <a:br>
              <a:rPr lang="en-US" sz="1800"/>
            </a:br>
            <a:endParaRPr sz="18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Defined two </a:t>
            </a:r>
            <a:r>
              <a:rPr lang="en-US" sz="2000"/>
              <a:t>benchmark</a:t>
            </a:r>
            <a:r>
              <a:rPr lang="en-US" sz="2000"/>
              <a:t> analyses for the 2x2: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b="1" lang="en-US" sz="1800">
                <a:solidFill>
                  <a:srgbClr val="38761D"/>
                </a:solidFill>
              </a:rPr>
              <a:t>Track multiplicity</a:t>
            </a:r>
            <a:br>
              <a:rPr lang="en-US" sz="1800"/>
            </a:br>
            <a:r>
              <a:rPr lang="en-US" sz="1800"/>
              <a:t>Limited </a:t>
            </a:r>
            <a:r>
              <a:rPr lang="en-US" sz="1800"/>
              <a:t>reconstruction</a:t>
            </a:r>
            <a:r>
              <a:rPr lang="en-US" sz="1800"/>
              <a:t> need (vertex, tracks), counting. Requires matching tracks between TPCs. </a:t>
            </a:r>
            <a:endParaRPr sz="18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b="1" lang="en-US" sz="1800">
                <a:solidFill>
                  <a:srgbClr val="38761D"/>
                </a:solidFill>
              </a:rPr>
              <a:t>Charge-to-light matching</a:t>
            </a:r>
            <a:br>
              <a:rPr lang="en-US" sz="1800"/>
            </a:br>
            <a:r>
              <a:rPr lang="en-US" sz="1800"/>
              <a:t>Fundamental aspect of the ND-LAr design for pile-up mitigation</a:t>
            </a:r>
            <a:br>
              <a:rPr lang="en-US" sz="1800"/>
            </a:br>
            <a:r>
              <a:rPr lang="en-US" sz="1800"/>
              <a:t>Needs events with multiple neutrino interactions (high intensity or more POT)</a:t>
            </a:r>
            <a:br>
              <a:rPr lang="en-US" sz="1700"/>
            </a:b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br>
              <a:rPr lang="en-US" sz="1900"/>
            </a:br>
            <a:r>
              <a:rPr b="1" lang="en-US" sz="1900"/>
              <a:t>We estimated O(30) days of beam data to complete this, we collected several days in FY24.</a:t>
            </a:r>
            <a:endParaRPr b="1" sz="1900"/>
          </a:p>
        </p:txBody>
      </p:sp>
      <p:sp>
        <p:nvSpPr>
          <p:cNvPr id="334" name="Google Shape;334;g2e9f14d5d7e_0_225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2905b9f95be_1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4991" y="757128"/>
            <a:ext cx="8407274" cy="54341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2905b9f95be_1_141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ND-LAr</a:t>
            </a:r>
            <a:endParaRPr/>
          </a:p>
        </p:txBody>
      </p:sp>
      <p:sp>
        <p:nvSpPr>
          <p:cNvPr id="53" name="Google Shape;53;g2905b9f95be_1_141"/>
          <p:cNvSpPr/>
          <p:nvPr/>
        </p:nvSpPr>
        <p:spPr>
          <a:xfrm>
            <a:off x="3294063" y="769938"/>
            <a:ext cx="8542200" cy="55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2905b9f95be_1_141"/>
          <p:cNvSpPr/>
          <p:nvPr/>
        </p:nvSpPr>
        <p:spPr>
          <a:xfrm>
            <a:off x="4686300" y="982663"/>
            <a:ext cx="2978100" cy="1295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215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905b9f95be_1_141"/>
          <p:cNvSpPr txBox="1"/>
          <p:nvPr/>
        </p:nvSpPr>
        <p:spPr>
          <a:xfrm>
            <a:off x="5189035" y="101199"/>
            <a:ext cx="475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https://edms.cern.ch/project/CERN-0000220117</a:t>
            </a:r>
            <a:endParaRPr b="0" i="0" sz="1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g2905b9f95be_1_141"/>
          <p:cNvSpPr txBox="1"/>
          <p:nvPr>
            <p:ph idx="1" type="body"/>
          </p:nvPr>
        </p:nvSpPr>
        <p:spPr>
          <a:xfrm>
            <a:off x="165650" y="982675"/>
            <a:ext cx="31284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Instrumented LAr target for the DUNE Near Detector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35 TPC modules</a:t>
            </a:r>
            <a:b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(70 TPCs)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sz="9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●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Identifies and classifies each neutrino interaction and measures outgoing particles, including nu-e in a high rate environment</a:t>
            </a:r>
            <a:endParaRPr baseline="-25000"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●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Modular design for light containment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●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Pixelated readout for event disambiguation and reconstruction (native 3D) 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57" name="Google Shape;57;g2905b9f95be_1_141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2e9f14d5d7e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50" y="1411900"/>
            <a:ext cx="10465001" cy="46576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e9f14d5d7e_0_171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Track multiplicity initial data (simulation)</a:t>
            </a:r>
            <a:endParaRPr/>
          </a:p>
        </p:txBody>
      </p:sp>
      <p:sp>
        <p:nvSpPr>
          <p:cNvPr id="342" name="Google Shape;342;g2e9f14d5d7e_0_171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g2e9f14d5d7e_0_171"/>
          <p:cNvSpPr txBox="1"/>
          <p:nvPr/>
        </p:nvSpPr>
        <p:spPr>
          <a:xfrm>
            <a:off x="6563350" y="2263900"/>
            <a:ext cx="4071900" cy="16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10% statistical uncertainty in 4-5 track events with 1E20 POT (about 20 days) </a:t>
            </a:r>
            <a:endParaRPr b="1" sz="2000"/>
          </a:p>
        </p:txBody>
      </p:sp>
      <p:sp>
        <p:nvSpPr>
          <p:cNvPr id="344" name="Google Shape;344;g2e9f14d5d7e_0_171"/>
          <p:cNvSpPr txBox="1"/>
          <p:nvPr/>
        </p:nvSpPr>
        <p:spPr>
          <a:xfrm>
            <a:off x="6715750" y="1694150"/>
            <a:ext cx="2792100" cy="4770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8761D"/>
                </a:solidFill>
              </a:rPr>
              <a:t>Benchmark Analysis #1</a:t>
            </a:r>
            <a:endParaRPr sz="19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2e9f14d5d7e_0_187"/>
          <p:cNvPicPr preferRelativeResize="0"/>
          <p:nvPr/>
        </p:nvPicPr>
        <p:blipFill rotWithShape="1">
          <a:blip r:embed="rId4">
            <a:alphaModFix/>
          </a:blip>
          <a:srcRect b="0" l="0" r="44979" t="0"/>
          <a:stretch/>
        </p:blipFill>
        <p:spPr>
          <a:xfrm>
            <a:off x="455050" y="1557300"/>
            <a:ext cx="5970524" cy="44985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e9f14d5d7e_0_187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Charge-to-light matching (simulation)</a:t>
            </a:r>
            <a:endParaRPr/>
          </a:p>
        </p:txBody>
      </p:sp>
      <p:sp>
        <p:nvSpPr>
          <p:cNvPr id="352" name="Google Shape;352;g2e9f14d5d7e_0_187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g2e9f14d5d7e_0_187"/>
          <p:cNvSpPr txBox="1"/>
          <p:nvPr/>
        </p:nvSpPr>
        <p:spPr>
          <a:xfrm>
            <a:off x="6864300" y="1759825"/>
            <a:ext cx="5084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30 days of data, roughly 1.5e20 POT,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resulting in 10k events </a:t>
            </a:r>
            <a:r>
              <a:rPr b="1" lang="en-US" sz="1900">
                <a:solidFill>
                  <a:schemeClr val="dk1"/>
                </a:solidFill>
              </a:rPr>
              <a:t>reconstructed</a:t>
            </a:r>
            <a:r>
              <a:rPr b="1" lang="en-US" sz="1900">
                <a:solidFill>
                  <a:schemeClr val="dk1"/>
                </a:solidFill>
              </a:rPr>
              <a:t> with 3 vertices or more </a:t>
            </a:r>
            <a:br>
              <a:rPr b="1" lang="en-US" sz="1900">
                <a:solidFill>
                  <a:schemeClr val="dk1"/>
                </a:solidFill>
              </a:rPr>
            </a:br>
            <a:r>
              <a:rPr b="1" lang="en-US" sz="1900">
                <a:solidFill>
                  <a:schemeClr val="dk1"/>
                </a:solidFill>
              </a:rPr>
              <a:t>(= percent-level benchmarking of charge-light association fidelity with non-trivial multiplicity, &gt;2)  </a:t>
            </a:r>
            <a:endParaRPr b="1" sz="1900">
              <a:solidFill>
                <a:schemeClr val="dk1"/>
              </a:solidFill>
            </a:endParaRPr>
          </a:p>
        </p:txBody>
      </p:sp>
      <p:sp>
        <p:nvSpPr>
          <p:cNvPr id="354" name="Google Shape;354;g2e9f14d5d7e_0_187"/>
          <p:cNvSpPr txBox="1"/>
          <p:nvPr/>
        </p:nvSpPr>
        <p:spPr>
          <a:xfrm>
            <a:off x="6941150" y="1179950"/>
            <a:ext cx="3507300" cy="4770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8761D"/>
                </a:solidFill>
              </a:rPr>
              <a:t>Benchmark Analysis #2</a:t>
            </a:r>
            <a:endParaRPr sz="1900">
              <a:solidFill>
                <a:srgbClr val="38761D"/>
              </a:solidFill>
            </a:endParaRPr>
          </a:p>
        </p:txBody>
      </p:sp>
      <p:pic>
        <p:nvPicPr>
          <p:cNvPr id="355" name="Google Shape;355;g2e9f14d5d7e_0_187"/>
          <p:cNvPicPr preferRelativeResize="0"/>
          <p:nvPr/>
        </p:nvPicPr>
        <p:blipFill rotWithShape="1">
          <a:blip r:embed="rId4">
            <a:alphaModFix/>
          </a:blip>
          <a:srcRect b="0" l="57394" r="0" t="39478"/>
          <a:stretch/>
        </p:blipFill>
        <p:spPr>
          <a:xfrm>
            <a:off x="6654225" y="3648275"/>
            <a:ext cx="4623375" cy="2722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g2e9f14d5d7e_0_187"/>
          <p:cNvCxnSpPr/>
          <p:nvPr/>
        </p:nvCxnSpPr>
        <p:spPr>
          <a:xfrm flipH="1" rot="10800000">
            <a:off x="2722175" y="3709525"/>
            <a:ext cx="7500" cy="6321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7" name="Google Shape;357;g2e9f14d5d7e_0_187"/>
          <p:cNvSpPr txBox="1"/>
          <p:nvPr/>
        </p:nvSpPr>
        <p:spPr>
          <a:xfrm>
            <a:off x="1867125" y="4341625"/>
            <a:ext cx="1156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C00000"/>
                </a:solidFill>
              </a:rPr>
              <a:t>3 interactions in a spill</a:t>
            </a:r>
            <a:endParaRPr b="1" sz="1100">
              <a:solidFill>
                <a:srgbClr val="C00000"/>
              </a:solidFill>
            </a:endParaRPr>
          </a:p>
        </p:txBody>
      </p:sp>
      <p:cxnSp>
        <p:nvCxnSpPr>
          <p:cNvPr id="358" name="Google Shape;358;g2e9f14d5d7e_0_187"/>
          <p:cNvCxnSpPr/>
          <p:nvPr/>
        </p:nvCxnSpPr>
        <p:spPr>
          <a:xfrm>
            <a:off x="2645975" y="2819631"/>
            <a:ext cx="1275600" cy="78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9" name="Google Shape;359;g2e9f14d5d7e_0_187"/>
          <p:cNvSpPr txBox="1"/>
          <p:nvPr/>
        </p:nvSpPr>
        <p:spPr>
          <a:xfrm>
            <a:off x="2520025" y="2495025"/>
            <a:ext cx="1156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C00000"/>
                </a:solidFill>
              </a:rPr>
              <a:t>0.3% of spills</a:t>
            </a:r>
            <a:endParaRPr b="1" sz="1100">
              <a:solidFill>
                <a:srgbClr val="C00000"/>
              </a:solidFill>
            </a:endParaRPr>
          </a:p>
        </p:txBody>
      </p:sp>
      <p:cxnSp>
        <p:nvCxnSpPr>
          <p:cNvPr id="360" name="Google Shape;360;g2e9f14d5d7e_0_187"/>
          <p:cNvCxnSpPr/>
          <p:nvPr/>
        </p:nvCxnSpPr>
        <p:spPr>
          <a:xfrm>
            <a:off x="2596225" y="1961625"/>
            <a:ext cx="0" cy="16377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05b9f95be_1_404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ND-LAr Analysis Workflow</a:t>
            </a:r>
            <a:endParaRPr/>
          </a:p>
        </p:txBody>
      </p:sp>
      <p:sp>
        <p:nvSpPr>
          <p:cNvPr id="366" name="Google Shape;366;g2905b9f95be_1_404"/>
          <p:cNvSpPr txBox="1"/>
          <p:nvPr>
            <p:ph idx="1" type="body"/>
          </p:nvPr>
        </p:nvSpPr>
        <p:spPr>
          <a:xfrm>
            <a:off x="76200" y="4950125"/>
            <a:ext cx="118725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Robust analysis infrastructure built essentially from scratch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Strategy and most developments directly portable to ND-LAr and the ND complex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e.g. replace MINERvA with TMS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Still undergoing improvements, but already operational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905b9f95be_1_404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8" name="Google Shape;368;g2905b9f95be_1_4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3875" y="1065837"/>
            <a:ext cx="7186714" cy="37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905b9f95be_1_4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1526000"/>
            <a:ext cx="3637894" cy="318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905b9f95be_1_404"/>
          <p:cNvSpPr txBox="1"/>
          <p:nvPr/>
        </p:nvSpPr>
        <p:spPr>
          <a:xfrm>
            <a:off x="498750" y="1093400"/>
            <a:ext cx="285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Example simulated spill </a:t>
            </a:r>
            <a:endParaRPr b="1" i="0" sz="16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the 2x2 Demonstrator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e32fac0c62_1_1"/>
          <p:cNvSpPr txBox="1"/>
          <p:nvPr>
            <p:ph type="title"/>
          </p:nvPr>
        </p:nvSpPr>
        <p:spPr>
          <a:xfrm>
            <a:off x="316950" y="518700"/>
            <a:ext cx="10245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LAr Simulation, Calibration and Reconstruction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e32fac0c62_1_1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g2e32fac0c62_1_1"/>
          <p:cNvSpPr txBox="1"/>
          <p:nvPr>
            <p:ph idx="1" type="body"/>
          </p:nvPr>
        </p:nvSpPr>
        <p:spPr>
          <a:xfrm>
            <a:off x="393000" y="1199150"/>
            <a:ext cx="66393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Mature detector simulation and calibration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Detector simulation benchmarked with cosmic data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Robust calibration routine (flow) exercised with both simulation and cosmic data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Have undergone </a:t>
            </a:r>
            <a:r>
              <a:rPr b="1" lang="en-US" sz="1500"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 iterations: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Addressed feedback from reconstruction, CAF, and analysis teams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Advanced analysis stage: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Development of common selection and calibration tools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Exercising production of calibration and configuration files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Event building for cosmic and beam data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Development of event displays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Reconstruction for ND-LAr’s modular, pixelated output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Development of </a:t>
            </a:r>
            <a:r>
              <a:rPr b="1" lang="en-US" sz="1500">
                <a:latin typeface="Arial"/>
                <a:ea typeface="Arial"/>
                <a:cs typeface="Arial"/>
                <a:sym typeface="Arial"/>
              </a:rPr>
              <a:t>two independent reconstructions 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well underway: </a:t>
            </a:r>
            <a:br>
              <a:rPr lang="en-US" sz="1500"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latin typeface="Arial"/>
                <a:ea typeface="Arial"/>
                <a:cs typeface="Arial"/>
                <a:sym typeface="Arial"/>
              </a:rPr>
              <a:t>ML reco and Pandora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Have working version with good performance, optimization in progress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Additional improvements under development: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Track &amp; shower building across 2x2 and MINERvA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Use of light information → essential for pile-up mitigation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1" sz="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2e32fac0c62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7590" y="737562"/>
            <a:ext cx="1283525" cy="15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2e32fac0c62_1_1"/>
          <p:cNvSpPr txBox="1"/>
          <p:nvPr/>
        </p:nvSpPr>
        <p:spPr>
          <a:xfrm>
            <a:off x="7412575" y="1066750"/>
            <a:ext cx="3405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DUNE Paper: Published in JINST (2023)</a:t>
            </a:r>
            <a:endParaRPr b="0" i="0" sz="18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61C00"/>
                </a:solidFill>
                <a:latin typeface="Oswald"/>
                <a:ea typeface="Oswald"/>
                <a:cs typeface="Oswald"/>
                <a:sym typeface="Oswald"/>
              </a:rPr>
              <a:t>Highly-parallelized simulation of a pixelated LArTPC on a GPU</a:t>
            </a:r>
            <a:endParaRPr b="0" i="0" sz="1800" u="none" cap="none" strike="noStrike">
              <a:solidFill>
                <a:srgbClr val="A61C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0" name="Google Shape;380;g2e32fac0c62_1_1"/>
          <p:cNvSpPr txBox="1"/>
          <p:nvPr/>
        </p:nvSpPr>
        <p:spPr>
          <a:xfrm>
            <a:off x="10856725" y="4444325"/>
            <a:ext cx="109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US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 of current version of ML reco for 2x2</a:t>
            </a:r>
            <a:endParaRPr b="0" i="1" sz="1300" u="none" cap="none" strike="noStrik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Google Shape;381;g2e32fac0c62_1_1"/>
          <p:cNvSpPr txBox="1"/>
          <p:nvPr/>
        </p:nvSpPr>
        <p:spPr>
          <a:xfrm>
            <a:off x="10817575" y="2448625"/>
            <a:ext cx="12051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US" sz="1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 cosmic event from Module-1 visualized with new event display </a:t>
            </a:r>
            <a:endParaRPr b="0" i="1" sz="1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2" name="Google Shape;382;g2e32fac0c62_1_1"/>
          <p:cNvCxnSpPr/>
          <p:nvPr/>
        </p:nvCxnSpPr>
        <p:spPr>
          <a:xfrm rot="10800000">
            <a:off x="11016275" y="5568275"/>
            <a:ext cx="843600" cy="4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3" name="Google Shape;383;g2e32fac0c62_1_1"/>
          <p:cNvCxnSpPr/>
          <p:nvPr/>
        </p:nvCxnSpPr>
        <p:spPr>
          <a:xfrm flipH="1">
            <a:off x="10346413" y="2950100"/>
            <a:ext cx="510300" cy="8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84" name="Google Shape;384;g2e32fac0c62_1_1"/>
          <p:cNvPicPr preferRelativeResize="0"/>
          <p:nvPr/>
        </p:nvPicPr>
        <p:blipFill rotWithShape="1">
          <a:blip r:embed="rId4">
            <a:alphaModFix/>
          </a:blip>
          <a:srcRect b="0" l="5407" r="63150" t="43728"/>
          <a:stretch/>
        </p:blipFill>
        <p:spPr>
          <a:xfrm>
            <a:off x="8033325" y="2149175"/>
            <a:ext cx="2236900" cy="206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e32fac0c62_1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2577" y="4141855"/>
            <a:ext cx="3223426" cy="213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e32fac0c62_1_15"/>
          <p:cNvSpPr txBox="1"/>
          <p:nvPr>
            <p:ph type="title"/>
          </p:nvPr>
        </p:nvSpPr>
        <p:spPr>
          <a:xfrm>
            <a:off x="5334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MINERvA, CAFs and Systematics  </a:t>
            </a:r>
            <a:endParaRPr/>
          </a:p>
        </p:txBody>
      </p:sp>
      <p:sp>
        <p:nvSpPr>
          <p:cNvPr id="392" name="Google Shape;392;g2e32fac0c62_1_15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g2e32fac0c62_1_15"/>
          <p:cNvSpPr txBox="1"/>
          <p:nvPr>
            <p:ph idx="1" type="body"/>
          </p:nvPr>
        </p:nvSpPr>
        <p:spPr>
          <a:xfrm>
            <a:off x="522125" y="1140800"/>
            <a:ext cx="66393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MINERvA for 2x2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Detector simulation and reconstruction successfully adapted for 2x2 configuration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Collecting real data!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Detector is calibrated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Data management exercised with data, automation in progress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High-Level Analysis Files (CAFs)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Led CAF structure overhaul that benefits full experiment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Several generations of CAFs have been produced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Many improvements and fixes now implemented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Common toolkit “CAFAna” in advanced stages of development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Handles messy details (e.g. interface with systematic tools, POT counting)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Systematics</a:t>
            </a:r>
            <a:endParaRPr b="1" sz="1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Have working interface with cross-section and beam systematic tools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Geant4 reweight and detector systematics under active development 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Varied samples being produced at NERSC and ANL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New methods being investigated (e.g. Snowstorm)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2e32fac0c62_1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7775" y="1002000"/>
            <a:ext cx="4164700" cy="217215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e32fac0c62_1_15"/>
          <p:cNvSpPr txBox="1"/>
          <p:nvPr/>
        </p:nvSpPr>
        <p:spPr>
          <a:xfrm>
            <a:off x="7451677" y="725500"/>
            <a:ext cx="450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Summary of MINERvA for 2x2 calibration status</a:t>
            </a:r>
            <a:endParaRPr b="0" i="1" sz="14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6" name="Google Shape;396;g2e32fac0c62_1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7775" y="3520425"/>
            <a:ext cx="3950052" cy="257695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e32fac0c62_1_15"/>
          <p:cNvSpPr txBox="1"/>
          <p:nvPr/>
        </p:nvSpPr>
        <p:spPr>
          <a:xfrm>
            <a:off x="7451677" y="3250350"/>
            <a:ext cx="450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 of NuSystematics used with 2x2 CAFs</a:t>
            </a:r>
            <a:endParaRPr b="0" i="1" sz="14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e2be49b1e1_1_31"/>
          <p:cNvSpPr txBox="1"/>
          <p:nvPr>
            <p:ph type="title"/>
          </p:nvPr>
        </p:nvSpPr>
        <p:spPr>
          <a:xfrm>
            <a:off x="5334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2x2 Analysis: Towards Physics</a:t>
            </a:r>
            <a:endParaRPr/>
          </a:p>
        </p:txBody>
      </p:sp>
      <p:sp>
        <p:nvSpPr>
          <p:cNvPr id="404" name="Google Shape;404;g2e2be49b1e1_1_31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5" name="Google Shape;405;g2e2be49b1e1_1_31"/>
          <p:cNvSpPr txBox="1"/>
          <p:nvPr>
            <p:ph idx="1" type="body"/>
          </p:nvPr>
        </p:nvSpPr>
        <p:spPr>
          <a:xfrm>
            <a:off x="176375" y="1002000"/>
            <a:ext cx="4098300" cy="19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Fully </a:t>
            </a: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Operational Production Chain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Developed at NERSC to benefit from extensive GPU resources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Successfully exercised in small productions of 1x10</a:t>
            </a:r>
            <a:r>
              <a:rPr baseline="30000" lang="en-US" sz="1500"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 POT each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Many improvements still happening, but </a:t>
            </a:r>
            <a:r>
              <a:rPr b="1" lang="en-US" sz="1500">
                <a:latin typeface="Arial"/>
                <a:ea typeface="Arial"/>
                <a:cs typeface="Arial"/>
                <a:sym typeface="Arial"/>
              </a:rPr>
              <a:t>approaching maturity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2e2be49b1e1_1_31"/>
          <p:cNvSpPr txBox="1"/>
          <p:nvPr/>
        </p:nvSpPr>
        <p:spPr>
          <a:xfrm>
            <a:off x="6093100" y="749875"/>
            <a:ext cx="3691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2x2 Production: the Road to Maturity</a:t>
            </a:r>
            <a:endParaRPr b="0" i="1" sz="14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7" name="Google Shape;407;g2e2be49b1e1_1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2700" y="1030375"/>
            <a:ext cx="7109700" cy="290807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e2be49b1e1_1_31"/>
          <p:cNvSpPr txBox="1"/>
          <p:nvPr>
            <p:ph idx="1" type="body"/>
          </p:nvPr>
        </p:nvSpPr>
        <p:spPr>
          <a:xfrm>
            <a:off x="176375" y="2958000"/>
            <a:ext cx="4296300" cy="30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Analysis Preparations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Expect many interesting physics results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Focusing on topics that can be released relatively quickly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e.g. track multiplicity and CC0π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Vibrant Group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5 in-person workshops in the last 18 months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7 subgroups focused on different areas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g2e2be49b1e1_1_31"/>
          <p:cNvPicPr preferRelativeResize="0"/>
          <p:nvPr/>
        </p:nvPicPr>
        <p:blipFill rotWithShape="1">
          <a:blip r:embed="rId4">
            <a:alphaModFix/>
          </a:blip>
          <a:srcRect b="16211" l="1942" r="2856" t="25215"/>
          <a:stretch/>
        </p:blipFill>
        <p:spPr>
          <a:xfrm>
            <a:off x="6156212" y="4295937"/>
            <a:ext cx="4239437" cy="1956077"/>
          </a:xfrm>
          <a:prstGeom prst="rect">
            <a:avLst/>
          </a:prstGeom>
          <a:noFill/>
          <a:ln cap="flat" cmpd="sng" w="28575">
            <a:solidFill>
              <a:srgbClr val="5E5E5E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410" name="Google Shape;410;g2e2be49b1e1_1_31"/>
          <p:cNvSpPr txBox="1"/>
          <p:nvPr/>
        </p:nvSpPr>
        <p:spPr>
          <a:xfrm>
            <a:off x="6359375" y="3966825"/>
            <a:ext cx="38331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2024 Workshop @ FNAL</a:t>
            </a:r>
            <a:endParaRPr b="0" i="1" sz="14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e9f14d5d7e_0_162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2x2 program in NuMI beam delivery scenarios</a:t>
            </a:r>
            <a:endParaRPr/>
          </a:p>
        </p:txBody>
      </p:sp>
      <p:sp>
        <p:nvSpPr>
          <p:cNvPr id="417" name="Google Shape;417;g2e9f14d5d7e_0_162"/>
          <p:cNvSpPr txBox="1"/>
          <p:nvPr>
            <p:ph idx="1" type="body"/>
          </p:nvPr>
        </p:nvSpPr>
        <p:spPr>
          <a:xfrm>
            <a:off x="369875" y="2938100"/>
            <a:ext cx="10566900" cy="32109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As we just started operating the </a:t>
            </a:r>
            <a:r>
              <a:rPr lang="en-US" sz="1900"/>
              <a:t>detector</a:t>
            </a:r>
            <a:r>
              <a:rPr lang="en-US" sz="1900"/>
              <a:t> a few days ago, we are not in a </a:t>
            </a:r>
            <a:r>
              <a:rPr lang="en-US" sz="1900"/>
              <a:t>position</a:t>
            </a:r>
            <a:r>
              <a:rPr lang="en-US" sz="1900"/>
              <a:t> to present firm and robust physics capabilities based on fully reconstructed data to </a:t>
            </a:r>
            <a:r>
              <a:rPr lang="en-US" sz="1900"/>
              <a:t>discriminate</a:t>
            </a:r>
            <a:r>
              <a:rPr lang="en-US" sz="1900"/>
              <a:t> between </a:t>
            </a:r>
            <a:r>
              <a:rPr lang="en-US" sz="1900"/>
              <a:t>scenarios</a:t>
            </a:r>
            <a:r>
              <a:rPr lang="en-US" sz="1900"/>
              <a:t> 2,3,4.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We only collected a few days of physics data in FY24, which are below our expectation for initial analysis (“30 days of good quality data”).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US" sz="1900"/>
              <a:t>Option </a:t>
            </a:r>
            <a:r>
              <a:rPr b="1" lang="en-US" sz="1900"/>
              <a:t>1, without NuMI neutrino beam, would prevent </a:t>
            </a:r>
            <a:r>
              <a:rPr b="1" lang="en-US" sz="1900"/>
              <a:t>major progress</a:t>
            </a:r>
            <a:r>
              <a:rPr lang="en-US" sz="1900"/>
              <a:t> on reconstruction, analysis and physics comm</a:t>
            </a:r>
            <a:r>
              <a:rPr lang="en-US" sz="1900"/>
              <a:t>issioning </a:t>
            </a:r>
            <a:r>
              <a:rPr lang="en-US" sz="1900"/>
              <a:t>(native 3D data, calorimetry, showers, particle ID, neutron reconstruction) </a:t>
            </a:r>
            <a:r>
              <a:rPr lang="en-US" sz="1900"/>
              <a:t>that are critical for the DUNE near detector and overall program.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US" sz="1900"/>
              <a:t>Option 1 has significant risk of losing critical engagement</a:t>
            </a:r>
            <a:endParaRPr b="1"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US" sz="1900"/>
              <a:t>About 50 early career scientists depend on 2x2 data</a:t>
            </a:r>
            <a:endParaRPr b="1" sz="1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418" name="Google Shape;418;g2e9f14d5d7e_0_162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9" name="Google Shape;419;g2e9f14d5d7e_0_162"/>
          <p:cNvPicPr preferRelativeResize="0"/>
          <p:nvPr/>
        </p:nvPicPr>
        <p:blipFill rotWithShape="1">
          <a:blip r:embed="rId3">
            <a:alphaModFix/>
          </a:blip>
          <a:srcRect b="0" l="0" r="0" t="29991"/>
          <a:stretch/>
        </p:blipFill>
        <p:spPr>
          <a:xfrm>
            <a:off x="451325" y="1081100"/>
            <a:ext cx="9460923" cy="16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g2ea68aa1d56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6750" y="3412225"/>
            <a:ext cx="2705921" cy="216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2ea68aa1d56_0_14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2x2 (Anti-)neutrino data samples to be collected</a:t>
            </a:r>
            <a:endParaRPr/>
          </a:p>
        </p:txBody>
      </p:sp>
      <p:sp>
        <p:nvSpPr>
          <p:cNvPr id="427" name="Google Shape;427;g2ea68aa1d56_0_14"/>
          <p:cNvSpPr txBox="1"/>
          <p:nvPr>
            <p:ph idx="1" type="body"/>
          </p:nvPr>
        </p:nvSpPr>
        <p:spPr>
          <a:xfrm>
            <a:off x="209350" y="917325"/>
            <a:ext cx="11605500" cy="4846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The 2x2 offers unique opportunity to collect data samples for </a:t>
            </a:r>
            <a:r>
              <a:rPr b="1" lang="en-US" sz="2000"/>
              <a:t>antinu</a:t>
            </a:r>
            <a:r>
              <a:rPr lang="en-US" sz="2000"/>
              <a:t>-Ar interaction</a:t>
            </a:r>
            <a:br>
              <a:rPr lang="en-US" sz="2000"/>
            </a:br>
            <a:r>
              <a:rPr lang="en-US" sz="2000"/>
              <a:t>studies in a phase space of relevance to DUNE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800"/>
              <a:t>2x2’s on-axis position and neutrino energy unique among other SBL detectors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Almost no multi-pion data available at DUNE energies → significant modeling challenge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Sensitive to inclusive distributions (no muon momentum or neutrino energy determination)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As POT increases, we gain access to more channels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Potential for many interesting PhD physics topics for our O(30) PhD students 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ea68aa1d56_0_14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9" name="Google Shape;429;g2ea68aa1d56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00" y="3373150"/>
            <a:ext cx="2909975" cy="232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ea68aa1d56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600" y="3373150"/>
            <a:ext cx="2898427" cy="232507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ea68aa1d56_0_14"/>
          <p:cNvSpPr txBox="1"/>
          <p:nvPr/>
        </p:nvSpPr>
        <p:spPr>
          <a:xfrm>
            <a:off x="154250" y="5630325"/>
            <a:ext cx="584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1"/>
                </a:solidFill>
              </a:rPr>
              <a:t>Similar phase space to DUNE + benefit from MINERvA’s characterization of NuMI beam</a:t>
            </a:r>
            <a:endParaRPr sz="1500">
              <a:solidFill>
                <a:schemeClr val="accent1"/>
              </a:solidFill>
            </a:endParaRPr>
          </a:p>
        </p:txBody>
      </p:sp>
      <p:sp>
        <p:nvSpPr>
          <p:cNvPr id="432" name="Google Shape;432;g2ea68aa1d56_0_14"/>
          <p:cNvSpPr txBox="1"/>
          <p:nvPr/>
        </p:nvSpPr>
        <p:spPr>
          <a:xfrm>
            <a:off x="7935175" y="5615025"/>
            <a:ext cx="298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</a:rPr>
              <a:t>Unique position to evaluate RES &amp; DIS cross-sections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433" name="Google Shape;433;g2ea68aa1d56_0_14"/>
          <p:cNvCxnSpPr/>
          <p:nvPr/>
        </p:nvCxnSpPr>
        <p:spPr>
          <a:xfrm flipH="1" rot="10800000">
            <a:off x="6986675" y="5128100"/>
            <a:ext cx="709500" cy="79440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4" name="Google Shape;434;g2ea68aa1d56_0_14"/>
          <p:cNvSpPr txBox="1"/>
          <p:nvPr/>
        </p:nvSpPr>
        <p:spPr>
          <a:xfrm>
            <a:off x="6608825" y="5808650"/>
            <a:ext cx="52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00000"/>
                </a:solidFill>
              </a:rPr>
              <a:t>2x2</a:t>
            </a:r>
            <a:endParaRPr b="1">
              <a:solidFill>
                <a:srgbClr val="C00000"/>
              </a:solidFill>
            </a:endParaRPr>
          </a:p>
        </p:txBody>
      </p:sp>
      <p:grpSp>
        <p:nvGrpSpPr>
          <p:cNvPr id="435" name="Google Shape;435;g2ea68aa1d56_0_14"/>
          <p:cNvGrpSpPr/>
          <p:nvPr/>
        </p:nvGrpSpPr>
        <p:grpSpPr>
          <a:xfrm>
            <a:off x="9325893" y="3170371"/>
            <a:ext cx="2980982" cy="2404802"/>
            <a:chOff x="9325893" y="3170371"/>
            <a:chExt cx="2980982" cy="2404802"/>
          </a:xfrm>
        </p:grpSpPr>
        <p:pic>
          <p:nvPicPr>
            <p:cNvPr id="436" name="Google Shape;436;g2ea68aa1d56_0_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325893" y="3306893"/>
              <a:ext cx="2657899" cy="2081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g2ea68aa1d56_0_14"/>
            <p:cNvSpPr txBox="1"/>
            <p:nvPr/>
          </p:nvSpPr>
          <p:spPr>
            <a:xfrm>
              <a:off x="10101275" y="3170371"/>
              <a:ext cx="2205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/>
                <a:t>MicroBooNE-NOTE-1129-PUB</a:t>
              </a:r>
              <a:endParaRPr sz="1000"/>
            </a:p>
          </p:txBody>
        </p:sp>
        <p:pic>
          <p:nvPicPr>
            <p:cNvPr id="438" name="Google Shape;438;g2ea68aa1d56_0_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482275" y="5387973"/>
              <a:ext cx="1408688" cy="187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76af1fcddd_0_17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Multi-Pion samples</a:t>
            </a:r>
            <a:endParaRPr/>
          </a:p>
        </p:txBody>
      </p:sp>
      <p:sp>
        <p:nvSpPr>
          <p:cNvPr id="445" name="Google Shape;445;g276af1fcddd_0_17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46" name="Google Shape;446;g276af1fcddd_0_17"/>
          <p:cNvGraphicFramePr/>
          <p:nvPr/>
        </p:nvGraphicFramePr>
        <p:xfrm>
          <a:off x="7872525" y="2050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{26ABBF02-FCBB-4243-A331-37A904BBD9EF}</a:tableStyleId>
              </a:tblPr>
              <a:tblGrid>
                <a:gridCol w="570675"/>
                <a:gridCol w="1038700"/>
                <a:gridCol w="1013450"/>
                <a:gridCol w="1087050"/>
              </a:tblGrid>
              <a:tr h="63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/>
                        <a:t>0ᴨ</a:t>
                      </a:r>
                      <a:r>
                        <a:rPr b="1" baseline="30000" lang="en-US" sz="1600"/>
                        <a:t>0</a:t>
                      </a:r>
                      <a:endParaRPr b="1" baseline="30000"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 2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 3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 4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404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1ᴨ</a:t>
                      </a:r>
                      <a:r>
                        <a:rPr baseline="30000" lang="en-US" sz="1600"/>
                        <a:t>±</a:t>
                      </a:r>
                      <a:endParaRPr baseline="30000"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26320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39760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66080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404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2ᴨ</a:t>
                      </a:r>
                      <a:r>
                        <a:rPr baseline="30000" lang="en-US" sz="1600"/>
                        <a:t>±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6683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10096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16780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404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3ᴨ</a:t>
                      </a:r>
                      <a:r>
                        <a:rPr baseline="30000" lang="en-US" sz="1600"/>
                        <a:t>±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1457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2201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3658</a:t>
                      </a:r>
                      <a:endParaRPr sz="16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47" name="Google Shape;447;g276af1fcddd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625" y="548425"/>
            <a:ext cx="5346976" cy="1351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8" name="Google Shape;448;g276af1fcddd_0_17"/>
          <p:cNvGraphicFramePr/>
          <p:nvPr/>
        </p:nvGraphicFramePr>
        <p:xfrm>
          <a:off x="7872525" y="418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{26ABBF02-FCBB-4243-A331-37A904BBD9EF}</a:tableStyleId>
              </a:tblPr>
              <a:tblGrid>
                <a:gridCol w="570675"/>
                <a:gridCol w="1038700"/>
                <a:gridCol w="1013450"/>
                <a:gridCol w="1087050"/>
              </a:tblGrid>
              <a:tr h="658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/>
                        <a:t>1ᴨ</a:t>
                      </a:r>
                      <a:r>
                        <a:rPr b="1" baseline="30000" lang="en-US" sz="1600"/>
                        <a:t>0</a:t>
                      </a:r>
                      <a:endParaRPr b="1" baseline="30000"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 2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 3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 4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418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1ᴨ</a:t>
                      </a:r>
                      <a:r>
                        <a:rPr baseline="30000" lang="en-US" sz="1600"/>
                        <a:t>±</a:t>
                      </a:r>
                      <a:endParaRPr baseline="30000"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1673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2528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4201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418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2ᴨ</a:t>
                      </a:r>
                      <a:r>
                        <a:rPr baseline="30000" lang="en-US" sz="1600"/>
                        <a:t>±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458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692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1149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418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3ᴨ</a:t>
                      </a:r>
                      <a:r>
                        <a:rPr baseline="30000" lang="en-US" sz="1600"/>
                        <a:t>±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100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151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250</a:t>
                      </a:r>
                      <a:endParaRPr sz="16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49" name="Google Shape;449;g276af1fcddd_0_17"/>
          <p:cNvSpPr txBox="1"/>
          <p:nvPr/>
        </p:nvSpPr>
        <p:spPr>
          <a:xfrm>
            <a:off x="544000" y="1100750"/>
            <a:ext cx="5293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Numbers obtained by selecting high-purity muons punching through back of the detector, and pions contained within the active volume with </a:t>
            </a:r>
            <a:r>
              <a:rPr lang="en-US" sz="1900">
                <a:solidFill>
                  <a:schemeClr val="dk1"/>
                </a:solidFill>
              </a:rPr>
              <a:t>E</a:t>
            </a:r>
            <a:r>
              <a:rPr baseline="-25000" lang="en-US" sz="1900">
                <a:solidFill>
                  <a:schemeClr val="dk1"/>
                </a:solidFill>
              </a:rPr>
              <a:t>π</a:t>
            </a:r>
            <a:r>
              <a:rPr lang="en-US" sz="1900">
                <a:solidFill>
                  <a:schemeClr val="dk1"/>
                </a:solidFill>
              </a:rPr>
              <a:t> &lt; 0.5 GeV.</a:t>
            </a:r>
            <a:br>
              <a:rPr lang="en-US" sz="1900">
                <a:solidFill>
                  <a:schemeClr val="dk1"/>
                </a:solidFill>
              </a:rPr>
            </a:br>
            <a:br>
              <a:rPr lang="en-US" sz="1900">
                <a:solidFill>
                  <a:schemeClr val="dk1"/>
                </a:solidFill>
              </a:rPr>
            </a:br>
            <a:r>
              <a:rPr lang="en-US" sz="1900">
                <a:solidFill>
                  <a:schemeClr val="dk1"/>
                </a:solidFill>
              </a:rPr>
              <a:t>Full NuMI RHC + detector simulation (no reco)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450" name="Google Shape;450;g276af1fcddd_0_17"/>
          <p:cNvPicPr preferRelativeResize="0"/>
          <p:nvPr/>
        </p:nvPicPr>
        <p:blipFill rotWithShape="1">
          <a:blip r:embed="rId4">
            <a:alphaModFix/>
          </a:blip>
          <a:srcRect b="27285" l="31900" r="37098" t="12295"/>
          <a:stretch/>
        </p:blipFill>
        <p:spPr>
          <a:xfrm rot="5400000">
            <a:off x="2028762" y="2646462"/>
            <a:ext cx="2674549" cy="37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ea68aa1d56_0_3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457" name="Google Shape;457;g2ea68aa1d56_0_3"/>
          <p:cNvSpPr txBox="1"/>
          <p:nvPr>
            <p:ph idx="1" type="body"/>
          </p:nvPr>
        </p:nvSpPr>
        <p:spPr>
          <a:xfrm>
            <a:off x="267900" y="1005750"/>
            <a:ext cx="11680800" cy="52896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b="1" lang="en-US" sz="1900">
                <a:solidFill>
                  <a:schemeClr val="dk2"/>
                </a:solidFill>
              </a:rPr>
              <a:t>2x2 Progress:</a:t>
            </a:r>
            <a:endParaRPr b="1" sz="19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700"/>
              <a:t>Built, tested, integrated a modular TPC</a:t>
            </a:r>
            <a:endParaRPr sz="17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700"/>
              <a:t>Successfully started detector operation July 8th at nominal E-Field</a:t>
            </a:r>
            <a:br>
              <a:rPr lang="en-US" sz="1700"/>
            </a:br>
            <a:endParaRPr sz="11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b="1" lang="en-US" sz="1900">
                <a:solidFill>
                  <a:schemeClr val="dk2"/>
                </a:solidFill>
              </a:rPr>
              <a:t>Analysis Progress:</a:t>
            </a:r>
            <a:endParaRPr b="1" sz="19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700"/>
              <a:t>Simulation &amp; reconstruction (pixelated readout, native 3D, modular setup)</a:t>
            </a:r>
            <a:endParaRPr sz="1700"/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700"/>
              <a:t>Complete workflow established and exercised on simulation ‘mini-run’ scale</a:t>
            </a:r>
            <a:endParaRPr sz="1700"/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700"/>
              <a:t>Workflow also tested on single-module cosmic and 2x2 commissioning data</a:t>
            </a:r>
            <a:br>
              <a:rPr lang="en-US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US" sz="1900">
                <a:solidFill>
                  <a:schemeClr val="dk2"/>
                </a:solidFill>
              </a:rPr>
              <a:t>More NuMI beam: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We do </a:t>
            </a:r>
            <a:r>
              <a:rPr b="1" lang="en-US" sz="1700"/>
              <a:t>need to collect more data</a:t>
            </a:r>
            <a:r>
              <a:rPr lang="en-US" sz="1700"/>
              <a:t> to complete prototyping, validate component longevity, spur analysis development, and </a:t>
            </a:r>
            <a:r>
              <a:rPr b="1" lang="en-US" sz="1700"/>
              <a:t>inform ND-LAr Final Design Review and DUNE ND Technical Design Report</a:t>
            </a:r>
            <a:endParaRPr b="1"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n-US" sz="1700"/>
              <a:t>Scope achievable with </a:t>
            </a:r>
            <a:r>
              <a:rPr b="1" lang="en-US" sz="1700">
                <a:solidFill>
                  <a:srgbClr val="C00000"/>
                </a:solidFill>
              </a:rPr>
              <a:t>OPTION 2</a:t>
            </a:r>
            <a:r>
              <a:rPr b="1" lang="en-US" sz="1700"/>
              <a:t>, RHC with short period at FHC (pile-up, comparison). </a:t>
            </a:r>
            <a:br>
              <a:rPr b="1" lang="en-US" sz="1700"/>
            </a:br>
            <a:r>
              <a:rPr lang="en-US" sz="1700"/>
              <a:t>More data will offer more options for PhD theses.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n-US" sz="1700"/>
              <a:t>Around 50 junior collaborators depend on data, significant risk of people drain w/o data</a:t>
            </a:r>
            <a:endParaRPr b="1"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US" sz="1700"/>
              <a:t>Expect to optimize and stabilize cryogenic operation during shutdown.</a:t>
            </a:r>
            <a:br>
              <a:rPr lang="en-US" sz="1700"/>
            </a:br>
            <a:endParaRPr sz="1700">
              <a:solidFill>
                <a:schemeClr val="dk2"/>
              </a:solidFill>
            </a:endParaRPr>
          </a:p>
        </p:txBody>
      </p:sp>
      <p:sp>
        <p:nvSpPr>
          <p:cNvPr id="458" name="Google Shape;458;g2ea68aa1d56_0_3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2867556cdda_12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0499" y="2791624"/>
            <a:ext cx="1790700" cy="256229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2867556cdda_12_89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ND-LAr Plan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2867556cdda_12_89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g2867556cdda_12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9168" y="2914213"/>
            <a:ext cx="1106487" cy="284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2867556cdda_12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0504" y="2924175"/>
            <a:ext cx="1068388" cy="253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867556cdda_12_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5153" y="4816475"/>
            <a:ext cx="992188" cy="11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2867556cdda_12_89"/>
          <p:cNvSpPr txBox="1"/>
          <p:nvPr/>
        </p:nvSpPr>
        <p:spPr>
          <a:xfrm>
            <a:off x="3908379" y="375713"/>
            <a:ext cx="1527300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“2x2”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Demonstrator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2867556cdda_12_89"/>
          <p:cNvSpPr txBox="1"/>
          <p:nvPr/>
        </p:nvSpPr>
        <p:spPr>
          <a:xfrm>
            <a:off x="3657468" y="4919526"/>
            <a:ext cx="13764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Full-scale ND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Demonstrator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2867556cdda_12_89"/>
          <p:cNvSpPr txBox="1"/>
          <p:nvPr/>
        </p:nvSpPr>
        <p:spPr>
          <a:xfrm rot="-5400000">
            <a:off x="4674668" y="4309232"/>
            <a:ext cx="7176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Google Shape;71;g2867556cdda_12_89"/>
          <p:cNvCxnSpPr/>
          <p:nvPr/>
        </p:nvCxnSpPr>
        <p:spPr>
          <a:xfrm rot="10800000">
            <a:off x="5190430" y="3361863"/>
            <a:ext cx="0" cy="21876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g2867556cdda_12_89"/>
          <p:cNvSpPr txBox="1"/>
          <p:nvPr/>
        </p:nvSpPr>
        <p:spPr>
          <a:xfrm>
            <a:off x="5377791" y="406813"/>
            <a:ext cx="160350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Four mid-scale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TPC modules in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neutrino beam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2867556cdda_12_89"/>
          <p:cNvSpPr txBox="1"/>
          <p:nvPr/>
        </p:nvSpPr>
        <p:spPr>
          <a:xfrm>
            <a:off x="4285417" y="115700"/>
            <a:ext cx="11913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2022-2025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2867556cdda_12_89"/>
          <p:cNvSpPr txBox="1"/>
          <p:nvPr/>
        </p:nvSpPr>
        <p:spPr>
          <a:xfrm>
            <a:off x="3788993" y="5579376"/>
            <a:ext cx="10647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Full-scale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ND-LAr TPC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2867556cdda_12_89"/>
          <p:cNvSpPr txBox="1"/>
          <p:nvPr/>
        </p:nvSpPr>
        <p:spPr>
          <a:xfrm>
            <a:off x="10289410" y="563438"/>
            <a:ext cx="117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g2867556cdda_12_89"/>
          <p:cNvCxnSpPr/>
          <p:nvPr/>
        </p:nvCxnSpPr>
        <p:spPr>
          <a:xfrm flipH="1" rot="10800000">
            <a:off x="9159691" y="1366250"/>
            <a:ext cx="767400" cy="4530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7" name="Google Shape;77;g2867556cdda_12_89"/>
          <p:cNvSpPr txBox="1"/>
          <p:nvPr/>
        </p:nvSpPr>
        <p:spPr>
          <a:xfrm>
            <a:off x="10083752" y="839184"/>
            <a:ext cx="158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 (+5) production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modules, each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fully tested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g2867556cdda_12_89"/>
          <p:cNvSpPr txBox="1"/>
          <p:nvPr/>
        </p:nvSpPr>
        <p:spPr>
          <a:xfrm>
            <a:off x="9987599" y="3635363"/>
            <a:ext cx="1184400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Installation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g2867556cdda_12_89"/>
          <p:cNvCxnSpPr/>
          <p:nvPr/>
        </p:nvCxnSpPr>
        <p:spPr>
          <a:xfrm>
            <a:off x="11110666" y="3055213"/>
            <a:ext cx="115200" cy="6168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0" name="Google Shape;80;g2867556cdda_12_89"/>
          <p:cNvSpPr txBox="1"/>
          <p:nvPr/>
        </p:nvSpPr>
        <p:spPr>
          <a:xfrm>
            <a:off x="9852138" y="3920188"/>
            <a:ext cx="1912800" cy="9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of TPC module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installation in Near Site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Activity driven by Near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Integration (NSI)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g2867556cdda_12_89"/>
          <p:cNvCxnSpPr/>
          <p:nvPr/>
        </p:nvCxnSpPr>
        <p:spPr>
          <a:xfrm>
            <a:off x="5214243" y="5576451"/>
            <a:ext cx="493800" cy="3081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g2867556cdda_12_89"/>
          <p:cNvCxnSpPr/>
          <p:nvPr/>
        </p:nvCxnSpPr>
        <p:spPr>
          <a:xfrm flipH="1" rot="10800000">
            <a:off x="5758755" y="5714513"/>
            <a:ext cx="563700" cy="1461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g2867556cdda_12_89"/>
          <p:cNvSpPr txBox="1"/>
          <p:nvPr/>
        </p:nvSpPr>
        <p:spPr>
          <a:xfrm rot="1893814">
            <a:off x="5050100" y="5696507"/>
            <a:ext cx="717555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2867556cdda_12_89"/>
          <p:cNvSpPr txBox="1"/>
          <p:nvPr/>
        </p:nvSpPr>
        <p:spPr>
          <a:xfrm rot="-926524">
            <a:off x="5789942" y="5763869"/>
            <a:ext cx="717709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2867556cdda_12_89"/>
          <p:cNvSpPr txBox="1"/>
          <p:nvPr/>
        </p:nvSpPr>
        <p:spPr>
          <a:xfrm>
            <a:off x="6276776" y="5434413"/>
            <a:ext cx="13764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TRL-7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(engineering)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867556cdda_12_89"/>
          <p:cNvSpPr txBox="1"/>
          <p:nvPr/>
        </p:nvSpPr>
        <p:spPr>
          <a:xfrm>
            <a:off x="295275" y="1060450"/>
            <a:ext cx="11907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2016-2019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2867556cdda_12_89"/>
          <p:cNvSpPr txBox="1"/>
          <p:nvPr/>
        </p:nvSpPr>
        <p:spPr>
          <a:xfrm>
            <a:off x="73469" y="1317625"/>
            <a:ext cx="1806213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ArgonCube R&amp;D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2867556cdda_12_89"/>
          <p:cNvSpPr txBox="1"/>
          <p:nvPr/>
        </p:nvSpPr>
        <p:spPr>
          <a:xfrm>
            <a:off x="-75756" y="1546225"/>
            <a:ext cx="1993901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Demonstrations of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 technologies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2867556cdda_12_89"/>
          <p:cNvSpPr txBox="1"/>
          <p:nvPr/>
        </p:nvSpPr>
        <p:spPr>
          <a:xfrm rot="-5400000">
            <a:off x="1434693" y="4275495"/>
            <a:ext cx="7161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125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" name="Google Shape;90;g2867556cdda_12_89"/>
          <p:cNvCxnSpPr/>
          <p:nvPr/>
        </p:nvCxnSpPr>
        <p:spPr>
          <a:xfrm rot="10800000">
            <a:off x="1930654" y="3875188"/>
            <a:ext cx="0" cy="14985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" name="Google Shape;91;g2867556cdda_12_89"/>
          <p:cNvCxnSpPr/>
          <p:nvPr/>
        </p:nvCxnSpPr>
        <p:spPr>
          <a:xfrm>
            <a:off x="2173542" y="5494338"/>
            <a:ext cx="692100" cy="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g2867556cdda_12_89"/>
          <p:cNvSpPr txBox="1"/>
          <p:nvPr/>
        </p:nvSpPr>
        <p:spPr>
          <a:xfrm>
            <a:off x="2178304" y="5503863"/>
            <a:ext cx="6255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2867556cdda_12_89"/>
          <p:cNvSpPr txBox="1"/>
          <p:nvPr/>
        </p:nvSpPr>
        <p:spPr>
          <a:xfrm>
            <a:off x="2188689" y="1344675"/>
            <a:ext cx="6525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2867556cdda_12_89"/>
          <p:cNvSpPr txBox="1"/>
          <p:nvPr/>
        </p:nvSpPr>
        <p:spPr>
          <a:xfrm>
            <a:off x="1914779" y="1638300"/>
            <a:ext cx="11763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ArgonCube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Module 0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867556cdda_12_89"/>
          <p:cNvSpPr txBox="1"/>
          <p:nvPr/>
        </p:nvSpPr>
        <p:spPr>
          <a:xfrm>
            <a:off x="1903675" y="2105025"/>
            <a:ext cx="12225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</a:t>
            </a:r>
            <a:b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functionality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g2867556cdda_12_89"/>
          <p:cNvCxnSpPr/>
          <p:nvPr/>
        </p:nvCxnSpPr>
        <p:spPr>
          <a:xfrm flipH="1" rot="10800000">
            <a:off x="3608929" y="1387976"/>
            <a:ext cx="699000" cy="13077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7" name="Google Shape;97;g2867556cdda_12_89"/>
          <p:cNvCxnSpPr/>
          <p:nvPr/>
        </p:nvCxnSpPr>
        <p:spPr>
          <a:xfrm flipH="1" rot="10800000">
            <a:off x="2967292" y="5092700"/>
            <a:ext cx="158750" cy="423863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g2867556cdda_12_89"/>
          <p:cNvSpPr txBox="1"/>
          <p:nvPr/>
        </p:nvSpPr>
        <p:spPr>
          <a:xfrm rot="-4136921">
            <a:off x="2862013" y="5166488"/>
            <a:ext cx="62555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2867556cdda_12_89"/>
          <p:cNvSpPr txBox="1"/>
          <p:nvPr/>
        </p:nvSpPr>
        <p:spPr>
          <a:xfrm>
            <a:off x="4393137" y="2561813"/>
            <a:ext cx="14718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TRL-7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(physics)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2867556cdda_12_89"/>
          <p:cNvSpPr txBox="1"/>
          <p:nvPr/>
        </p:nvSpPr>
        <p:spPr>
          <a:xfrm>
            <a:off x="463741" y="3725863"/>
            <a:ext cx="652462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2867556cdda_12_89"/>
          <p:cNvSpPr txBox="1"/>
          <p:nvPr/>
        </p:nvSpPr>
        <p:spPr>
          <a:xfrm>
            <a:off x="178976" y="3997325"/>
            <a:ext cx="119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SingleCube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2867556cdda_12_89"/>
          <p:cNvSpPr txBox="1"/>
          <p:nvPr/>
        </p:nvSpPr>
        <p:spPr>
          <a:xfrm>
            <a:off x="57341" y="4291013"/>
            <a:ext cx="15780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Integrated TPC test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small-scale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2867556cdda_12_89"/>
          <p:cNvSpPr txBox="1"/>
          <p:nvPr/>
        </p:nvSpPr>
        <p:spPr>
          <a:xfrm>
            <a:off x="1311466" y="5953125"/>
            <a:ext cx="7065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TRL-5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g2867556cdda_12_89"/>
          <p:cNvCxnSpPr>
            <a:endCxn id="100" idx="0"/>
          </p:cNvCxnSpPr>
          <p:nvPr/>
        </p:nvCxnSpPr>
        <p:spPr>
          <a:xfrm>
            <a:off x="647172" y="3106663"/>
            <a:ext cx="142800" cy="6192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5" name="Google Shape;105;g2867556cdda_12_89"/>
          <p:cNvCxnSpPr/>
          <p:nvPr/>
        </p:nvCxnSpPr>
        <p:spPr>
          <a:xfrm flipH="1" rot="10800000">
            <a:off x="1322578" y="3725863"/>
            <a:ext cx="601662" cy="300037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6" name="Google Shape;106;g2867556cdda_12_89"/>
          <p:cNvSpPr txBox="1"/>
          <p:nvPr/>
        </p:nvSpPr>
        <p:spPr>
          <a:xfrm>
            <a:off x="11113" y="3027363"/>
            <a:ext cx="891854" cy="615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TRL-4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Ready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CD-1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867556cdda_12_89"/>
          <p:cNvSpPr txBox="1"/>
          <p:nvPr/>
        </p:nvSpPr>
        <p:spPr>
          <a:xfrm rot="-1459679">
            <a:off x="770487" y="5804369"/>
            <a:ext cx="625547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g2867556cdda_12_89"/>
          <p:cNvCxnSpPr/>
          <p:nvPr/>
        </p:nvCxnSpPr>
        <p:spPr>
          <a:xfrm flipH="1" rot="10800000">
            <a:off x="768541" y="5743725"/>
            <a:ext cx="457200" cy="2094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" name="Google Shape;109;g2867556cdda_12_89"/>
          <p:cNvCxnSpPr/>
          <p:nvPr/>
        </p:nvCxnSpPr>
        <p:spPr>
          <a:xfrm flipH="1" rot="10800000">
            <a:off x="270066" y="5156288"/>
            <a:ext cx="9600" cy="5349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Google Shape;110;g2867556cdda_12_89"/>
          <p:cNvSpPr txBox="1"/>
          <p:nvPr/>
        </p:nvSpPr>
        <p:spPr>
          <a:xfrm rot="-5400000">
            <a:off x="-161547" y="5281233"/>
            <a:ext cx="6255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g2867556cdda_12_89"/>
          <p:cNvCxnSpPr/>
          <p:nvPr/>
        </p:nvCxnSpPr>
        <p:spPr>
          <a:xfrm>
            <a:off x="411353" y="5656263"/>
            <a:ext cx="190500" cy="265200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g2867556cdda_12_89"/>
          <p:cNvSpPr txBox="1"/>
          <p:nvPr/>
        </p:nvSpPr>
        <p:spPr>
          <a:xfrm rot="3234963">
            <a:off x="157298" y="5799115"/>
            <a:ext cx="625499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 cm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867556cdda_12_89"/>
          <p:cNvSpPr txBox="1"/>
          <p:nvPr/>
        </p:nvSpPr>
        <p:spPr>
          <a:xfrm>
            <a:off x="3825768" y="4622413"/>
            <a:ext cx="10398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2023-2025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2867556cdda_12_89"/>
          <p:cNvSpPr txBox="1"/>
          <p:nvPr/>
        </p:nvSpPr>
        <p:spPr>
          <a:xfrm>
            <a:off x="10435851" y="342050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2026-2028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2867556cdda_12_89"/>
          <p:cNvSpPr txBox="1"/>
          <p:nvPr/>
        </p:nvSpPr>
        <p:spPr>
          <a:xfrm>
            <a:off x="9987600" y="3361875"/>
            <a:ext cx="12225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2028-2030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" name="Google Shape;116;g2867556cdda_12_89"/>
          <p:cNvCxnSpPr/>
          <p:nvPr/>
        </p:nvCxnSpPr>
        <p:spPr>
          <a:xfrm>
            <a:off x="3626392" y="3670200"/>
            <a:ext cx="466500" cy="9174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7" name="Google Shape;117;g2867556cdda_12_89"/>
          <p:cNvSpPr/>
          <p:nvPr/>
        </p:nvSpPr>
        <p:spPr>
          <a:xfrm>
            <a:off x="74613" y="2043113"/>
            <a:ext cx="719137" cy="481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867556cdda_12_89"/>
          <p:cNvSpPr/>
          <p:nvPr/>
        </p:nvSpPr>
        <p:spPr>
          <a:xfrm rot="5400000">
            <a:off x="445294" y="2288382"/>
            <a:ext cx="368300" cy="95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2867556cdda_12_89"/>
          <p:cNvSpPr/>
          <p:nvPr/>
        </p:nvSpPr>
        <p:spPr>
          <a:xfrm>
            <a:off x="1370013" y="2049463"/>
            <a:ext cx="412750" cy="1017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867556cdda_12_89"/>
          <p:cNvSpPr/>
          <p:nvPr/>
        </p:nvSpPr>
        <p:spPr>
          <a:xfrm>
            <a:off x="841375" y="2043113"/>
            <a:ext cx="487363" cy="503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g2867556cdda_12_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38516" y="1588788"/>
            <a:ext cx="1740071" cy="13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867556cdda_12_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93350" y="5052075"/>
            <a:ext cx="1755775" cy="124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867556cdda_12_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403" y="2049463"/>
            <a:ext cx="17145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867556cdda_12_8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11475" y="1238304"/>
            <a:ext cx="1790700" cy="138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g2867556cdda_12_89"/>
          <p:cNvCxnSpPr/>
          <p:nvPr/>
        </p:nvCxnSpPr>
        <p:spPr>
          <a:xfrm flipH="1" rot="10800000">
            <a:off x="7199375" y="2513625"/>
            <a:ext cx="303000" cy="3681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6" name="Google Shape;126;g2867556cdda_12_89"/>
          <p:cNvSpPr txBox="1"/>
          <p:nvPr/>
        </p:nvSpPr>
        <p:spPr>
          <a:xfrm>
            <a:off x="7737251" y="1334850"/>
            <a:ext cx="1068300" cy="276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2025-2026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2867556cdda_12_89"/>
          <p:cNvSpPr txBox="1"/>
          <p:nvPr/>
        </p:nvSpPr>
        <p:spPr>
          <a:xfrm>
            <a:off x="7403800" y="1613050"/>
            <a:ext cx="1755900" cy="984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Five-Module Row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Pre-production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Cryostat Lid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2867556cdda_12_8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01975" y="209450"/>
            <a:ext cx="914400" cy="90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g2867556cdda_12_89"/>
          <p:cNvCxnSpPr/>
          <p:nvPr/>
        </p:nvCxnSpPr>
        <p:spPr>
          <a:xfrm>
            <a:off x="6251699" y="2256900"/>
            <a:ext cx="414000" cy="6027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0" name="Google Shape;130;g2867556cdda_12_89"/>
          <p:cNvCxnSpPr/>
          <p:nvPr/>
        </p:nvCxnSpPr>
        <p:spPr>
          <a:xfrm flipH="1" rot="10800000">
            <a:off x="6412904" y="3495763"/>
            <a:ext cx="230700" cy="7038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31" name="Google Shape;131;g2867556cdda_12_8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14400" y="3017050"/>
            <a:ext cx="87630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867556cdda_12_8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805550" y="914675"/>
            <a:ext cx="1276350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867556cdda_12_89"/>
          <p:cNvSpPr txBox="1"/>
          <p:nvPr/>
        </p:nvSpPr>
        <p:spPr>
          <a:xfrm>
            <a:off x="3234963" y="2832713"/>
            <a:ext cx="992100" cy="3684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PDR 2022</a:t>
            </a:r>
            <a:endParaRPr b="1" i="0" sz="1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2867556cdda_12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289" y="661515"/>
            <a:ext cx="9446366" cy="567873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867556cdda_12_60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ND-LAr International Consortium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2867556cdda_12_60"/>
          <p:cNvSpPr txBox="1"/>
          <p:nvPr>
            <p:ph idx="1" type="body"/>
          </p:nvPr>
        </p:nvSpPr>
        <p:spPr>
          <a:xfrm>
            <a:off x="525000" y="803650"/>
            <a:ext cx="110574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000"/>
              <a:buNone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 ~40 institutions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000"/>
              <a:buNone/>
            </a:pPr>
            <a:r>
              <a:t/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000"/>
              <a:buNone/>
            </a:pPr>
            <a:r>
              <a:rPr i="1"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Consortium Lead:     M. Weber (Univ. of Bern)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000"/>
              <a:buNone/>
            </a:pPr>
            <a:r>
              <a:rPr i="1"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Technical Lead:         D. Dwyer (LBNL)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Pts val="2000"/>
              <a:buNone/>
            </a:pPr>
            <a:r>
              <a:rPr i="1"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 Engineer:          A. Lambert (LBNL)</a:t>
            </a:r>
            <a:endParaRPr i="1"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2867556cdda_12_60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7" name="Google Shape;467;g2867556cdda_12_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6993" y="1410281"/>
            <a:ext cx="1060726" cy="45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867556cdda_12_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8382" y="888800"/>
            <a:ext cx="1377962" cy="4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2795ef8df_1_0"/>
          <p:cNvSpPr txBox="1"/>
          <p:nvPr>
            <p:ph type="title"/>
          </p:nvPr>
        </p:nvSpPr>
        <p:spPr>
          <a:xfrm>
            <a:off x="503526" y="182585"/>
            <a:ext cx="90483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ND-LAr subsystems</a:t>
            </a:r>
            <a:endParaRPr/>
          </a:p>
        </p:txBody>
      </p:sp>
      <p:sp>
        <p:nvSpPr>
          <p:cNvPr id="140" name="Google Shape;140;g2e2795ef8df_1_0"/>
          <p:cNvSpPr txBox="1"/>
          <p:nvPr/>
        </p:nvSpPr>
        <p:spPr>
          <a:xfrm>
            <a:off x="9225756" y="1428322"/>
            <a:ext cx="233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Cryostat Lid Section not in ND-LAr Scope</a:t>
            </a:r>
            <a:endParaRPr b="0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g2e2795ef8df_1_0"/>
          <p:cNvCxnSpPr>
            <a:stCxn id="140" idx="1"/>
          </p:cNvCxnSpPr>
          <p:nvPr/>
        </p:nvCxnSpPr>
        <p:spPr>
          <a:xfrm flipH="1">
            <a:off x="7960056" y="1689922"/>
            <a:ext cx="1265700" cy="460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42" name="Google Shape;142;g2e2795ef8df_1_0"/>
          <p:cNvGrpSpPr/>
          <p:nvPr/>
        </p:nvGrpSpPr>
        <p:grpSpPr>
          <a:xfrm>
            <a:off x="1651683" y="1230483"/>
            <a:ext cx="7782306" cy="4954960"/>
            <a:chOff x="1956483" y="1382883"/>
            <a:chExt cx="7782306" cy="4954960"/>
          </a:xfrm>
        </p:grpSpPr>
        <p:pic>
          <p:nvPicPr>
            <p:cNvPr id="143" name="Google Shape;143;g2e2795ef8df_1_0"/>
            <p:cNvPicPr preferRelativeResize="0"/>
            <p:nvPr/>
          </p:nvPicPr>
          <p:blipFill rotWithShape="1">
            <a:blip r:embed="rId3">
              <a:alphaModFix/>
            </a:blip>
            <a:srcRect b="0" l="871" r="4313" t="0"/>
            <a:stretch/>
          </p:blipFill>
          <p:spPr>
            <a:xfrm>
              <a:off x="1956483" y="1382883"/>
              <a:ext cx="7782306" cy="4954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g2e2795ef8df_1_0"/>
            <p:cNvSpPr txBox="1"/>
            <p:nvPr/>
          </p:nvSpPr>
          <p:spPr>
            <a:xfrm>
              <a:off x="8099674" y="2952500"/>
              <a:ext cx="1607100" cy="18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288000x ASICs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g2e2795ef8df_1_0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g2e2795ef8df_1_0"/>
          <p:cNvSpPr txBox="1"/>
          <p:nvPr/>
        </p:nvSpPr>
        <p:spPr>
          <a:xfrm>
            <a:off x="441000" y="592425"/>
            <a:ext cx="9696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ND-LAr consortium scope covers all TPC subsystems (of ND-LAr+TMS),</a:t>
            </a:r>
            <a:br>
              <a:rPr b="0" i="0" lang="en-US" sz="1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excluding cryostat and cryogenics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67556cdda_12_165"/>
          <p:cNvSpPr txBox="1"/>
          <p:nvPr>
            <p:ph type="title"/>
          </p:nvPr>
        </p:nvSpPr>
        <p:spPr>
          <a:xfrm>
            <a:off x="162875" y="306757"/>
            <a:ext cx="11056938" cy="56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ND-LAr 2x2 @ NuMI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867556cdda_12_165"/>
          <p:cNvSpPr txBox="1"/>
          <p:nvPr>
            <p:ph idx="1" type="body"/>
          </p:nvPr>
        </p:nvSpPr>
        <p:spPr>
          <a:xfrm>
            <a:off x="101600" y="709250"/>
            <a:ext cx="6357900" cy="48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Operation in NuMI Neutrino Beam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	Install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four TPC modules in former location of MINOS-ND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	Includes upstream/downstream trackers, repurposed fro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Minerva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b="1" i="0" lang="en-US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High level physics performance demonstration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neutrino signal analysis and reconstruction techniques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-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Reconstruction of native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neutrino signals (pixels)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-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Charge-light signal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correlations,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tolerance to beam pileup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-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Event matching among several drift regions (modular)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-"/>
            </a:pPr>
            <a:r>
              <a:rPr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 matching with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external trackers</a:t>
            </a:r>
            <a:endParaRPr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•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The 2x2 program (with some significant NuMI running) offers the ability to study the highly complex topologies and pileup that we expect at DUNE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60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Char char="•"/>
            </a:pPr>
            <a:r>
              <a:t/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1" sz="5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867556cdda_12_165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4" name="Google Shape;154;g2867556cdda_12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5651" y="583050"/>
            <a:ext cx="3583550" cy="27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867556cdda_12_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6352" y="725500"/>
            <a:ext cx="1901900" cy="21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867556cdda_12_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2800" y="4353026"/>
            <a:ext cx="2485152" cy="19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867556cdda_12_1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7961" y="4014325"/>
            <a:ext cx="2918039" cy="19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867556cdda_12_1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06258" y="4069455"/>
            <a:ext cx="2960292" cy="204249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2867556cdda_12_165"/>
          <p:cNvSpPr txBox="1"/>
          <p:nvPr/>
        </p:nvSpPr>
        <p:spPr>
          <a:xfrm>
            <a:off x="2693291" y="5773247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867556cdda_12_165"/>
          <p:cNvSpPr txBox="1"/>
          <p:nvPr/>
        </p:nvSpPr>
        <p:spPr>
          <a:xfrm>
            <a:off x="8329576" y="6001984"/>
            <a:ext cx="161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Invariant mass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e9f14d5d7e_0_217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e9f14d5d7e_0_217"/>
          <p:cNvSpPr txBox="1"/>
          <p:nvPr>
            <p:ph idx="1" type="body"/>
          </p:nvPr>
        </p:nvSpPr>
        <p:spPr>
          <a:xfrm>
            <a:off x="609600" y="1238250"/>
            <a:ext cx="11057400" cy="4846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e9f14d5d7e_0_217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g2e9f14d5d7e_0_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4029"/>
            <a:ext cx="12191998" cy="5849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9f14d5d7e_0_1"/>
          <p:cNvSpPr txBox="1"/>
          <p:nvPr>
            <p:ph type="title"/>
          </p:nvPr>
        </p:nvSpPr>
        <p:spPr>
          <a:xfrm>
            <a:off x="609600" y="432610"/>
            <a:ext cx="1105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2x2, history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e9f14d5d7e_0_1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g2e9f14d5d7e_0_1"/>
          <p:cNvSpPr txBox="1"/>
          <p:nvPr>
            <p:ph idx="1" type="body"/>
          </p:nvPr>
        </p:nvSpPr>
        <p:spPr>
          <a:xfrm>
            <a:off x="218525" y="895252"/>
            <a:ext cx="11057400" cy="55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Idea born together with the “modular” LArTPC (ca. 2014)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</a:rPr>
              <a:t>→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modular setup needs to be tested in cosmic rays or in a neutrino beam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Preparations </a:t>
            </a:r>
            <a:r>
              <a:rPr lang="en-US" sz="2000">
                <a:solidFill>
                  <a:schemeClr val="dk1"/>
                </a:solidFill>
              </a:rPr>
              <a:t>underway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cryostat and modules in 2016—2018 </a:t>
            </a:r>
            <a:r>
              <a:rPr lang="en-US" sz="2000">
                <a:solidFill>
                  <a:schemeClr val="dk1"/>
                </a:solidFill>
              </a:rPr>
              <a:t>i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Bern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first cryogenic operations in Bern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(cryostat and early prototype)</a:t>
            </a:r>
            <a:endParaRPr sz="2400"/>
          </a:p>
          <a:p>
            <a: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88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88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66A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the ArgonCube technology was chosen as core component of the DUNE ND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dedicated effort 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started </a:t>
            </a: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operate the 2x2 in the NuMI beam</a:t>
            </a:r>
            <a:endParaRPr/>
          </a:p>
          <a:p>
            <a:pPr indent="45720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→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Agreements with FNAL/DoE, LoI, proposals, funding (starting 2019; Bern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FNAL/SLAC/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LBNL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</p:txBody>
      </p:sp>
      <p:grpSp>
        <p:nvGrpSpPr>
          <p:cNvPr id="177" name="Google Shape;177;g2e9f14d5d7e_0_1"/>
          <p:cNvGrpSpPr/>
          <p:nvPr/>
        </p:nvGrpSpPr>
        <p:grpSpPr>
          <a:xfrm>
            <a:off x="767352" y="2931922"/>
            <a:ext cx="2623419" cy="1843868"/>
            <a:chOff x="5777607" y="2303055"/>
            <a:chExt cx="3108316" cy="2184678"/>
          </a:xfrm>
        </p:grpSpPr>
        <p:pic>
          <p:nvPicPr>
            <p:cNvPr id="178" name="Google Shape;178;g2e9f14d5d7e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77607" y="2303055"/>
              <a:ext cx="3108316" cy="2184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g2e9f14d5d7e_0_1"/>
            <p:cNvSpPr txBox="1"/>
            <p:nvPr/>
          </p:nvSpPr>
          <p:spPr>
            <a:xfrm>
              <a:off x="8085435" y="4118433"/>
              <a:ext cx="6984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2016</a:t>
              </a:r>
              <a:endParaRPr/>
            </a:p>
          </p:txBody>
        </p:sp>
      </p:grpSp>
      <p:grpSp>
        <p:nvGrpSpPr>
          <p:cNvPr id="180" name="Google Shape;180;g2e9f14d5d7e_0_1"/>
          <p:cNvGrpSpPr/>
          <p:nvPr/>
        </p:nvGrpSpPr>
        <p:grpSpPr>
          <a:xfrm>
            <a:off x="6083541" y="2190788"/>
            <a:ext cx="1963974" cy="2584994"/>
            <a:chOff x="5736235" y="3699821"/>
            <a:chExt cx="2253815" cy="2966484"/>
          </a:xfrm>
        </p:grpSpPr>
        <p:pic>
          <p:nvPicPr>
            <p:cNvPr id="181" name="Google Shape;181;g2e9f14d5d7e_0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36235" y="3699821"/>
              <a:ext cx="2253815" cy="2966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g2e9f14d5d7e_0_1"/>
            <p:cNvSpPr txBox="1"/>
            <p:nvPr/>
          </p:nvSpPr>
          <p:spPr>
            <a:xfrm>
              <a:off x="7290380" y="6236959"/>
              <a:ext cx="6996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2018</a:t>
              </a:r>
              <a:endParaRPr/>
            </a:p>
          </p:txBody>
        </p:sp>
      </p:grpSp>
      <p:grpSp>
        <p:nvGrpSpPr>
          <p:cNvPr id="183" name="Google Shape;183;g2e9f14d5d7e_0_1"/>
          <p:cNvGrpSpPr/>
          <p:nvPr/>
        </p:nvGrpSpPr>
        <p:grpSpPr>
          <a:xfrm>
            <a:off x="3513450" y="2899200"/>
            <a:ext cx="2361388" cy="1881889"/>
            <a:chOff x="2101637" y="3699816"/>
            <a:chExt cx="3108316" cy="2477147"/>
          </a:xfrm>
        </p:grpSpPr>
        <p:pic>
          <p:nvPicPr>
            <p:cNvPr id="184" name="Google Shape;184;g2e9f14d5d7e_0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01637" y="3699821"/>
              <a:ext cx="3108316" cy="24771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g2e9f14d5d7e_0_1"/>
            <p:cNvSpPr txBox="1"/>
            <p:nvPr/>
          </p:nvSpPr>
          <p:spPr>
            <a:xfrm>
              <a:off x="2101638" y="3699816"/>
              <a:ext cx="9222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2017</a:t>
              </a:r>
              <a:endParaRPr/>
            </a:p>
          </p:txBody>
        </p:sp>
      </p:grpSp>
      <p:grpSp>
        <p:nvGrpSpPr>
          <p:cNvPr id="186" name="Google Shape;186;g2e9f14d5d7e_0_1"/>
          <p:cNvGrpSpPr/>
          <p:nvPr/>
        </p:nvGrpSpPr>
        <p:grpSpPr>
          <a:xfrm>
            <a:off x="8204985" y="2190922"/>
            <a:ext cx="3356248" cy="2585106"/>
            <a:chOff x="8756429" y="2608654"/>
            <a:chExt cx="2989976" cy="2286086"/>
          </a:xfrm>
        </p:grpSpPr>
        <p:pic>
          <p:nvPicPr>
            <p:cNvPr id="187" name="Google Shape;187;g2e9f14d5d7e_0_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756429" y="2608654"/>
              <a:ext cx="2989976" cy="22860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g2e9f14d5d7e_0_1"/>
            <p:cNvSpPr txBox="1"/>
            <p:nvPr/>
          </p:nvSpPr>
          <p:spPr>
            <a:xfrm>
              <a:off x="10490542" y="2710632"/>
              <a:ext cx="5823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/>
            </a:p>
          </p:txBody>
        </p:sp>
      </p:grpSp>
      <p:sp>
        <p:nvSpPr>
          <p:cNvPr id="189" name="Google Shape;189;g2e9f14d5d7e_0_1"/>
          <p:cNvSpPr txBox="1"/>
          <p:nvPr/>
        </p:nvSpPr>
        <p:spPr>
          <a:xfrm>
            <a:off x="2344325" y="4699575"/>
            <a:ext cx="52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dk2"/>
                </a:solidFill>
              </a:rPr>
              <a:t>2x2 Cryostat r</a:t>
            </a:r>
            <a:r>
              <a:rPr i="1" lang="en-US">
                <a:solidFill>
                  <a:schemeClr val="dk2"/>
                </a:solidFill>
              </a:rPr>
              <a:t>efurbishment, validation, and purity demonstration</a:t>
            </a:r>
            <a:endParaRPr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9f14d5d7e_0_93"/>
          <p:cNvSpPr txBox="1"/>
          <p:nvPr>
            <p:ph type="title"/>
          </p:nvPr>
        </p:nvSpPr>
        <p:spPr>
          <a:xfrm>
            <a:off x="609600" y="433388"/>
            <a:ext cx="110568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ArgonCube 2x2 Demonstrator Program @ Univ. of Bern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2e9f14d5d7e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0925" y="2304352"/>
            <a:ext cx="1992312" cy="25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e9f14d5d7e_0_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3475" y="1934718"/>
            <a:ext cx="1546225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e9f14d5d7e_0_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5288" y="2283714"/>
            <a:ext cx="2008187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e9f14d5d7e_0_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0463" y="2304352"/>
            <a:ext cx="1825624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e9f14d5d7e_0_9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5263" y="1876044"/>
            <a:ext cx="1192212" cy="262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e9f14d5d7e_0_9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03538" y="1864868"/>
            <a:ext cx="1522412" cy="259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2e9f14d5d7e_0_93"/>
          <p:cNvSpPr txBox="1"/>
          <p:nvPr/>
        </p:nvSpPr>
        <p:spPr>
          <a:xfrm>
            <a:off x="381000" y="4817364"/>
            <a:ext cx="2009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Operations: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Apr. 1-10,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Jun. 21-26,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e9f14d5d7e_0_93"/>
          <p:cNvSpPr txBox="1"/>
          <p:nvPr/>
        </p:nvSpPr>
        <p:spPr>
          <a:xfrm>
            <a:off x="3746500" y="4812602"/>
            <a:ext cx="200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Operation: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Feb. 5-13,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e9f14d5d7e_0_93"/>
          <p:cNvSpPr txBox="1"/>
          <p:nvPr/>
        </p:nvSpPr>
        <p:spPr>
          <a:xfrm>
            <a:off x="279400" y="1493457"/>
            <a:ext cx="12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Module 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e9f14d5d7e_0_93"/>
          <p:cNvSpPr txBox="1"/>
          <p:nvPr/>
        </p:nvSpPr>
        <p:spPr>
          <a:xfrm>
            <a:off x="3235325" y="1456881"/>
            <a:ext cx="120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Module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e9f14d5d7e_0_93"/>
          <p:cNvSpPr txBox="1"/>
          <p:nvPr/>
        </p:nvSpPr>
        <p:spPr>
          <a:xfrm>
            <a:off x="6587644" y="849541"/>
            <a:ext cx="403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Roughly 100 million cosmic events collected!</a:t>
            </a:r>
            <a:endParaRPr b="0" i="1" sz="1400" u="none" cap="none" strike="noStrik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Probably the highest resolution sample recorded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1" sz="600" u="none" cap="none" strike="noStrik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e9f14d5d7e_0_93"/>
          <p:cNvSpPr txBox="1"/>
          <p:nvPr/>
        </p:nvSpPr>
        <p:spPr>
          <a:xfrm>
            <a:off x="6465888" y="1504506"/>
            <a:ext cx="12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Module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e9f14d5d7e_0_93"/>
          <p:cNvSpPr txBox="1"/>
          <p:nvPr/>
        </p:nvSpPr>
        <p:spPr>
          <a:xfrm>
            <a:off x="9752013" y="1506093"/>
            <a:ext cx="12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Module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e9f14d5d7e_0_93"/>
          <p:cNvSpPr txBox="1"/>
          <p:nvPr/>
        </p:nvSpPr>
        <p:spPr>
          <a:xfrm>
            <a:off x="7170738" y="4817364"/>
            <a:ext cx="2008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Operations: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Nov. 14-22,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Nov. 29-Dec. 6,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2e9f14d5d7e_0_9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54438" y="2408332"/>
            <a:ext cx="1992994" cy="259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e9f14d5d7e_0_9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276430" y="1917256"/>
            <a:ext cx="1447539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e9f14d5d7e_0_93"/>
          <p:cNvSpPr txBox="1"/>
          <p:nvPr/>
        </p:nvSpPr>
        <p:spPr>
          <a:xfrm>
            <a:off x="9990138" y="4807839"/>
            <a:ext cx="2008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Operations: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Jan. 27-Feb. 5,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Feb. 21-23,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Mar. 13-16,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e9f14d5d7e_0_93"/>
          <p:cNvSpPr txBox="1"/>
          <p:nvPr/>
        </p:nvSpPr>
        <p:spPr>
          <a:xfrm>
            <a:off x="271471" y="869275"/>
            <a:ext cx="548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Produced and operated all four modules in LAr, </a:t>
            </a:r>
            <a:endParaRPr b="1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with a total of ~300k pixel channels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e9f14d5d7e_0_93"/>
          <p:cNvSpPr txBox="1"/>
          <p:nvPr/>
        </p:nvSpPr>
        <p:spPr>
          <a:xfrm>
            <a:off x="43800" y="5747050"/>
            <a:ext cx="12077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DUNE Collab., “</a:t>
            </a:r>
            <a:r>
              <a:rPr lang="en-US"/>
              <a:t>Performance of a modular ton-scale pixel-readout liquid argon time projection chamber”, arXiv:2403.03212, (2024)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P. Madigan, “Measurement of Muon Capture on Argon with a Pixelated Liquid Argon Time Projection Chamber”, UC-Berkeley Ph.D. Thesis (2023)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867556cdda_12_213"/>
          <p:cNvSpPr txBox="1"/>
          <p:nvPr>
            <p:ph type="title"/>
          </p:nvPr>
        </p:nvSpPr>
        <p:spPr>
          <a:xfrm>
            <a:off x="228721" y="182562"/>
            <a:ext cx="11056938" cy="568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2x2 Status of Installation, Assembly &amp; Checkout</a:t>
            </a:r>
            <a:endParaRPr/>
          </a:p>
        </p:txBody>
      </p:sp>
      <p:sp>
        <p:nvSpPr>
          <p:cNvPr id="219" name="Google Shape;219;g2867556cdda_12_213"/>
          <p:cNvSpPr txBox="1"/>
          <p:nvPr>
            <p:ph idx="1" type="body"/>
          </p:nvPr>
        </p:nvSpPr>
        <p:spPr>
          <a:xfrm>
            <a:off x="0" y="750875"/>
            <a:ext cx="11739000" cy="56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LAr-TPC modules at Fermilab and acceptance-tested Spring 2023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Underground area prepared 2023, detector installed in Fall 2023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Infrastructure work (electrical and ventilation), detector connectivity,</a:t>
            </a:r>
            <a:br>
              <a:rPr lang="en-US" sz="2100">
                <a:latin typeface="Arial"/>
                <a:ea typeface="Arial"/>
                <a:cs typeface="Arial"/>
                <a:sym typeface="Arial"/>
              </a:rPr>
            </a:br>
            <a:r>
              <a:rPr lang="en-US" sz="2100">
                <a:latin typeface="Arial"/>
                <a:ea typeface="Arial"/>
                <a:cs typeface="Arial"/>
                <a:sym typeface="Arial"/>
              </a:rPr>
              <a:t>and cryogenic installation work proceeded 2023 / 2024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Elevator failure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March 19th 2024 prevented access until May 10th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We were about two weeks from completing cabling of the detector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Quick progress since restoration of hall access: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Detector cabled and warm commissioning completed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Cryogenic controls and checkouts completed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Cooldown and fill started May 20th, finished May 31st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Hiccup: Elevator removed from service again, Jun. 7-13.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Detector HV: initial test on June 11 (working on LAr level),</a:t>
            </a:r>
            <a:br>
              <a:rPr lang="en-US" sz="2100">
                <a:latin typeface="Arial"/>
                <a:ea typeface="Arial"/>
                <a:cs typeface="Arial"/>
                <a:sym typeface="Arial"/>
              </a:rPr>
            </a:br>
            <a:r>
              <a:rPr b="1" lang="en-US" sz="2100">
                <a:latin typeface="Arial"/>
                <a:ea typeface="Arial"/>
                <a:cs typeface="Arial"/>
                <a:sym typeface="Arial"/>
              </a:rPr>
              <a:t>full HV ramp on July 1-2 (working on purity), and July 7-8 (final ramp)</a:t>
            </a:r>
            <a:endParaRPr b="1" sz="2100"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Arial"/>
              <a:buChar char="-"/>
            </a:pPr>
            <a:r>
              <a:rPr b="1" lang="en-US" sz="21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Operating since July 8th</a:t>
            </a:r>
            <a:endParaRPr b="1" sz="21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20" name="Google Shape;220;g2867556cdda_12_213"/>
          <p:cNvSpPr txBox="1"/>
          <p:nvPr>
            <p:ph idx="12" type="sldNum"/>
          </p:nvPr>
        </p:nvSpPr>
        <p:spPr>
          <a:xfrm>
            <a:off x="11582405" y="6488425"/>
            <a:ext cx="366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BNF Template_051215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2015-04-30T14:29:22Z</dcterms:created>
  <dc:creator>Sandbox Studio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0x010100BF13A158B6CF1942A8E4C66ADD4C29A2</vt:lpwstr>
  </property>
</Properties>
</file>