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10" r:id="rId3"/>
  </p:sldMasterIdLst>
  <p:notesMasterIdLst>
    <p:notesMasterId r:id="rId12"/>
  </p:notesMasterIdLst>
  <p:handoutMasterIdLst>
    <p:handoutMasterId r:id="rId13"/>
  </p:handoutMasterIdLst>
  <p:sldIdLst>
    <p:sldId id="265" r:id="rId4"/>
    <p:sldId id="286" r:id="rId5"/>
    <p:sldId id="319" r:id="rId6"/>
    <p:sldId id="325" r:id="rId7"/>
    <p:sldId id="320" r:id="rId8"/>
    <p:sldId id="323" r:id="rId9"/>
    <p:sldId id="321" r:id="rId10"/>
    <p:sldId id="311" r:id="rId11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19"/>
            <p14:sldId id="325"/>
            <p14:sldId id="320"/>
            <p14:sldId id="323"/>
            <p14:sldId id="321"/>
            <p14:sldId id="31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8080"/>
    <a:srgbClr val="6600FF"/>
    <a:srgbClr val="CCCC00"/>
    <a:srgbClr val="FF9900"/>
    <a:srgbClr val="33CC33"/>
    <a:srgbClr val="003087"/>
    <a:srgbClr val="FF33CC"/>
    <a:srgbClr val="404040"/>
    <a:srgbClr val="E9E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4/11/2024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4/10/2024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33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4/12/2024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2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4/12/2024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4/12/2024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3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4/12/2024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4/12/2024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4/12/2024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4/12/2024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4/12/2024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4/12/2024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4/12/2024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4/12/2024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4/12/2024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4/12/2024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4/12/2024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4/12/2024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Operation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Operations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April 12,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4/12/2024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1037855"/>
            <a:ext cx="86868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ESS1 &amp; ESS2 Electrostatic Septa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ESS1 high voltage conditioning began Wednesday at NWA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ESS2 assembly has been paused while other work took place in the A0 Clean 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Working towards permission for beam operation, beginning sign-offs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Half-way through beam sign-offs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Finishing vacuum work in D30 straight section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Finishing punch-list items from shutdown 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Power supply inspections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Plan to r-core Delivery Ring, Extraction and M4 Enclosures to operational keys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AP-0 A/C work continued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Performing tunnel inspections of water valves and cabling</a:t>
            </a:r>
          </a:p>
        </p:txBody>
      </p:sp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68592-D15C-F3B0-E16C-1ABA7E256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7C58B-EC6F-BEBD-0442-F9C91056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ESS1 high voltage conditioning at NWA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0C9F1-3195-252E-0D97-8D0387A8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4/12/2024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70D98-0C7B-8D7F-E3DB-0C4C88BC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8369-C496-CA58-F952-48208DC0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3</a:t>
            </a:fld>
            <a:endParaRPr lang="en-US" alt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B063CF-9865-F18F-D7A2-B45FDB9B2F78}"/>
              </a:ext>
            </a:extLst>
          </p:cNvPr>
          <p:cNvSpPr txBox="1"/>
          <p:nvPr/>
        </p:nvSpPr>
        <p:spPr>
          <a:xfrm>
            <a:off x="7698908" y="3630839"/>
            <a:ext cx="11608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FF00"/>
                </a:solidFill>
              </a:rPr>
              <a:t>ESS1 P.S. Voltage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F25660-110C-3093-A0BD-52B84685259A}"/>
              </a:ext>
            </a:extLst>
          </p:cNvPr>
          <p:cNvSpPr txBox="1"/>
          <p:nvPr/>
        </p:nvSpPr>
        <p:spPr>
          <a:xfrm>
            <a:off x="7627744" y="5599076"/>
            <a:ext cx="10390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CCCC00"/>
                </a:solidFill>
              </a:rPr>
              <a:t>Spark Detector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2A328-E754-4871-D47B-470070D0ED3C}"/>
              </a:ext>
            </a:extLst>
          </p:cNvPr>
          <p:cNvSpPr txBox="1"/>
          <p:nvPr/>
        </p:nvSpPr>
        <p:spPr>
          <a:xfrm>
            <a:off x="7627744" y="5050508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ESS1 P.S. Current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C760B7-6363-0DA2-6F02-2DC7F1889858}"/>
              </a:ext>
            </a:extLst>
          </p:cNvPr>
          <p:cNvSpPr txBox="1"/>
          <p:nvPr/>
        </p:nvSpPr>
        <p:spPr>
          <a:xfrm>
            <a:off x="7715454" y="2832553"/>
            <a:ext cx="766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Ion Gauge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58F10E-7B1E-E9C1-CAB1-8CF804569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79" y="898050"/>
            <a:ext cx="6803759" cy="540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14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5E2C-32DE-344B-AC27-DA76495A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Campus in Mu2e mode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A023F-A28B-34BD-EFD3-196A84A3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z="1200"/>
              <a:t>4/12/2024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F321E-28E5-E328-8C1E-236B506F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CF123-EB1A-050D-85DA-68EDDEB9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4</a:t>
            </a:fld>
            <a:endParaRPr lang="en-US" altLang="en-US" sz="1200" dirty="0"/>
          </a:p>
        </p:txBody>
      </p:sp>
      <p:pic>
        <p:nvPicPr>
          <p:cNvPr id="11" name="Picture 10" descr="Aerial view of a river and a city&#10;&#10;Description automatically generated with medium confidence">
            <a:extLst>
              <a:ext uri="{FF2B5EF4-FFF2-40B4-BE49-F238E27FC236}">
                <a16:creationId xmlns:a16="http://schemas.microsoft.com/office/drawing/2014/main" id="{DCE7A4DC-A28F-4A42-5849-D9EE03677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11"/>
            <a:ext cx="9144000" cy="537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3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5E2C-32DE-344B-AC27-DA76495A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D30 Vacuum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A023F-A28B-34BD-EFD3-196A84A3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z="1200"/>
              <a:t>4/12/2024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F321E-28E5-E328-8C1E-236B506F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CF123-EB1A-050D-85DA-68EDDEB9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5</a:t>
            </a:fld>
            <a:endParaRPr lang="en-US" alt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60347F-A86A-CBCE-F1AE-7F2E165DC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4"/>
          <a:stretch/>
        </p:blipFill>
        <p:spPr>
          <a:xfrm>
            <a:off x="587422" y="943316"/>
            <a:ext cx="7969155" cy="53738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5AED87-94DB-2917-AC9A-CA9EF211E4C0}"/>
              </a:ext>
            </a:extLst>
          </p:cNvPr>
          <p:cNvSpPr txBox="1"/>
          <p:nvPr/>
        </p:nvSpPr>
        <p:spPr>
          <a:xfrm rot="19707795">
            <a:off x="4444769" y="3786347"/>
            <a:ext cx="2600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Final area to be pumped down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E1FE99-732C-C17F-28B1-8C09B4A2742B}"/>
              </a:ext>
            </a:extLst>
          </p:cNvPr>
          <p:cNvCxnSpPr>
            <a:cxnSpLocks/>
          </p:cNvCxnSpPr>
          <p:nvPr/>
        </p:nvCxnSpPr>
        <p:spPr>
          <a:xfrm flipV="1">
            <a:off x="4941538" y="3506002"/>
            <a:ext cx="1045376" cy="624952"/>
          </a:xfrm>
          <a:prstGeom prst="straightConnector1">
            <a:avLst/>
          </a:prstGeom>
          <a:ln>
            <a:solidFill>
              <a:schemeClr val="tx2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04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5E2C-32DE-344B-AC27-DA76495A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vacuum interval to be pumped down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A023F-A28B-34BD-EFD3-196A84A3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z="1200"/>
              <a:t>4/12/2024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F321E-28E5-E328-8C1E-236B506F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CF123-EB1A-050D-85DA-68EDDEB9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6</a:t>
            </a:fld>
            <a:endParaRPr lang="en-US" alt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0E1AA7-9F1E-2E84-C334-4F131B3F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65" y="875898"/>
            <a:ext cx="7957470" cy="5370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F3FCF0-4A9C-3062-94C5-CA0250FDB859}"/>
              </a:ext>
            </a:extLst>
          </p:cNvPr>
          <p:cNvSpPr txBox="1"/>
          <p:nvPr/>
        </p:nvSpPr>
        <p:spPr>
          <a:xfrm>
            <a:off x="5443823" y="5143242"/>
            <a:ext cx="873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BVH301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34770A-086A-FD5C-7559-3425ADE9030F}"/>
              </a:ext>
            </a:extLst>
          </p:cNvPr>
          <p:cNvCxnSpPr>
            <a:cxnSpLocks/>
          </p:cNvCxnSpPr>
          <p:nvPr/>
        </p:nvCxnSpPr>
        <p:spPr>
          <a:xfrm flipV="1">
            <a:off x="6105308" y="3429000"/>
            <a:ext cx="1845159" cy="17271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20D41D3-B648-80BA-34E7-013C7937AF29}"/>
              </a:ext>
            </a:extLst>
          </p:cNvPr>
          <p:cNvSpPr txBox="1"/>
          <p:nvPr/>
        </p:nvSpPr>
        <p:spPr>
          <a:xfrm>
            <a:off x="671463" y="3245587"/>
            <a:ext cx="1503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ESS2 &amp; BVH203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EA4379-034E-089A-EA24-15BE52B8B891}"/>
              </a:ext>
            </a:extLst>
          </p:cNvPr>
          <p:cNvCxnSpPr>
            <a:cxnSpLocks/>
          </p:cNvCxnSpPr>
          <p:nvPr/>
        </p:nvCxnSpPr>
        <p:spPr>
          <a:xfrm flipV="1">
            <a:off x="1280160" y="2723949"/>
            <a:ext cx="433137" cy="5216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63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F290D6-0C8F-F5A0-C551-2F6A22535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95" y="852726"/>
            <a:ext cx="7261610" cy="53514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0D5E2C-32DE-344B-AC27-DA76495A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Downstream D30 and upstream M4 Line pumped down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A023F-A28B-34BD-EFD3-196A84A3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z="1200"/>
              <a:t>4/12/2024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F321E-28E5-E328-8C1E-236B506F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CF123-EB1A-050D-85DA-68EDDEB9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7</a:t>
            </a:fld>
            <a:endParaRPr lang="en-US" alt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BD99A-4015-C8BF-9D7B-EAFDB00488B6}"/>
              </a:ext>
            </a:extLst>
          </p:cNvPr>
          <p:cNvSpPr txBox="1"/>
          <p:nvPr/>
        </p:nvSpPr>
        <p:spPr>
          <a:xfrm>
            <a:off x="3867403" y="4646339"/>
            <a:ext cx="1253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BVH203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EB626A6-93BF-C919-5093-FBECA9FD569F}"/>
              </a:ext>
            </a:extLst>
          </p:cNvPr>
          <p:cNvCxnSpPr>
            <a:cxnSpLocks/>
          </p:cNvCxnSpPr>
          <p:nvPr/>
        </p:nvCxnSpPr>
        <p:spPr>
          <a:xfrm flipV="1">
            <a:off x="4639377" y="3429000"/>
            <a:ext cx="1703671" cy="12173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8AE3962-7F1C-957D-F69C-63AC572B27F1}"/>
              </a:ext>
            </a:extLst>
          </p:cNvPr>
          <p:cNvSpPr txBox="1"/>
          <p:nvPr/>
        </p:nvSpPr>
        <p:spPr>
          <a:xfrm>
            <a:off x="1349843" y="3275111"/>
            <a:ext cx="1768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BVH209 &amp; BV907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250AAC-EFD4-0224-4AF4-FDECE23C5992}"/>
              </a:ext>
            </a:extLst>
          </p:cNvPr>
          <p:cNvCxnSpPr>
            <a:cxnSpLocks/>
          </p:cNvCxnSpPr>
          <p:nvPr/>
        </p:nvCxnSpPr>
        <p:spPr>
          <a:xfrm flipV="1">
            <a:off x="2052487" y="2377440"/>
            <a:ext cx="0" cy="9530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18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820740"/>
            <a:ext cx="8672513" cy="56260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and ESS2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high voltage conditioning continues at NWA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ESS2 assembly will resume at A0 Clean Room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finish up D30 vacuum 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towards pumping down final area not at vacuum, which includes ESS2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Hope to be finished with mechanical work next week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AP-0 A/C work continues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AP-0 Water Cage and rad fence area simplified while not running beam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Hope to resume beam operation later this month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on beam sign-offs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to re-core Delivery Ring, Extraction &amp; M4 Enclosures from Shutdown keys next Tuesday beginning at 16:00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need to safety test these three enclosures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start nagging people to remove LOTO locks at the end of each day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4/12/2024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19993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568273</TotalTime>
  <Words>348</Words>
  <Application>Microsoft Office PowerPoint</Application>
  <PresentationFormat>On-screen Show (4:3)</PresentationFormat>
  <Paragraphs>70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</vt:lpstr>
      <vt:lpstr>FermilabTempate</vt:lpstr>
      <vt:lpstr>Fermilab: Footer Only</vt:lpstr>
      <vt:lpstr>1_FermilabTempate</vt:lpstr>
      <vt:lpstr>Muon Campus Operation Report</vt:lpstr>
      <vt:lpstr> Muon Campus status</vt:lpstr>
      <vt:lpstr>ESS1 high voltage conditioning at NWA</vt:lpstr>
      <vt:lpstr>Muon Campus in Mu2e mode</vt:lpstr>
      <vt:lpstr>D30 Vacuum work</vt:lpstr>
      <vt:lpstr>Final vacuum interval to be pumped down</vt:lpstr>
      <vt:lpstr>Downstream D30 and upstream M4 Line pumped down</vt:lpstr>
      <vt:lpstr>Upcoming work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1110</cp:revision>
  <cp:lastPrinted>2016-10-17T16:36:40Z</cp:lastPrinted>
  <dcterms:created xsi:type="dcterms:W3CDTF">2014-12-17T13:45:40Z</dcterms:created>
  <dcterms:modified xsi:type="dcterms:W3CDTF">2024-04-12T13:04:22Z</dcterms:modified>
</cp:coreProperties>
</file>