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1pPr>
    <a:lvl2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2pPr>
    <a:lvl3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3pPr>
    <a:lvl4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4pPr>
    <a:lvl5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5pPr>
    <a:lvl6pPr marL="0" marR="0" indent="45720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6pPr>
    <a:lvl7pPr marL="0" marR="0" indent="91440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7pPr>
    <a:lvl8pPr marL="0" marR="0" indent="137160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8pPr>
    <a:lvl9pPr marL="0" marR="0" indent="182880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n" i="on">
        <a:fontRef idx="minor">
          <a:srgbClr val="404040"/>
        </a:fontRef>
        <a:srgbClr val="40404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EEF5"/>
          </a:solidFill>
        </a:fill>
      </a:tcStyle>
    </a:wholeTbl>
    <a:band2H>
      <a:tcTxStyle/>
      <a:tcStyle>
        <a:tcBdr/>
        <a:fill>
          <a:solidFill>
            <a:srgbClr val="ECF7FA"/>
          </a:solidFill>
        </a:fill>
      </a:tcStyle>
    </a:band2H>
    <a:firstCol>
      <a:tcTxStyle b="on" i="on">
        <a:fontRef idx="minor">
          <a:srgbClr val="FFFFFF"/>
        </a:fontRef>
        <a:srgbClr val="FFFFFF"/>
      </a:tcTxStyle>
      <a:tcStyle>
        <a:tcBdr>
          <a:left>
            <a:ln w="12700" cap="flat">
              <a:solidFill>
                <a:srgbClr val="FFFFFF"/>
              </a:solidFill>
              <a:prstDash val="solid"/>
              <a:round/>
            </a:ln>
          </a:left>
          <a:right>
            <a:ln w="381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82D2E6"/>
          </a:solidFill>
        </a:fill>
      </a:tcStyle>
    </a:firstCol>
    <a:la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82D2E6"/>
          </a:solidFill>
        </a:fill>
      </a:tcStyle>
    </a:lastRow>
    <a:fir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82D2E6"/>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89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xfrm>
            <a:off x="1143000" y="685800"/>
            <a:ext cx="4572000" cy="3429000"/>
          </a:xfrm>
          <a:prstGeom prst="rect">
            <a:avLst/>
          </a:prstGeom>
        </p:spPr>
        <p:txBody>
          <a:bodyPr/>
          <a:lstStyle/>
          <a:p>
            <a:endParaRPr/>
          </a:p>
        </p:txBody>
      </p:sp>
      <p:sp>
        <p:nvSpPr>
          <p:cNvPr id="129" name="Shape 12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228600" defTabSz="457200" latinLnBrk="0">
      <a:defRPr sz="2200">
        <a:latin typeface="Lucida Grande"/>
        <a:ea typeface="Lucida Grande"/>
        <a:cs typeface="Lucida Grande"/>
        <a:sym typeface="Lucida Grande"/>
      </a:defRPr>
    </a:lvl2pPr>
    <a:lvl3pPr indent="457200" defTabSz="457200" latinLnBrk="0">
      <a:defRPr sz="2200">
        <a:latin typeface="Lucida Grande"/>
        <a:ea typeface="Lucida Grande"/>
        <a:cs typeface="Lucida Grande"/>
        <a:sym typeface="Lucida Grande"/>
      </a:defRPr>
    </a:lvl3pPr>
    <a:lvl4pPr indent="685800" defTabSz="457200" latinLnBrk="0">
      <a:defRPr sz="2200">
        <a:latin typeface="Lucida Grande"/>
        <a:ea typeface="Lucida Grande"/>
        <a:cs typeface="Lucida Grande"/>
        <a:sym typeface="Lucida Grande"/>
      </a:defRPr>
    </a:lvl4pPr>
    <a:lvl5pPr indent="914400" defTabSz="457200" latinLnBrk="0">
      <a:defRPr sz="2200">
        <a:latin typeface="Lucida Grande"/>
        <a:ea typeface="Lucida Grande"/>
        <a:cs typeface="Lucida Grande"/>
        <a:sym typeface="Lucida Grande"/>
      </a:defRPr>
    </a:lvl5pPr>
    <a:lvl6pPr indent="1143000" defTabSz="457200" latinLnBrk="0">
      <a:defRPr sz="2200">
        <a:latin typeface="Lucida Grande"/>
        <a:ea typeface="Lucida Grande"/>
        <a:cs typeface="Lucida Grande"/>
        <a:sym typeface="Lucida Grande"/>
      </a:defRPr>
    </a:lvl6pPr>
    <a:lvl7pPr indent="1371600" defTabSz="457200" latinLnBrk="0">
      <a:defRPr sz="2200">
        <a:latin typeface="Lucida Grande"/>
        <a:ea typeface="Lucida Grande"/>
        <a:cs typeface="Lucida Grande"/>
        <a:sym typeface="Lucida Grande"/>
      </a:defRPr>
    </a:lvl7pPr>
    <a:lvl8pPr indent="1600200" defTabSz="457200" latinLnBrk="0">
      <a:defRPr sz="2200">
        <a:latin typeface="Lucida Grande"/>
        <a:ea typeface="Lucida Grande"/>
        <a:cs typeface="Lucida Grande"/>
        <a:sym typeface="Lucida Grande"/>
      </a:defRPr>
    </a:lvl8pPr>
    <a:lvl9pPr indent="1828800"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3" name="Presenter’s Name…"/>
          <p:cNvSpPr txBox="1">
            <a:spLocks noGrp="1"/>
          </p:cNvSpPr>
          <p:nvPr>
            <p:ph type="body" sz="quarter" idx="21"/>
          </p:nvPr>
        </p:nvSpPr>
        <p:spPr>
          <a:xfrm>
            <a:off x="787399" y="5159375"/>
            <a:ext cx="7518401" cy="1134865"/>
          </a:xfrm>
          <a:prstGeom prst="rect">
            <a:avLst/>
          </a:prstGeom>
        </p:spPr>
        <p:txBody>
          <a:bodyPr lIns="0" tIns="0" rIns="0" bIns="0"/>
          <a:lstStyle/>
          <a:p>
            <a:pPr marL="0" indent="0">
              <a:lnSpc>
                <a:spcPct val="120000"/>
              </a:lnSpc>
              <a:spcBef>
                <a:spcPts val="0"/>
              </a:spcBef>
              <a:buSzTx/>
              <a:buFontTx/>
              <a:buNone/>
              <a:defRPr sz="2000">
                <a:solidFill>
                  <a:srgbClr val="0061A8"/>
                </a:solidFill>
                <a:uFill>
                  <a:solidFill>
                    <a:srgbClr val="074184"/>
                  </a:solidFill>
                </a:uFill>
              </a:defRPr>
            </a:pPr>
            <a:r>
              <a:t>Presenter’s Name</a:t>
            </a:r>
          </a:p>
          <a:p>
            <a:pPr marL="0" indent="0">
              <a:lnSpc>
                <a:spcPct val="120000"/>
              </a:lnSpc>
              <a:spcBef>
                <a:spcPts val="0"/>
              </a:spcBef>
              <a:buSzTx/>
              <a:buFontTx/>
              <a:buNone/>
              <a:defRPr sz="2000">
                <a:solidFill>
                  <a:srgbClr val="0061A8"/>
                </a:solidFill>
                <a:uFill>
                  <a:solidFill>
                    <a:srgbClr val="074184"/>
                  </a:solidFill>
                </a:uFill>
              </a:defRPr>
            </a:pPr>
            <a:r>
              <a:t>Meeting Title</a:t>
            </a:r>
          </a:p>
          <a:p>
            <a:pPr marL="0" indent="0">
              <a:lnSpc>
                <a:spcPct val="120000"/>
              </a:lnSpc>
              <a:spcBef>
                <a:spcPts val="0"/>
              </a:spcBef>
              <a:buSzTx/>
              <a:buFontTx/>
              <a:buNone/>
              <a:defRPr sz="2000">
                <a:solidFill>
                  <a:srgbClr val="0061A8"/>
                </a:solidFill>
                <a:uFill>
                  <a:solidFill>
                    <a:srgbClr val="074184"/>
                  </a:solidFill>
                </a:uFill>
              </a:defRPr>
            </a:pPr>
            <a:r>
              <a:t>Day Month Year</a:t>
            </a:r>
          </a:p>
        </p:txBody>
      </p:sp>
      <p:sp>
        <p:nvSpPr>
          <p:cNvPr id="14" name="Presentation Title — one line…"/>
          <p:cNvSpPr txBox="1">
            <a:spLocks noGrp="1"/>
          </p:cNvSpPr>
          <p:nvPr>
            <p:ph type="body" sz="quarter" idx="22"/>
          </p:nvPr>
        </p:nvSpPr>
        <p:spPr>
          <a:xfrm>
            <a:off x="787399" y="3673475"/>
            <a:ext cx="7543801" cy="1134864"/>
          </a:xfrm>
          <a:prstGeom prst="rect">
            <a:avLst/>
          </a:prstGeom>
        </p:spPr>
        <p:txBody>
          <a:bodyPr lIns="0" tIns="0" rIns="0" bIns="0"/>
          <a:lstStyle/>
          <a:p>
            <a:pPr marL="0" indent="0">
              <a:spcBef>
                <a:spcPts val="0"/>
              </a:spcBef>
              <a:buSzTx/>
              <a:buFontTx/>
              <a:buNone/>
              <a:defRPr sz="3200" b="1">
                <a:solidFill>
                  <a:srgbClr val="0061A8"/>
                </a:solidFill>
                <a:uFill>
                  <a:solidFill>
                    <a:srgbClr val="074184"/>
                  </a:solidFill>
                </a:uFill>
              </a:defRPr>
            </a:pPr>
            <a:r>
              <a:t>Presentation Title — one line</a:t>
            </a:r>
          </a:p>
          <a:p>
            <a:pPr marL="0" indent="0">
              <a:spcBef>
                <a:spcPts val="0"/>
              </a:spcBef>
              <a:buSzTx/>
              <a:buFontTx/>
              <a:buNone/>
              <a:defRPr sz="3200" b="1">
                <a:solidFill>
                  <a:srgbClr val="0061A8"/>
                </a:solidFill>
                <a:uFill>
                  <a:solidFill>
                    <a:srgbClr val="074184"/>
                  </a:solidFill>
                </a:uFill>
              </a:defRPr>
            </a:pPr>
            <a:r>
              <a:t>or two lines</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Footer Only: Title &amp; Content">
    <p:spTree>
      <p:nvGrpSpPr>
        <p:cNvPr id="1" name=""/>
        <p:cNvGrpSpPr/>
        <p:nvPr/>
      </p:nvGrpSpPr>
      <p:grpSpPr>
        <a:xfrm>
          <a:off x="0" y="0"/>
          <a:ext cx="0" cy="0"/>
          <a:chOff x="0" y="0"/>
          <a:chExt cx="0" cy="0"/>
        </a:xfrm>
      </p:grpSpPr>
      <p:pic>
        <p:nvPicPr>
          <p:cNvPr id="118"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19" name="Title Text"/>
          <p:cNvSpPr txBox="1">
            <a:spLocks noGrp="1"/>
          </p:cNvSpPr>
          <p:nvPr>
            <p:ph type="title"/>
          </p:nvPr>
        </p:nvSpPr>
        <p:spPr>
          <a:xfrm>
            <a:off x="228599" y="161499"/>
            <a:ext cx="8686801"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120" name="Body Level One…"/>
          <p:cNvSpPr txBox="1">
            <a:spLocks noGrp="1"/>
          </p:cNvSpPr>
          <p:nvPr>
            <p:ph type="body" idx="1"/>
          </p:nvPr>
        </p:nvSpPr>
        <p:spPr>
          <a:xfrm>
            <a:off x="228600" y="1028700"/>
            <a:ext cx="8686800" cy="5029200"/>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121"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122"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22" name="HeaderFooter_060314.png" descr="Heade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3" name="Title Text"/>
          <p:cNvSpPr txBox="1">
            <a:spLocks noGrp="1"/>
          </p:cNvSpPr>
          <p:nvPr>
            <p:ph type="title"/>
          </p:nvPr>
        </p:nvSpPr>
        <p:spPr>
          <a:xfrm>
            <a:off x="228600" y="168274"/>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24" name="Body Level One…"/>
          <p:cNvSpPr txBox="1">
            <a:spLocks noGrp="1"/>
          </p:cNvSpPr>
          <p:nvPr>
            <p:ph type="body" idx="1"/>
          </p:nvPr>
        </p:nvSpPr>
        <p:spPr>
          <a:xfrm>
            <a:off x="228600" y="1022350"/>
            <a:ext cx="8686800" cy="5029201"/>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graphicFrame>
        <p:nvGraphicFramePr>
          <p:cNvPr id="25" name="Table"/>
          <p:cNvGraphicFramePr/>
          <p:nvPr>
            <p:extLst>
              <p:ext uri="{D42A27DB-BD31-4B8C-83A1-F6EECF244321}">
                <p14:modId xmlns:p14="http://schemas.microsoft.com/office/powerpoint/2010/main" val="2507362100"/>
              </p:ext>
            </p:extLst>
          </p:nvPr>
        </p:nvGraphicFramePr>
        <p:xfrm>
          <a:off x="1301496" y="6547422"/>
          <a:ext cx="6804659" cy="299720"/>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149860">
                <a:tc>
                  <a:txBody>
                    <a:bodyPr/>
                    <a:lstStyle/>
                    <a:p>
                      <a:pPr algn="ctr">
                        <a:defRPr sz="1800" b="0" i="0">
                          <a:solidFill>
                            <a:srgbClr val="000000"/>
                          </a:solidFill>
                          <a:uFillTx/>
                        </a:defRPr>
                      </a:pPr>
                      <a:r>
                        <a:rPr lang="en-US" sz="900" dirty="0">
                          <a:solidFill>
                            <a:srgbClr val="0061A8"/>
                          </a:solidFill>
                          <a:uFill>
                            <a:solidFill>
                              <a:srgbClr val="154D81"/>
                            </a:solidFill>
                          </a:uFill>
                        </a:rPr>
                        <a:t>Meiqin Xiao | Friday 9 O’clock meeting</a:t>
                      </a:r>
                      <a:endParaRPr sz="900" dirty="0">
                        <a:solidFill>
                          <a:srgbClr val="0061A8"/>
                        </a:solidFill>
                        <a:uFill>
                          <a:solidFill>
                            <a:srgbClr val="154D81"/>
                          </a:solidFill>
                        </a:uFill>
                      </a:endParaRP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lang="en-US" sz="900" dirty="0">
                          <a:solidFill>
                            <a:srgbClr val="0061A8"/>
                          </a:solidFill>
                          <a:uFill>
                            <a:solidFill>
                              <a:srgbClr val="154D81"/>
                            </a:solidFill>
                          </a:uFill>
                        </a:rPr>
                        <a:t> </a:t>
                      </a:r>
                      <a:endParaRPr sz="900" dirty="0">
                        <a:solidFill>
                          <a:srgbClr val="0061A8"/>
                        </a:solidFill>
                        <a:uFill>
                          <a:solidFill>
                            <a:srgbClr val="154D81"/>
                          </a:solidFill>
                        </a:uFill>
                      </a:endParaRPr>
                    </a:p>
                  </a:txBody>
                  <a:tcPr marL="0" marR="0" marT="0" marB="0" horzOverflow="overflow">
                    <a:solidFill>
                      <a:srgbClr val="FFFFFF"/>
                    </a:solidFill>
                  </a:tcPr>
                </a:tc>
                <a:extLst>
                  <a:ext uri="{0D108BD9-81ED-4DB2-BD59-A6C34878D82A}">
                    <a16:rowId xmlns:a16="http://schemas.microsoft.com/office/drawing/2014/main" val="10000"/>
                  </a:ext>
                </a:extLst>
              </a:tr>
              <a:tr h="149860">
                <a:tc>
                  <a:txBody>
                    <a:bodyPr/>
                    <a:lstStyle/>
                    <a:p>
                      <a:pPr>
                        <a:defRPr b="0" i="0">
                          <a:solidFill>
                            <a:srgbClr val="0061A8"/>
                          </a:solidFill>
                          <a:uFill>
                            <a:solidFill>
                              <a:srgbClr val="154D81"/>
                            </a:solidFill>
                          </a:uFill>
                        </a:defRPr>
                      </a:pPr>
                      <a:endParaRPr dirty="0"/>
                    </a:p>
                  </a:txBody>
                  <a:tcPr marL="0" marR="0" marT="0" marB="0" horzOverflow="overflow">
                    <a:solidFill>
                      <a:srgbClr val="FFFFFF"/>
                    </a:solidFill>
                  </a:tcPr>
                </a:tc>
                <a:tc>
                  <a:txBody>
                    <a:bodyPr/>
                    <a:lstStyle/>
                    <a:p>
                      <a:pPr algn="r" defTabSz="914400">
                        <a:lnSpc>
                          <a:spcPct val="100000"/>
                        </a:lnSpc>
                        <a:defRPr b="0" i="0">
                          <a:solidFill>
                            <a:srgbClr val="0061A8"/>
                          </a:solidFill>
                          <a:uFill>
                            <a:solidFill>
                              <a:srgbClr val="154D81"/>
                            </a:solidFill>
                          </a:uFill>
                        </a:defRPr>
                      </a:pPr>
                      <a:endParaRPr dirty="0"/>
                    </a:p>
                  </a:txBody>
                  <a:tcPr marL="0" marR="0" marT="0" marB="0" horzOverflow="overflow">
                    <a:solidFill>
                      <a:srgbClr val="FFFFFF"/>
                    </a:solidFill>
                  </a:tcPr>
                </a:tc>
                <a:extLst>
                  <a:ext uri="{0D108BD9-81ED-4DB2-BD59-A6C34878D82A}">
                    <a16:rowId xmlns:a16="http://schemas.microsoft.com/office/drawing/2014/main" val="10001"/>
                  </a:ext>
                </a:extLst>
              </a:tr>
            </a:tbl>
          </a:graphicData>
        </a:graphic>
      </p:graphicFrame>
      <p:sp>
        <p:nvSpPr>
          <p:cNvPr id="26"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Caption">
    <p:spTree>
      <p:nvGrpSpPr>
        <p:cNvPr id="1" name=""/>
        <p:cNvGrpSpPr/>
        <p:nvPr/>
      </p:nvGrpSpPr>
      <p:grpSpPr>
        <a:xfrm>
          <a:off x="0" y="0"/>
          <a:ext cx="0" cy="0"/>
          <a:chOff x="0" y="0"/>
          <a:chExt cx="0" cy="0"/>
        </a:xfrm>
      </p:grpSpPr>
      <p:pic>
        <p:nvPicPr>
          <p:cNvPr id="33" name="HeaderFooter_060314.png" descr="Heade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34" name="Double-click to edit"/>
          <p:cNvSpPr txBox="1">
            <a:spLocks noGrp="1"/>
          </p:cNvSpPr>
          <p:nvPr>
            <p:ph type="body" sz="quarter" idx="21"/>
          </p:nvPr>
        </p:nvSpPr>
        <p:spPr>
          <a:xfrm>
            <a:off x="232052" y="5054600"/>
            <a:ext cx="4206241" cy="1004769"/>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35" name="Double-click to edit"/>
          <p:cNvSpPr txBox="1">
            <a:spLocks noGrp="1"/>
          </p:cNvSpPr>
          <p:nvPr>
            <p:ph type="body" sz="quarter" idx="22"/>
          </p:nvPr>
        </p:nvSpPr>
        <p:spPr>
          <a:xfrm>
            <a:off x="4704863" y="5054600"/>
            <a:ext cx="4206242" cy="1004769"/>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36" name="Body Level One…"/>
          <p:cNvSpPr txBox="1">
            <a:spLocks noGrp="1"/>
          </p:cNvSpPr>
          <p:nvPr>
            <p:ph type="body" sz="half" idx="23"/>
          </p:nvPr>
        </p:nvSpPr>
        <p:spPr>
          <a:xfrm>
            <a:off x="4701098" y="1022350"/>
            <a:ext cx="4213772" cy="3627319"/>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37" name="Title Text"/>
          <p:cNvSpPr txBox="1">
            <a:spLocks noGrp="1"/>
          </p:cNvSpPr>
          <p:nvPr>
            <p:ph type="title"/>
          </p:nvPr>
        </p:nvSpPr>
        <p:spPr>
          <a:xfrm>
            <a:off x="228600" y="168274"/>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38" name="Body Level One…"/>
          <p:cNvSpPr txBox="1">
            <a:spLocks noGrp="1"/>
          </p:cNvSpPr>
          <p:nvPr>
            <p:ph type="body" sz="half" idx="1"/>
          </p:nvPr>
        </p:nvSpPr>
        <p:spPr>
          <a:xfrm>
            <a:off x="228287" y="1022350"/>
            <a:ext cx="4213772" cy="3627319"/>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40"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47" name="HeaderFooter_060314.png" descr="Heade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48" name="Double-click to edit"/>
          <p:cNvSpPr txBox="1">
            <a:spLocks noGrp="1"/>
          </p:cNvSpPr>
          <p:nvPr>
            <p:ph type="body" sz="half" idx="21"/>
          </p:nvPr>
        </p:nvSpPr>
        <p:spPr>
          <a:xfrm>
            <a:off x="224234" y="1023135"/>
            <a:ext cx="2905910" cy="5039271"/>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49" name="Title Text"/>
          <p:cNvSpPr txBox="1">
            <a:spLocks noGrp="1"/>
          </p:cNvSpPr>
          <p:nvPr>
            <p:ph type="title"/>
          </p:nvPr>
        </p:nvSpPr>
        <p:spPr>
          <a:xfrm>
            <a:off x="228600" y="168274"/>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50" name="Body Level One…"/>
          <p:cNvSpPr txBox="1">
            <a:spLocks noGrp="1"/>
          </p:cNvSpPr>
          <p:nvPr>
            <p:ph type="body" idx="1"/>
          </p:nvPr>
        </p:nvSpPr>
        <p:spPr>
          <a:xfrm>
            <a:off x="3378200" y="1023135"/>
            <a:ext cx="5541265" cy="5038345"/>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51"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52"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59" name="HeaderFooter_060314.png" descr="Heade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60" name="Double-click to edit"/>
          <p:cNvSpPr txBox="1">
            <a:spLocks noGrp="1"/>
          </p:cNvSpPr>
          <p:nvPr>
            <p:ph type="body" sz="quarter" idx="21"/>
          </p:nvPr>
        </p:nvSpPr>
        <p:spPr>
          <a:xfrm>
            <a:off x="224234" y="5054600"/>
            <a:ext cx="8686801" cy="997996"/>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61" name="Title Text"/>
          <p:cNvSpPr txBox="1">
            <a:spLocks noGrp="1"/>
          </p:cNvSpPr>
          <p:nvPr>
            <p:ph type="title"/>
          </p:nvPr>
        </p:nvSpPr>
        <p:spPr>
          <a:xfrm>
            <a:off x="228600" y="168274"/>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62"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63"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pic>
        <p:nvPicPr>
          <p:cNvPr id="64" name="13-0146-02D.jpg" descr="13-0146-02D.jpg"/>
          <p:cNvPicPr>
            <a:picLocks/>
          </p:cNvPicPr>
          <p:nvPr/>
        </p:nvPicPr>
        <p:blipFill>
          <a:blip r:embed="rId3"/>
          <a:srcRect l="2499" t="10903" r="2720" b="25426"/>
          <a:stretch>
            <a:fillRect/>
          </a:stretch>
        </p:blipFill>
        <p:spPr>
          <a:xfrm>
            <a:off x="220465" y="1003580"/>
            <a:ext cx="8686805" cy="3886201"/>
          </a:xfrm>
          <a:prstGeom prst="rect">
            <a:avLst/>
          </a:prstGeom>
          <a:ln w="12700">
            <a:miter lim="400000"/>
          </a:ln>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Footer Only: Comparison ">
    <p:spTree>
      <p:nvGrpSpPr>
        <p:cNvPr id="1" name=""/>
        <p:cNvGrpSpPr/>
        <p:nvPr/>
      </p:nvGrpSpPr>
      <p:grpSpPr>
        <a:xfrm>
          <a:off x="0" y="0"/>
          <a:ext cx="0" cy="0"/>
          <a:chOff x="0" y="0"/>
          <a:chExt cx="0" cy="0"/>
        </a:xfrm>
      </p:grpSpPr>
      <p:pic>
        <p:nvPicPr>
          <p:cNvPr id="71"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72" name="Body Level One…"/>
          <p:cNvSpPr txBox="1">
            <a:spLocks noGrp="1"/>
          </p:cNvSpPr>
          <p:nvPr>
            <p:ph type="body" sz="half" idx="21"/>
          </p:nvPr>
        </p:nvSpPr>
        <p:spPr>
          <a:xfrm>
            <a:off x="4671218" y="1023689"/>
            <a:ext cx="4206678" cy="5038345"/>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73" name="Double-click to edit"/>
          <p:cNvSpPr txBox="1">
            <a:spLocks noGrp="1"/>
          </p:cNvSpPr>
          <p:nvPr>
            <p:ph type="body" sz="quarter" idx="22"/>
          </p:nvPr>
        </p:nvSpPr>
        <p:spPr>
          <a:xfrm>
            <a:off x="4668698" y="162470"/>
            <a:ext cx="4206241" cy="574130"/>
          </a:xfrm>
          <a:prstGeom prst="rect">
            <a:avLst/>
          </a:prstGeom>
        </p:spPr>
        <p:txBody>
          <a:bodyPr lIns="0" tIns="0" rIns="0" bIns="0" anchor="b"/>
          <a:lstStyle>
            <a:lvl1pPr marL="0" indent="0">
              <a:spcBef>
                <a:spcPts val="0"/>
              </a:spcBef>
              <a:buSzTx/>
              <a:buFontTx/>
              <a:buNone/>
              <a:defRPr sz="2400" b="1">
                <a:solidFill>
                  <a:srgbClr val="0061A8"/>
                </a:solidFill>
                <a:uFill>
                  <a:solidFill>
                    <a:srgbClr val="074184"/>
                  </a:solidFill>
                </a:uFill>
              </a:defRPr>
            </a:lvl1pPr>
          </a:lstStyle>
          <a:p>
            <a:r>
              <a:t>Double-click to edit</a:t>
            </a:r>
          </a:p>
        </p:txBody>
      </p:sp>
      <p:sp>
        <p:nvSpPr>
          <p:cNvPr id="74" name="Title Text"/>
          <p:cNvSpPr txBox="1">
            <a:spLocks noGrp="1"/>
          </p:cNvSpPr>
          <p:nvPr>
            <p:ph type="title"/>
          </p:nvPr>
        </p:nvSpPr>
        <p:spPr>
          <a:xfrm>
            <a:off x="228600" y="160528"/>
            <a:ext cx="4202986"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75" name="Body Level One…"/>
          <p:cNvSpPr txBox="1">
            <a:spLocks noGrp="1"/>
          </p:cNvSpPr>
          <p:nvPr>
            <p:ph type="body" sz="half" idx="1"/>
          </p:nvPr>
        </p:nvSpPr>
        <p:spPr>
          <a:xfrm>
            <a:off x="224234" y="1022350"/>
            <a:ext cx="4202987" cy="5041024"/>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77"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Footer Only: Blank">
    <p:spTree>
      <p:nvGrpSpPr>
        <p:cNvPr id="1" name=""/>
        <p:cNvGrpSpPr/>
        <p:nvPr/>
      </p:nvGrpSpPr>
      <p:grpSpPr>
        <a:xfrm>
          <a:off x="0" y="0"/>
          <a:ext cx="0" cy="0"/>
          <a:chOff x="0" y="0"/>
          <a:chExt cx="0" cy="0"/>
        </a:xfrm>
      </p:grpSpPr>
      <p:pic>
        <p:nvPicPr>
          <p:cNvPr id="84"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85" name="Body Level One…"/>
          <p:cNvSpPr txBox="1">
            <a:spLocks noGrp="1"/>
          </p:cNvSpPr>
          <p:nvPr>
            <p:ph type="body" idx="1"/>
          </p:nvPr>
        </p:nvSpPr>
        <p:spPr>
          <a:xfrm>
            <a:off x="228600" y="393700"/>
            <a:ext cx="8686800" cy="5676900"/>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graphicFrame>
        <p:nvGraphicFramePr>
          <p:cNvPr id="86" name="Table"/>
          <p:cNvGraphicFramePr/>
          <p:nvPr/>
        </p:nvGraphicFramePr>
        <p:xfrm>
          <a:off x="6654800" y="6508750"/>
          <a:ext cx="914400" cy="254000"/>
        </p:xfrm>
        <a:graphic>
          <a:graphicData uri="http://schemas.openxmlformats.org/drawingml/2006/table">
            <a:tbl>
              <a:tblPr>
                <a:tableStyleId>{2708684C-4D16-4618-839F-0558EEFCDFE6}</a:tableStyleId>
              </a:tblPr>
              <a:tblGrid>
                <a:gridCol w="914400">
                  <a:extLst>
                    <a:ext uri="{9D8B030D-6E8A-4147-A177-3AD203B41FA5}">
                      <a16:colId xmlns:a16="http://schemas.microsoft.com/office/drawing/2014/main" val="20000"/>
                    </a:ext>
                  </a:extLst>
                </a:gridCol>
              </a:tblGrid>
              <a:tr h="254000">
                <a:tc>
                  <a:txBody>
                    <a:bodyPr/>
                    <a:lstStyle/>
                    <a:p>
                      <a:pPr algn="r" defTabSz="914400">
                        <a:lnSpc>
                          <a:spcPct val="100000"/>
                        </a:lnSpc>
                        <a:defRPr>
                          <a:solidFill>
                            <a:srgbClr val="0061A8"/>
                          </a:solidFill>
                          <a:uFill>
                            <a:solidFill>
                              <a:srgbClr val="154D81"/>
                            </a:solidFill>
                          </a:uFill>
                          <a:latin typeface="+mn-lt"/>
                          <a:ea typeface="+mn-ea"/>
                          <a:cs typeface="+mn-cs"/>
                        </a:defRPr>
                      </a:pPr>
                      <a:endParaRPr/>
                    </a:p>
                  </a:txBody>
                  <a:tcPr marL="0" marR="0" marT="0" marB="0" horzOverflow="overflow">
                    <a:lnL w="12700">
                      <a:miter lim="400000"/>
                    </a:lnL>
                    <a:lnR w="12700">
                      <a:miter lim="400000"/>
                    </a:lnR>
                    <a:lnT w="12700">
                      <a:miter lim="400000"/>
                    </a:lnT>
                    <a:lnB w="12700">
                      <a:miter lim="400000"/>
                    </a:lnB>
                  </a:tcPr>
                </a:tc>
                <a:extLst>
                  <a:ext uri="{0D108BD9-81ED-4DB2-BD59-A6C34878D82A}">
                    <a16:rowId xmlns:a16="http://schemas.microsoft.com/office/drawing/2014/main" val="10000"/>
                  </a:ext>
                </a:extLst>
              </a:tr>
            </a:tbl>
          </a:graphicData>
        </a:graphic>
      </p:graphicFrame>
      <p:sp>
        <p:nvSpPr>
          <p:cNvPr id="87"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88"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Footer Only: Blank copy">
    <p:spTree>
      <p:nvGrpSpPr>
        <p:cNvPr id="1" name=""/>
        <p:cNvGrpSpPr/>
        <p:nvPr/>
      </p:nvGrpSpPr>
      <p:grpSpPr>
        <a:xfrm>
          <a:off x="0" y="0"/>
          <a:ext cx="0" cy="0"/>
          <a:chOff x="0" y="0"/>
          <a:chExt cx="0" cy="0"/>
        </a:xfrm>
      </p:grpSpPr>
      <p:pic>
        <p:nvPicPr>
          <p:cNvPr id="95"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graphicFrame>
        <p:nvGraphicFramePr>
          <p:cNvPr id="96" name="Table"/>
          <p:cNvGraphicFramePr/>
          <p:nvPr/>
        </p:nvGraphicFramePr>
        <p:xfrm>
          <a:off x="6654800" y="6508750"/>
          <a:ext cx="914400" cy="254000"/>
        </p:xfrm>
        <a:graphic>
          <a:graphicData uri="http://schemas.openxmlformats.org/drawingml/2006/table">
            <a:tbl>
              <a:tblPr>
                <a:tableStyleId>{2708684C-4D16-4618-839F-0558EEFCDFE6}</a:tableStyleId>
              </a:tblPr>
              <a:tblGrid>
                <a:gridCol w="914400">
                  <a:extLst>
                    <a:ext uri="{9D8B030D-6E8A-4147-A177-3AD203B41FA5}">
                      <a16:colId xmlns:a16="http://schemas.microsoft.com/office/drawing/2014/main" val="20000"/>
                    </a:ext>
                  </a:extLst>
                </a:gridCol>
              </a:tblGrid>
              <a:tr h="254000">
                <a:tc>
                  <a:txBody>
                    <a:bodyPr/>
                    <a:lstStyle/>
                    <a:p>
                      <a:pPr algn="r" defTabSz="914400">
                        <a:lnSpc>
                          <a:spcPct val="100000"/>
                        </a:lnSpc>
                        <a:defRPr>
                          <a:solidFill>
                            <a:srgbClr val="0061A8"/>
                          </a:solidFill>
                          <a:uFill>
                            <a:solidFill>
                              <a:srgbClr val="154D81"/>
                            </a:solidFill>
                          </a:uFill>
                          <a:latin typeface="+mn-lt"/>
                          <a:ea typeface="+mn-ea"/>
                          <a:cs typeface="+mn-cs"/>
                        </a:defRPr>
                      </a:pPr>
                      <a:endParaRPr/>
                    </a:p>
                  </a:txBody>
                  <a:tcPr marL="0" marR="0" marT="0" marB="0" horzOverflow="overflow">
                    <a:lnL w="12700">
                      <a:miter lim="400000"/>
                    </a:lnL>
                    <a:lnR w="12700">
                      <a:miter lim="400000"/>
                    </a:lnR>
                    <a:lnT w="12700">
                      <a:miter lim="400000"/>
                    </a:lnT>
                    <a:lnB w="12700">
                      <a:miter lim="400000"/>
                    </a:lnB>
                  </a:tcPr>
                </a:tc>
                <a:extLst>
                  <a:ext uri="{0D108BD9-81ED-4DB2-BD59-A6C34878D82A}">
                    <a16:rowId xmlns:a16="http://schemas.microsoft.com/office/drawing/2014/main" val="10000"/>
                  </a:ext>
                </a:extLst>
              </a:tr>
            </a:tbl>
          </a:graphicData>
        </a:graphic>
      </p:graphicFrame>
      <p:sp>
        <p:nvSpPr>
          <p:cNvPr id="97"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98"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pic>
        <p:nvPicPr>
          <p:cNvPr id="99" name="13-0146-02D.jpg" descr="13-0146-02D.jpg"/>
          <p:cNvPicPr>
            <a:picLocks noChangeAspect="1"/>
          </p:cNvPicPr>
          <p:nvPr/>
        </p:nvPicPr>
        <p:blipFill>
          <a:blip r:embed="rId3"/>
          <a:srcRect l="122" r="4937" b="3348"/>
          <a:stretch>
            <a:fillRect/>
          </a:stretch>
        </p:blipFill>
        <p:spPr>
          <a:xfrm>
            <a:off x="232767" y="216406"/>
            <a:ext cx="8678466" cy="5897295"/>
          </a:xfrm>
          <a:prstGeom prst="rect">
            <a:avLst/>
          </a:prstGeom>
          <a:ln w="12700">
            <a:miter lim="400000"/>
          </a:ln>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Footer Only: Picture/Caption">
    <p:spTree>
      <p:nvGrpSpPr>
        <p:cNvPr id="1" name=""/>
        <p:cNvGrpSpPr/>
        <p:nvPr/>
      </p:nvGrpSpPr>
      <p:grpSpPr>
        <a:xfrm>
          <a:off x="0" y="0"/>
          <a:ext cx="0" cy="0"/>
          <a:chOff x="0" y="0"/>
          <a:chExt cx="0" cy="0"/>
        </a:xfrm>
      </p:grpSpPr>
      <p:pic>
        <p:nvPicPr>
          <p:cNvPr id="106"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07" name="Double-click to edit"/>
          <p:cNvSpPr txBox="1">
            <a:spLocks noGrp="1"/>
          </p:cNvSpPr>
          <p:nvPr>
            <p:ph type="body" sz="quarter" idx="21"/>
          </p:nvPr>
        </p:nvSpPr>
        <p:spPr>
          <a:xfrm>
            <a:off x="228599" y="5054600"/>
            <a:ext cx="8686801" cy="1005840"/>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108" name="Title Text"/>
          <p:cNvSpPr txBox="1">
            <a:spLocks noGrp="1"/>
          </p:cNvSpPr>
          <p:nvPr>
            <p:ph type="title"/>
          </p:nvPr>
        </p:nvSpPr>
        <p:spPr>
          <a:xfrm>
            <a:off x="228600" y="4295648"/>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109"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110"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pic>
        <p:nvPicPr>
          <p:cNvPr id="111" name="13-0146-02D.jpg" descr="13-0146-02D.jpg"/>
          <p:cNvPicPr>
            <a:picLocks/>
          </p:cNvPicPr>
          <p:nvPr/>
        </p:nvPicPr>
        <p:blipFill>
          <a:blip r:embed="rId3"/>
          <a:srcRect l="2499" t="10903" r="2720" b="28200"/>
          <a:stretch>
            <a:fillRect/>
          </a:stretch>
        </p:blipFill>
        <p:spPr>
          <a:xfrm>
            <a:off x="228600" y="396034"/>
            <a:ext cx="8686804" cy="3716867"/>
          </a:xfrm>
          <a:prstGeom prst="rect">
            <a:avLst/>
          </a:prstGeom>
          <a:ln w="12700">
            <a:miter lim="400000"/>
          </a:ln>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TitleSlide_060514.png" descr="TitleSlide_060514.png"/>
          <p:cNvPicPr>
            <a:picLocks noChangeAspect="1"/>
          </p:cNvPicPr>
          <p:nvPr/>
        </p:nvPicPr>
        <p:blipFill>
          <a:blip r:embed="rId12"/>
          <a:stretch>
            <a:fillRect/>
          </a:stretch>
        </p:blipFill>
        <p:spPr>
          <a:xfrm>
            <a:off x="0" y="0"/>
            <a:ext cx="9144000" cy="6858000"/>
          </a:xfrm>
          <a:prstGeom prst="rect">
            <a:avLst/>
          </a:prstGeom>
          <a:ln w="12700">
            <a:miter lim="400000"/>
          </a:ln>
        </p:spPr>
      </p:pic>
      <p:pic>
        <p:nvPicPr>
          <p:cNvPr id="3" name="FermiLogo_modified blue_Key-01.png" descr="FermiLogo_modified blue_Key-01.png"/>
          <p:cNvPicPr>
            <a:picLocks noChangeAspect="1"/>
          </p:cNvPicPr>
          <p:nvPr/>
        </p:nvPicPr>
        <p:blipFill>
          <a:blip r:embed="rId13"/>
          <a:stretch>
            <a:fillRect/>
          </a:stretch>
        </p:blipFill>
        <p:spPr>
          <a:xfrm>
            <a:off x="732234" y="1042416"/>
            <a:ext cx="3473212" cy="742399"/>
          </a:xfrm>
          <a:prstGeom prst="rect">
            <a:avLst/>
          </a:prstGeom>
          <a:ln w="12700">
            <a:miter lim="400000"/>
          </a:ln>
        </p:spPr>
      </p:pic>
      <p:sp>
        <p:nvSpPr>
          <p:cNvPr id="4"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5"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lvl2pPr>
              <a:buChar char="–"/>
            </a:lvl2pPr>
            <a:lvl3pPr>
              <a:buChar char="•"/>
            </a:lvl3pPr>
            <a:lvl4pPr>
              <a:buChar char="–"/>
            </a:lvl4p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6553200" y="6356350"/>
            <a:ext cx="2133600" cy="139700"/>
          </a:xfrm>
          <a:prstGeom prst="rect">
            <a:avLst/>
          </a:prstGeom>
          <a:ln w="12700">
            <a:miter lim="400000"/>
          </a:ln>
        </p:spPr>
        <p:txBody>
          <a:bodyPr lIns="0" tIns="0" rIns="0" bIns="0">
            <a:spAutoFit/>
          </a:bodyPr>
          <a:lstStyle>
            <a:lvl1pPr>
              <a:defRPr sz="900">
                <a:solidFill>
                  <a:srgbClr val="003087"/>
                </a:solidFill>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hf hdr="0"/>
  <p:txStyles>
    <p:titleStyle>
      <a:lvl1pPr marL="0" marR="0" indent="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1pPr>
      <a:lvl2pPr marL="0" marR="0" indent="2286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2pPr>
      <a:lvl3pPr marL="0" marR="0" indent="4572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3pPr>
      <a:lvl4pPr marL="0" marR="0" indent="6858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4pPr>
      <a:lvl5pPr marL="0" marR="0" indent="9144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5pPr>
      <a:lvl6pPr marL="0" marR="0" indent="11430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6pPr>
      <a:lvl7pPr marL="0" marR="0" indent="13716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7pPr>
      <a:lvl8pPr marL="0" marR="0" indent="16002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8pPr>
      <a:lvl9pPr marL="0" marR="0" indent="18288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9pPr>
    </p:titleStyle>
    <p:bodyStyle>
      <a:lvl1pPr marL="342900" marR="0" indent="-3429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1pPr>
      <a:lvl2pPr marL="778668" marR="0" indent="-321468"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2pPr>
      <a:lvl3pPr marL="1208314" marR="0" indent="-293914"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3pPr>
      <a:lvl4pPr marL="1714500" marR="0" indent="-3429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4pPr>
      <a:lvl5pPr marL="20574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5pPr>
      <a:lvl6pPr marL="25146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6pPr>
      <a:lvl7pPr marL="29718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7pPr>
      <a:lvl8pPr marL="34290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8pPr>
      <a:lvl9pPr marL="38862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9pPr>
    </p:bodyStyle>
    <p:otherStyle>
      <a:lvl1pPr marL="0" marR="0" indent="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1pPr>
      <a:lvl2pPr marL="0" marR="0" indent="2286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2pPr>
      <a:lvl3pPr marL="0" marR="0" indent="4572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3pPr>
      <a:lvl4pPr marL="0" marR="0" indent="6858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4pPr>
      <a:lvl5pPr marL="0" marR="0" indent="9144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5pPr>
      <a:lvl6pPr marL="0" marR="0" indent="11430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6pPr>
      <a:lvl7pPr marL="0" marR="0" indent="13716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7pPr>
      <a:lvl8pPr marL="0" marR="0" indent="16002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8pPr>
      <a:lvl9pPr marL="0" marR="0" indent="18288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d.fnal.gov/Elog/?orEntryId=25428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Rob Ainsworth…"/>
          <p:cNvSpPr txBox="1">
            <a:spLocks noGrp="1"/>
          </p:cNvSpPr>
          <p:nvPr>
            <p:ph type="body" idx="21"/>
          </p:nvPr>
        </p:nvSpPr>
        <p:spPr>
          <a:prstGeom prst="rect">
            <a:avLst/>
          </a:prstGeom>
        </p:spPr>
        <p:txBody>
          <a:bodyPr/>
          <a:lstStyle/>
          <a:p>
            <a:pPr marL="0" indent="0">
              <a:lnSpc>
                <a:spcPct val="120000"/>
              </a:lnSpc>
              <a:spcBef>
                <a:spcPts val="0"/>
              </a:spcBef>
              <a:buSzTx/>
              <a:buFontTx/>
              <a:buNone/>
              <a:defRPr sz="2000">
                <a:solidFill>
                  <a:srgbClr val="0061A8"/>
                </a:solidFill>
                <a:uFill>
                  <a:solidFill>
                    <a:srgbClr val="074184"/>
                  </a:solidFill>
                </a:uFill>
              </a:defRPr>
            </a:pPr>
            <a:r>
              <a:rPr lang="en-US" dirty="0"/>
              <a:t>Meiqin Xiao</a:t>
            </a:r>
            <a:endParaRPr dirty="0"/>
          </a:p>
          <a:p>
            <a:pPr marL="0" indent="0">
              <a:lnSpc>
                <a:spcPct val="120000"/>
              </a:lnSpc>
              <a:spcBef>
                <a:spcPts val="0"/>
              </a:spcBef>
              <a:buSzTx/>
              <a:buFontTx/>
              <a:buNone/>
              <a:defRPr sz="2000">
                <a:solidFill>
                  <a:srgbClr val="0061A8"/>
                </a:solidFill>
                <a:uFill>
                  <a:solidFill>
                    <a:srgbClr val="074184"/>
                  </a:solidFill>
                </a:uFill>
              </a:defRPr>
            </a:pPr>
            <a:r>
              <a:rPr lang="en-US" dirty="0"/>
              <a:t>Friday 9 O’clock </a:t>
            </a:r>
            <a:r>
              <a:rPr dirty="0"/>
              <a:t>meeting</a:t>
            </a:r>
          </a:p>
          <a:p>
            <a:pPr marL="0" indent="0">
              <a:lnSpc>
                <a:spcPct val="120000"/>
              </a:lnSpc>
              <a:spcBef>
                <a:spcPts val="0"/>
              </a:spcBef>
              <a:buSzTx/>
              <a:buFontTx/>
              <a:buNone/>
              <a:defRPr sz="2000">
                <a:solidFill>
                  <a:srgbClr val="0061A8"/>
                </a:solidFill>
                <a:uFill>
                  <a:solidFill>
                    <a:srgbClr val="074184"/>
                  </a:solidFill>
                </a:uFill>
              </a:defRPr>
            </a:pPr>
            <a:r>
              <a:rPr lang="en-US" dirty="0"/>
              <a:t>12</a:t>
            </a:r>
            <a:r>
              <a:rPr dirty="0"/>
              <a:t> </a:t>
            </a:r>
            <a:r>
              <a:rPr lang="en-US" altLang="zh-CN" dirty="0"/>
              <a:t>April</a:t>
            </a:r>
            <a:r>
              <a:rPr dirty="0"/>
              <a:t> 202</a:t>
            </a:r>
            <a:r>
              <a:rPr lang="en-US" dirty="0"/>
              <a:t>4</a:t>
            </a:r>
            <a:endParaRPr dirty="0"/>
          </a:p>
        </p:txBody>
      </p:sp>
      <p:sp>
        <p:nvSpPr>
          <p:cNvPr id="132" name="RR/MI status"/>
          <p:cNvSpPr txBox="1">
            <a:spLocks noGrp="1"/>
          </p:cNvSpPr>
          <p:nvPr>
            <p:ph type="body" idx="22"/>
          </p:nvPr>
        </p:nvSpPr>
        <p:spPr>
          <a:prstGeom prst="rect">
            <a:avLst/>
          </a:prstGeom>
        </p:spPr>
        <p:txBody>
          <a:bodyPr/>
          <a:lstStyle>
            <a:lvl1pPr marL="0" indent="0">
              <a:spcBef>
                <a:spcPts val="0"/>
              </a:spcBef>
              <a:buSzTx/>
              <a:buFontTx/>
              <a:buNone/>
              <a:defRPr sz="3200" b="1">
                <a:solidFill>
                  <a:srgbClr val="0061A8"/>
                </a:solidFill>
                <a:uFill>
                  <a:solidFill>
                    <a:srgbClr val="074184"/>
                  </a:solidFill>
                </a:uFill>
              </a:defRPr>
            </a:lvl1pPr>
          </a:lstStyle>
          <a:p>
            <a:r>
              <a:rPr dirty="0"/>
              <a:t>MI</a:t>
            </a:r>
            <a:r>
              <a:rPr lang="en-US" dirty="0"/>
              <a:t>/RR</a:t>
            </a:r>
            <a:r>
              <a:rPr dirty="0"/>
              <a:t> </a:t>
            </a:r>
            <a:r>
              <a:rPr lang="en-US" dirty="0"/>
              <a:t>machine report</a:t>
            </a:r>
            <a:endParaRPr dirty="0"/>
          </a:p>
        </p:txBody>
      </p:sp>
      <p:sp>
        <p:nvSpPr>
          <p:cNvPr id="2" name="Slide Number Placeholder 1">
            <a:extLst>
              <a:ext uri="{FF2B5EF4-FFF2-40B4-BE49-F238E27FC236}">
                <a16:creationId xmlns:a16="http://schemas.microsoft.com/office/drawing/2014/main" id="{C3E567BB-0245-CA45-8A1F-5F7A27C1DF97}"/>
              </a:ext>
            </a:extLst>
          </p:cNvPr>
          <p:cNvSpPr>
            <a:spLocks noGrp="1"/>
          </p:cNvSpPr>
          <p:nvPr>
            <p:ph type="sldNum" sz="quarter" idx="2"/>
          </p:nvPr>
        </p:nvSpPr>
        <p:spPr/>
        <p:txBody>
          <a:bodyPr/>
          <a:lstStyle/>
          <a:p>
            <a:fld id="{86CB4B4D-7CA3-9044-876B-883B54F8677D}" type="slidenum">
              <a:rPr lang="en-US" smtClean="0"/>
              <a:t>1</a:t>
            </a:fld>
            <a:endParaRPr lang="en-US"/>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NuMI performance"/>
          <p:cNvSpPr txBox="1">
            <a:spLocks noGrp="1"/>
          </p:cNvSpPr>
          <p:nvPr>
            <p:ph type="title"/>
          </p:nvPr>
        </p:nvSpPr>
        <p:spPr>
          <a:prstGeom prst="rect">
            <a:avLst/>
          </a:prstGeom>
        </p:spPr>
        <p:txBody>
          <a:bodyPr/>
          <a:lstStyle/>
          <a:p>
            <a:r>
              <a:t>NuMI performance</a:t>
            </a:r>
          </a:p>
        </p:txBody>
      </p:sp>
      <p:sp>
        <p:nvSpPr>
          <p:cNvPr id="135"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a:t>
            </a:fld>
            <a:endParaRPr/>
          </a:p>
        </p:txBody>
      </p:sp>
      <p:pic>
        <p:nvPicPr>
          <p:cNvPr id="1026" name="Picture 2">
            <a:extLst>
              <a:ext uri="{FF2B5EF4-FFF2-40B4-BE49-F238E27FC236}">
                <a16:creationId xmlns:a16="http://schemas.microsoft.com/office/drawing/2014/main" id="{F3A4C33E-D52D-E70C-F1A8-9096CDDC39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6" y="985837"/>
            <a:ext cx="8884824" cy="4997714"/>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23BB7A71-CEC9-2AB2-0903-AAAC83088BDE}"/>
              </a:ext>
            </a:extLst>
          </p:cNvPr>
          <p:cNvSpPr/>
          <p:nvPr/>
        </p:nvSpPr>
        <p:spPr>
          <a:xfrm>
            <a:off x="2672179" y="4678532"/>
            <a:ext cx="1544714" cy="550416"/>
          </a:xfrm>
          <a:prstGeom prst="ellipse">
            <a:avLst/>
          </a:prstGeom>
          <a:noFill/>
          <a:ln w="25400" cap="flat">
            <a:solidFill>
              <a:srgbClr val="FF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404040"/>
              </a:solidFill>
              <a:effectLst/>
              <a:uFill>
                <a:solidFill>
                  <a:srgbClr val="404040"/>
                </a:solidFill>
              </a:uFill>
              <a:latin typeface="+mn-lt"/>
              <a:ea typeface="+mn-ea"/>
              <a:cs typeface="+mn-cs"/>
              <a:sym typeface="Helvetica"/>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Weekly summary"/>
          <p:cNvSpPr txBox="1">
            <a:spLocks noGrp="1"/>
          </p:cNvSpPr>
          <p:nvPr>
            <p:ph type="title"/>
          </p:nvPr>
        </p:nvSpPr>
        <p:spPr>
          <a:prstGeom prst="rect">
            <a:avLst/>
          </a:prstGeom>
        </p:spPr>
        <p:txBody>
          <a:bodyPr/>
          <a:lstStyle/>
          <a:p>
            <a:r>
              <a:rPr dirty="0"/>
              <a:t>Weekly summary</a:t>
            </a:r>
          </a:p>
        </p:txBody>
      </p:sp>
      <p:sp>
        <p:nvSpPr>
          <p:cNvPr id="143" name="Delivering operational beam to NuMI since Sunday…"/>
          <p:cNvSpPr txBox="1">
            <a:spLocks noGrp="1"/>
          </p:cNvSpPr>
          <p:nvPr>
            <p:ph type="body" idx="1"/>
          </p:nvPr>
        </p:nvSpPr>
        <p:spPr>
          <a:xfrm>
            <a:off x="228600" y="841247"/>
            <a:ext cx="8686800" cy="5202872"/>
          </a:xfrm>
          <a:prstGeom prst="rect">
            <a:avLst/>
          </a:prstGeom>
        </p:spPr>
        <p:txBody>
          <a:bodyPr/>
          <a:lstStyle/>
          <a:p>
            <a:pPr marL="0" indent="0">
              <a:buNone/>
            </a:pPr>
            <a:r>
              <a:rPr lang="en-US" sz="1600" b="1" dirty="0">
                <a:latin typeface="Calibri" panose="020F0502020204030204" pitchFamily="34" charset="0"/>
                <a:ea typeface="DengXian" panose="02010600030101010101" pitchFamily="2" charset="-122"/>
                <a:cs typeface="Times New Roman" panose="02020603050405020304" pitchFamily="18" charset="0"/>
              </a:rPr>
              <a:t>MI</a:t>
            </a:r>
            <a:r>
              <a:rPr lang="en-US" sz="1600" dirty="0">
                <a:latin typeface="Calibri" panose="020F0502020204030204" pitchFamily="34" charset="0"/>
                <a:ea typeface="DengXian" panose="02010600030101010101" pitchFamily="2" charset="-122"/>
                <a:cs typeface="Times New Roman" panose="02020603050405020304" pitchFamily="18" charset="0"/>
              </a:rPr>
              <a:t>: </a:t>
            </a:r>
          </a:p>
          <a:p>
            <a:r>
              <a:rPr lang="en-US" sz="1600" dirty="0">
                <a:solidFill>
                  <a:srgbClr val="222222"/>
                </a:solidFill>
                <a:latin typeface="Helvetica Neue"/>
              </a:rPr>
              <a:t>MIRF08 and MIRF 20 tripped due to bias supplies failed with offset PS AC overcurrent. MIRF06 had intermediate issues, got by passed after lots of trips.  RF groups recovered them and get 19 stations running on Monday. </a:t>
            </a:r>
            <a:r>
              <a:rPr lang="en-US" sz="1200" b="0" i="0" dirty="0">
                <a:solidFill>
                  <a:srgbClr val="222222"/>
                </a:solidFill>
                <a:effectLst/>
                <a:highlight>
                  <a:srgbClr val="F6F6F6"/>
                </a:highlight>
                <a:latin typeface="Helvetica Neue"/>
              </a:rPr>
              <a:t>MIRF06 coming back up</a:t>
            </a:r>
            <a:endParaRPr lang="en-US" sz="1600" dirty="0">
              <a:solidFill>
                <a:srgbClr val="222222"/>
              </a:solidFill>
              <a:latin typeface="Helvetica Neue"/>
            </a:endParaRPr>
          </a:p>
          <a:p>
            <a:r>
              <a:rPr lang="en-US" sz="1600" b="0" i="0" dirty="0">
                <a:solidFill>
                  <a:srgbClr val="222222"/>
                </a:solidFill>
                <a:effectLst/>
                <a:highlight>
                  <a:srgbClr val="F6F6F6"/>
                </a:highlight>
                <a:latin typeface="Helvetica Neue"/>
              </a:rPr>
              <a:t>MIRF13 tripped on FBS LCW Off. It reset without issue, but this has been an issue in </a:t>
            </a:r>
            <a:r>
              <a:rPr lang="en-US" sz="1600" b="0" i="0" u="sng" dirty="0">
                <a:solidFill>
                  <a:srgbClr val="004C97"/>
                </a:solidFill>
                <a:effectLst/>
                <a:highlight>
                  <a:srgbClr val="F6F6F6"/>
                </a:highlight>
                <a:latin typeface="Helvetica Neue"/>
                <a:hlinkClick r:id="rId2"/>
              </a:rPr>
              <a:t>the past</a:t>
            </a:r>
            <a:endParaRPr lang="en-US" sz="1600" b="0" i="0" u="sng" dirty="0">
              <a:solidFill>
                <a:srgbClr val="004C97"/>
              </a:solidFill>
              <a:effectLst/>
              <a:highlight>
                <a:srgbClr val="F6F6F6"/>
              </a:highlight>
              <a:latin typeface="Helvetica Neue"/>
            </a:endParaRPr>
          </a:p>
          <a:p>
            <a:r>
              <a:rPr lang="en-US" sz="1600" b="0" i="0" dirty="0">
                <a:solidFill>
                  <a:srgbClr val="222222"/>
                </a:solidFill>
                <a:effectLst/>
                <a:highlight>
                  <a:srgbClr val="F6F6F6"/>
                </a:highlight>
                <a:latin typeface="Helvetica Neue"/>
              </a:rPr>
              <a:t>several aborts in MI early in the cycle around 608F. The issue with MECAR errors was tracked down to the tier behavior of the quad buses. EE group expert changed MECAR settings, MECAR quad bus errors at start of cycle are now significantly improved</a:t>
            </a:r>
          </a:p>
          <a:p>
            <a:r>
              <a:rPr lang="en-US" sz="1600" dirty="0">
                <a:solidFill>
                  <a:srgbClr val="222222"/>
                </a:solidFill>
                <a:highlight>
                  <a:srgbClr val="F6F6F6"/>
                </a:highlight>
              </a:rPr>
              <a:t>Instrumentation group is trying to </a:t>
            </a:r>
            <a:r>
              <a:rPr lang="en-US" sz="1600" b="0" i="0" dirty="0">
                <a:solidFill>
                  <a:srgbClr val="222222"/>
                </a:solidFill>
                <a:effectLst/>
                <a:highlight>
                  <a:srgbClr val="F6F6F6"/>
                </a:highlight>
              </a:rPr>
              <a:t>calibrate MI DCCT, and efficiency related devices </a:t>
            </a:r>
            <a:r>
              <a:rPr lang="pt-BR" sz="1600" b="0" i="0" dirty="0">
                <a:solidFill>
                  <a:srgbClr val="242424"/>
                </a:solidFill>
                <a:effectLst/>
                <a:highlight>
                  <a:srgbClr val="FFFFFF"/>
                </a:highlight>
              </a:rPr>
              <a:t>R:TOR853, R:TOR903,  E:TOR101 and  </a:t>
            </a:r>
            <a:r>
              <a:rPr lang="en-US" sz="1600" b="0" i="0" dirty="0">
                <a:solidFill>
                  <a:srgbClr val="242424"/>
                </a:solidFill>
                <a:effectLst/>
                <a:highlight>
                  <a:srgbClr val="FFFFFF"/>
                </a:highlight>
              </a:rPr>
              <a:t>R:TOR853 (R:SE3853)</a:t>
            </a:r>
            <a:endParaRPr lang="en-US" sz="1600" dirty="0">
              <a:solidFill>
                <a:srgbClr val="222222"/>
              </a:solidFill>
            </a:endParaRPr>
          </a:p>
          <a:p>
            <a:pPr marL="434340" lvl="2" indent="0">
              <a:buNone/>
            </a:pPr>
            <a:endParaRPr lang="en-US" sz="1000" b="0" i="0" dirty="0">
              <a:solidFill>
                <a:srgbClr val="222222"/>
              </a:solidFill>
              <a:effectLst/>
              <a:highlight>
                <a:srgbClr val="F6F6F6"/>
              </a:highlight>
              <a:latin typeface="Helvetica Neue"/>
            </a:endParaRPr>
          </a:p>
          <a:p>
            <a:pPr marL="0" indent="0">
              <a:buNone/>
            </a:pPr>
            <a:r>
              <a:rPr lang="en-US" sz="1600" b="1" i="0" dirty="0">
                <a:solidFill>
                  <a:srgbClr val="1D1C1D"/>
                </a:solidFill>
                <a:effectLst/>
                <a:latin typeface="+mn-ea"/>
              </a:rPr>
              <a:t>MI8 line</a:t>
            </a:r>
            <a:r>
              <a:rPr lang="en-US" sz="1600" b="0" i="0" dirty="0">
                <a:solidFill>
                  <a:srgbClr val="1D1C1D"/>
                </a:solidFill>
                <a:effectLst/>
                <a:latin typeface="+mn-ea"/>
              </a:rPr>
              <a:t>:</a:t>
            </a:r>
          </a:p>
          <a:p>
            <a:r>
              <a:rPr lang="en-US" sz="1600" b="0" i="0" dirty="0">
                <a:solidFill>
                  <a:srgbClr val="222222"/>
                </a:solidFill>
                <a:effectLst/>
                <a:latin typeface="+mn-ea"/>
              </a:rPr>
              <a:t>MI9 line BPMs has been running stable.</a:t>
            </a:r>
          </a:p>
          <a:p>
            <a:pPr marL="0" indent="0">
              <a:buNone/>
            </a:pP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en-US" sz="1600" b="1" dirty="0">
                <a:latin typeface="+mj-ea"/>
                <a:ea typeface="+mj-ea"/>
                <a:cs typeface="Times New Roman" panose="02020603050405020304" pitchFamily="18" charset="0"/>
              </a:rPr>
              <a:t>RR:</a:t>
            </a:r>
          </a:p>
          <a:p>
            <a:r>
              <a:rPr lang="en-US" sz="1600" dirty="0">
                <a:solidFill>
                  <a:srgbClr val="222222"/>
                </a:solidFill>
                <a:latin typeface="+mj-ea"/>
                <a:ea typeface="+mj-ea"/>
              </a:rPr>
              <a:t>Finished N</a:t>
            </a:r>
            <a:r>
              <a:rPr lang="en-US" sz="1600" b="0" i="0" dirty="0">
                <a:solidFill>
                  <a:srgbClr val="222222"/>
                </a:solidFill>
                <a:effectLst/>
                <a:latin typeface="+mj-ea"/>
                <a:ea typeface="+mj-ea"/>
              </a:rPr>
              <a:t>ew ramp corrections into RR Horizontal and Vertical trims</a:t>
            </a:r>
          </a:p>
          <a:p>
            <a:r>
              <a:rPr lang="en-US" sz="1600" i="0" dirty="0">
                <a:solidFill>
                  <a:srgbClr val="222222"/>
                </a:solidFill>
                <a:effectLst/>
                <a:latin typeface="+mj-ea"/>
                <a:ea typeface="+mj-ea"/>
              </a:rPr>
              <a:t>KPS4D thyratron replacement work started a bit before 0700, should be done before noon.</a:t>
            </a:r>
          </a:p>
          <a:p>
            <a:pPr marL="0" indent="0">
              <a:buNone/>
            </a:pPr>
            <a:endParaRPr lang="en-US" sz="1600" i="0" dirty="0">
              <a:solidFill>
                <a:srgbClr val="222222"/>
              </a:solidFill>
              <a:effectLst/>
              <a:latin typeface="+mj-ea"/>
              <a:ea typeface="+mj-ea"/>
            </a:endParaRPr>
          </a:p>
          <a:p>
            <a:pPr marL="0" indent="0">
              <a:buNone/>
            </a:pPr>
            <a:endParaRPr lang="en-US" sz="1600" dirty="0">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en-US" sz="1600" dirty="0">
                <a:latin typeface="Calibri" panose="020F0502020204030204" pitchFamily="34" charset="0"/>
                <a:ea typeface="DengXian" panose="02010600030101010101" pitchFamily="2" charset="-122"/>
                <a:cs typeface="Times New Roman" panose="02020603050405020304" pitchFamily="18" charset="0"/>
              </a:rPr>
              <a:t> </a:t>
            </a:r>
            <a:r>
              <a:rPr lang="en-US" sz="1200" b="0" i="0" dirty="0">
                <a:solidFill>
                  <a:srgbClr val="222222"/>
                </a:solidFill>
                <a:effectLst/>
                <a:latin typeface="Helvetica Neue"/>
              </a:rPr>
              <a:t> </a:t>
            </a:r>
            <a:endParaRPr lang="en-US" sz="1200" dirty="0">
              <a:solidFill>
                <a:srgbClr val="222222"/>
              </a:solidFill>
              <a:latin typeface="Helvetica Neue"/>
            </a:endParaRPr>
          </a:p>
          <a:p>
            <a:pPr marL="0" indent="0">
              <a:buNone/>
            </a:pPr>
            <a:endParaRPr lang="en-US" sz="1400" b="0" i="0" dirty="0">
              <a:solidFill>
                <a:srgbClr val="242424"/>
              </a:solidFill>
              <a:effectLst/>
              <a:latin typeface="Segoe UI" panose="020B0502040204020203" pitchFamily="34" charset="0"/>
            </a:endParaRPr>
          </a:p>
        </p:txBody>
      </p:sp>
      <p:sp>
        <p:nvSpPr>
          <p:cNvPr id="144"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3</a:t>
            </a:fld>
            <a:endParaRPr/>
          </a:p>
        </p:txBody>
      </p:sp>
      <p:sp>
        <p:nvSpPr>
          <p:cNvPr id="2" name="AutoShape 2">
            <a:extLst>
              <a:ext uri="{FF2B5EF4-FFF2-40B4-BE49-F238E27FC236}">
                <a16:creationId xmlns:a16="http://schemas.microsoft.com/office/drawing/2014/main" id="{8163722D-B330-81D6-292A-816ECF1BCB63}"/>
              </a:ext>
            </a:extLst>
          </p:cNvPr>
          <p:cNvSpPr>
            <a:spLocks noChangeAspect="1" noChangeArrowheads="1"/>
          </p:cNvSpPr>
          <p:nvPr/>
        </p:nvSpPr>
        <p:spPr bwMode="auto">
          <a:xfrm>
            <a:off x="4419600" y="316864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a:extLst>
              <a:ext uri="{FF2B5EF4-FFF2-40B4-BE49-F238E27FC236}">
                <a16:creationId xmlns:a16="http://schemas.microsoft.com/office/drawing/2014/main" id="{20846A38-35B5-EC26-921D-81A2A2B8DC23}"/>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oday + Next week"/>
          <p:cNvSpPr txBox="1">
            <a:spLocks noGrp="1"/>
          </p:cNvSpPr>
          <p:nvPr>
            <p:ph type="title"/>
          </p:nvPr>
        </p:nvSpPr>
        <p:spPr>
          <a:prstGeom prst="rect">
            <a:avLst/>
          </a:prstGeom>
        </p:spPr>
        <p:txBody>
          <a:bodyPr/>
          <a:lstStyle/>
          <a:p>
            <a:r>
              <a:rPr lang="en-US" dirty="0"/>
              <a:t>Study</a:t>
            </a:r>
            <a:endParaRPr dirty="0"/>
          </a:p>
        </p:txBody>
      </p:sp>
      <p:sp>
        <p:nvSpPr>
          <p:cNvPr id="14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4</a:t>
            </a:fld>
            <a:endParaRPr/>
          </a:p>
        </p:txBody>
      </p:sp>
      <p:grpSp>
        <p:nvGrpSpPr>
          <p:cNvPr id="10" name="Group 9">
            <a:extLst>
              <a:ext uri="{FF2B5EF4-FFF2-40B4-BE49-F238E27FC236}">
                <a16:creationId xmlns:a16="http://schemas.microsoft.com/office/drawing/2014/main" id="{5C1A5F2E-B6D3-142B-F201-9DC8A3843D18}"/>
              </a:ext>
            </a:extLst>
          </p:cNvPr>
          <p:cNvGrpSpPr/>
          <p:nvPr/>
        </p:nvGrpSpPr>
        <p:grpSpPr>
          <a:xfrm>
            <a:off x="452437" y="977043"/>
            <a:ext cx="7472819" cy="3608688"/>
            <a:chOff x="462211" y="1252547"/>
            <a:chExt cx="7472819" cy="3608688"/>
          </a:xfrm>
        </p:grpSpPr>
        <p:pic>
          <p:nvPicPr>
            <p:cNvPr id="2" name="Picture 1" descr="A graph with purple and blue lines&#10;&#10;Description automatically generated">
              <a:extLst>
                <a:ext uri="{FF2B5EF4-FFF2-40B4-BE49-F238E27FC236}">
                  <a16:creationId xmlns:a16="http://schemas.microsoft.com/office/drawing/2014/main" id="{82E6AA99-74D8-D296-91B8-048020636B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33900" y="1266426"/>
              <a:ext cx="3401130" cy="3319339"/>
            </a:xfrm>
            <a:prstGeom prst="rect">
              <a:avLst/>
            </a:prstGeom>
          </p:spPr>
        </p:pic>
        <p:pic>
          <p:nvPicPr>
            <p:cNvPr id="3" name="Picture 2" descr="A graph of a graph&#10;&#10;Description automatically generated with medium confidence">
              <a:extLst>
                <a:ext uri="{FF2B5EF4-FFF2-40B4-BE49-F238E27FC236}">
                  <a16:creationId xmlns:a16="http://schemas.microsoft.com/office/drawing/2014/main" id="{58AA7545-21C0-4F8E-EFE8-8459D12AD6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211" y="1252547"/>
              <a:ext cx="3529616" cy="3444735"/>
            </a:xfrm>
            <a:prstGeom prst="rect">
              <a:avLst/>
            </a:prstGeom>
          </p:spPr>
        </p:pic>
        <p:sp>
          <p:nvSpPr>
            <p:cNvPr id="4" name="Oval 3">
              <a:extLst>
                <a:ext uri="{FF2B5EF4-FFF2-40B4-BE49-F238E27FC236}">
                  <a16:creationId xmlns:a16="http://schemas.microsoft.com/office/drawing/2014/main" id="{9EB5C0F6-E668-8323-D046-5A34262ECE8A}"/>
                </a:ext>
              </a:extLst>
            </p:cNvPr>
            <p:cNvSpPr/>
            <p:nvPr/>
          </p:nvSpPr>
          <p:spPr>
            <a:xfrm>
              <a:off x="6751320" y="1516380"/>
              <a:ext cx="190500" cy="816642"/>
            </a:xfrm>
            <a:prstGeom prst="ellipse">
              <a:avLst/>
            </a:prstGeom>
            <a:noFill/>
            <a:ln w="25400" cap="flat">
              <a:solidFill>
                <a:srgbClr val="FF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404040"/>
                </a:solidFill>
                <a:effectLst/>
                <a:uFill>
                  <a:solidFill>
                    <a:srgbClr val="404040"/>
                  </a:solidFill>
                </a:uFill>
                <a:latin typeface="+mn-lt"/>
                <a:ea typeface="+mn-ea"/>
                <a:cs typeface="+mn-cs"/>
                <a:sym typeface="Helvetica"/>
              </a:endParaRPr>
            </a:p>
          </p:txBody>
        </p:sp>
        <p:sp>
          <p:nvSpPr>
            <p:cNvPr id="5" name="TextBox 4">
              <a:extLst>
                <a:ext uri="{FF2B5EF4-FFF2-40B4-BE49-F238E27FC236}">
                  <a16:creationId xmlns:a16="http://schemas.microsoft.com/office/drawing/2014/main" id="{BB776FA9-9AED-798A-F5F4-2BB99CBFBD07}"/>
                </a:ext>
              </a:extLst>
            </p:cNvPr>
            <p:cNvSpPr txBox="1"/>
            <p:nvPr/>
          </p:nvSpPr>
          <p:spPr>
            <a:xfrm>
              <a:off x="6941820" y="1402898"/>
              <a:ext cx="628377"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457200" rtl="0" fontAlgn="auto" latinLnBrk="0" hangingPunct="0">
                <a:lnSpc>
                  <a:spcPct val="120000"/>
                </a:lnSpc>
                <a:spcBef>
                  <a:spcPts val="0"/>
                </a:spcBef>
                <a:spcAft>
                  <a:spcPts val="0"/>
                </a:spcAft>
                <a:buClrTx/>
                <a:buSzTx/>
                <a:buFontTx/>
                <a:buNone/>
                <a:tabLst/>
              </a:pPr>
              <a:r>
                <a:rPr kumimoji="0" lang="en-US" sz="1000" b="1" i="0" u="none" strike="noStrike" cap="none" spc="0" normalizeH="0" baseline="0" dirty="0">
                  <a:ln>
                    <a:noFill/>
                  </a:ln>
                  <a:solidFill>
                    <a:srgbClr val="0061A8"/>
                  </a:solidFill>
                  <a:effectLst/>
                  <a:uFill>
                    <a:solidFill>
                      <a:srgbClr val="074184"/>
                    </a:solidFill>
                  </a:uFill>
                  <a:latin typeface="+mn-lt"/>
                  <a:ea typeface="+mn-ea"/>
                  <a:cs typeface="+mn-cs"/>
                  <a:sym typeface="Helvetica"/>
                </a:rPr>
                <a:t>R:HP426</a:t>
              </a:r>
            </a:p>
          </p:txBody>
        </p:sp>
        <p:sp>
          <p:nvSpPr>
            <p:cNvPr id="6" name="TextBox 5">
              <a:extLst>
                <a:ext uri="{FF2B5EF4-FFF2-40B4-BE49-F238E27FC236}">
                  <a16:creationId xmlns:a16="http://schemas.microsoft.com/office/drawing/2014/main" id="{96FC8F37-3A7E-E3A2-565D-27C614A25565}"/>
                </a:ext>
              </a:extLst>
            </p:cNvPr>
            <p:cNvSpPr txBox="1"/>
            <p:nvPr/>
          </p:nvSpPr>
          <p:spPr>
            <a:xfrm>
              <a:off x="601980" y="4573977"/>
              <a:ext cx="62036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457200" rtl="0" fontAlgn="auto" latinLnBrk="0" hangingPunct="0">
                <a:lnSpc>
                  <a:spcPct val="120000"/>
                </a:lnSpc>
                <a:spcBef>
                  <a:spcPts val="0"/>
                </a:spcBef>
                <a:spcAft>
                  <a:spcPts val="0"/>
                </a:spcAft>
                <a:buClrTx/>
                <a:buSzTx/>
                <a:buFontTx/>
                <a:buNone/>
                <a:tabLst/>
              </a:pPr>
              <a:r>
                <a:rPr kumimoji="0" lang="en-US" sz="1000" b="1" i="0" u="none" strike="noStrike" cap="none" spc="0" normalizeH="0" baseline="0" dirty="0">
                  <a:ln>
                    <a:noFill/>
                  </a:ln>
                  <a:solidFill>
                    <a:srgbClr val="0061A8"/>
                  </a:solidFill>
                  <a:effectLst/>
                  <a:uFill>
                    <a:solidFill>
                      <a:srgbClr val="074184"/>
                    </a:solidFill>
                  </a:uFill>
                  <a:latin typeface="+mn-lt"/>
                  <a:ea typeface="+mn-ea"/>
                  <a:cs typeface="+mn-cs"/>
                  <a:sym typeface="Helvetica"/>
                </a:rPr>
                <a:t>R:VP101</a:t>
              </a:r>
            </a:p>
          </p:txBody>
        </p:sp>
        <p:sp>
          <p:nvSpPr>
            <p:cNvPr id="7" name="TextBox 6">
              <a:extLst>
                <a:ext uri="{FF2B5EF4-FFF2-40B4-BE49-F238E27FC236}">
                  <a16:creationId xmlns:a16="http://schemas.microsoft.com/office/drawing/2014/main" id="{7B070E3F-306F-9DB3-A48F-99955820E6B7}"/>
                </a:ext>
              </a:extLst>
            </p:cNvPr>
            <p:cNvSpPr txBox="1"/>
            <p:nvPr/>
          </p:nvSpPr>
          <p:spPr>
            <a:xfrm>
              <a:off x="4724400" y="4469749"/>
              <a:ext cx="62036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457200" rtl="0" fontAlgn="auto" latinLnBrk="0" hangingPunct="0">
                <a:lnSpc>
                  <a:spcPct val="120000"/>
                </a:lnSpc>
                <a:spcBef>
                  <a:spcPts val="0"/>
                </a:spcBef>
                <a:spcAft>
                  <a:spcPts val="0"/>
                </a:spcAft>
                <a:buClrTx/>
                <a:buSzTx/>
                <a:buFontTx/>
                <a:buNone/>
                <a:tabLst/>
              </a:pPr>
              <a:r>
                <a:rPr kumimoji="0" lang="en-US" sz="1000" b="1" i="0" u="none" strike="noStrike" cap="none" spc="0" normalizeH="0" baseline="0" dirty="0">
                  <a:ln>
                    <a:noFill/>
                  </a:ln>
                  <a:solidFill>
                    <a:srgbClr val="0061A8"/>
                  </a:solidFill>
                  <a:effectLst/>
                  <a:uFill>
                    <a:solidFill>
                      <a:srgbClr val="074184"/>
                    </a:solidFill>
                  </a:uFill>
                  <a:latin typeface="+mn-lt"/>
                  <a:ea typeface="+mn-ea"/>
                  <a:cs typeface="+mn-cs"/>
                  <a:sym typeface="Helvetica"/>
                </a:rPr>
                <a:t>R:VP101</a:t>
              </a:r>
            </a:p>
          </p:txBody>
        </p:sp>
        <p:sp>
          <p:nvSpPr>
            <p:cNvPr id="8" name="TextBox 7">
              <a:extLst>
                <a:ext uri="{FF2B5EF4-FFF2-40B4-BE49-F238E27FC236}">
                  <a16:creationId xmlns:a16="http://schemas.microsoft.com/office/drawing/2014/main" id="{C1477C9F-BA99-377C-AAD2-5984D08A3F79}"/>
                </a:ext>
              </a:extLst>
            </p:cNvPr>
            <p:cNvSpPr txBox="1"/>
            <p:nvPr/>
          </p:nvSpPr>
          <p:spPr>
            <a:xfrm>
              <a:off x="4724400" y="2680503"/>
              <a:ext cx="628377"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457200" rtl="0" fontAlgn="auto" latinLnBrk="0" hangingPunct="0">
                <a:lnSpc>
                  <a:spcPct val="120000"/>
                </a:lnSpc>
                <a:spcBef>
                  <a:spcPts val="0"/>
                </a:spcBef>
                <a:spcAft>
                  <a:spcPts val="0"/>
                </a:spcAft>
                <a:buClrTx/>
                <a:buSzTx/>
                <a:buFontTx/>
                <a:buNone/>
                <a:tabLst/>
              </a:pPr>
              <a:r>
                <a:rPr kumimoji="0" lang="en-US" sz="1000" b="1" i="0" u="none" strike="noStrike" cap="none" spc="0" normalizeH="0" baseline="0" dirty="0">
                  <a:ln>
                    <a:noFill/>
                  </a:ln>
                  <a:solidFill>
                    <a:srgbClr val="0061A8"/>
                  </a:solidFill>
                  <a:effectLst/>
                  <a:uFill>
                    <a:solidFill>
                      <a:srgbClr val="074184"/>
                    </a:solidFill>
                  </a:uFill>
                  <a:latin typeface="+mn-lt"/>
                  <a:ea typeface="+mn-ea"/>
                  <a:cs typeface="+mn-cs"/>
                  <a:sym typeface="Helvetica"/>
                </a:rPr>
                <a:t>R:HP100</a:t>
              </a:r>
            </a:p>
          </p:txBody>
        </p:sp>
        <p:sp>
          <p:nvSpPr>
            <p:cNvPr id="9" name="TextBox 8">
              <a:extLst>
                <a:ext uri="{FF2B5EF4-FFF2-40B4-BE49-F238E27FC236}">
                  <a16:creationId xmlns:a16="http://schemas.microsoft.com/office/drawing/2014/main" id="{D3EB6FC6-7F72-87E6-7384-27EC220941D5}"/>
                </a:ext>
              </a:extLst>
            </p:cNvPr>
            <p:cNvSpPr txBox="1"/>
            <p:nvPr/>
          </p:nvSpPr>
          <p:spPr>
            <a:xfrm>
              <a:off x="476397" y="2738535"/>
              <a:ext cx="628377"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457200" rtl="0" fontAlgn="auto" latinLnBrk="0" hangingPunct="0">
                <a:lnSpc>
                  <a:spcPct val="120000"/>
                </a:lnSpc>
                <a:spcBef>
                  <a:spcPts val="0"/>
                </a:spcBef>
                <a:spcAft>
                  <a:spcPts val="0"/>
                </a:spcAft>
                <a:buClrTx/>
                <a:buSzTx/>
                <a:buFontTx/>
                <a:buNone/>
                <a:tabLst/>
              </a:pPr>
              <a:r>
                <a:rPr kumimoji="0" lang="en-US" sz="1000" b="1" i="0" u="none" strike="noStrike" cap="none" spc="0" normalizeH="0" baseline="0" dirty="0">
                  <a:ln>
                    <a:noFill/>
                  </a:ln>
                  <a:solidFill>
                    <a:srgbClr val="0061A8"/>
                  </a:solidFill>
                  <a:effectLst/>
                  <a:uFill>
                    <a:solidFill>
                      <a:srgbClr val="074184"/>
                    </a:solidFill>
                  </a:uFill>
                  <a:latin typeface="+mn-lt"/>
                  <a:ea typeface="+mn-ea"/>
                  <a:cs typeface="+mn-cs"/>
                  <a:sym typeface="Helvetica"/>
                </a:rPr>
                <a:t>R:HP100</a:t>
              </a:r>
            </a:p>
          </p:txBody>
        </p:sp>
      </p:grpSp>
      <p:sp>
        <p:nvSpPr>
          <p:cNvPr id="11" name="TextBox 10">
            <a:extLst>
              <a:ext uri="{FF2B5EF4-FFF2-40B4-BE49-F238E27FC236}">
                <a16:creationId xmlns:a16="http://schemas.microsoft.com/office/drawing/2014/main" id="{3CA1E3FF-CD7C-900C-321D-299DAE9FF854}"/>
              </a:ext>
            </a:extLst>
          </p:cNvPr>
          <p:cNvSpPr txBox="1"/>
          <p:nvPr/>
        </p:nvSpPr>
        <p:spPr>
          <a:xfrm>
            <a:off x="1588868" y="735893"/>
            <a:ext cx="751809" cy="3980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457200" rtl="0" fontAlgn="auto" latinLnBrk="0" hangingPunct="0">
              <a:lnSpc>
                <a:spcPct val="120000"/>
              </a:lnSpc>
              <a:spcBef>
                <a:spcPts val="0"/>
              </a:spcBef>
              <a:spcAft>
                <a:spcPts val="0"/>
              </a:spcAft>
              <a:buClrTx/>
              <a:buSzTx/>
              <a:buFontTx/>
              <a:buNone/>
              <a:tabLst/>
            </a:pPr>
            <a:r>
              <a:rPr kumimoji="0" lang="en-US" sz="1600" b="1" i="0" u="none" strike="noStrike" cap="none" spc="0" normalizeH="0" baseline="0" dirty="0">
                <a:ln>
                  <a:noFill/>
                </a:ln>
                <a:solidFill>
                  <a:srgbClr val="002060"/>
                </a:solidFill>
                <a:effectLst/>
                <a:uFill>
                  <a:solidFill>
                    <a:srgbClr val="074184"/>
                  </a:solidFill>
                </a:uFill>
                <a:latin typeface="+mn-lt"/>
                <a:ea typeface="+mn-ea"/>
                <a:cs typeface="+mn-cs"/>
                <a:sym typeface="Helvetica"/>
              </a:rPr>
              <a:t>Before</a:t>
            </a:r>
          </a:p>
        </p:txBody>
      </p:sp>
      <p:sp>
        <p:nvSpPr>
          <p:cNvPr id="12" name="TextBox 11">
            <a:extLst>
              <a:ext uri="{FF2B5EF4-FFF2-40B4-BE49-F238E27FC236}">
                <a16:creationId xmlns:a16="http://schemas.microsoft.com/office/drawing/2014/main" id="{BD9B1E29-447D-23CA-8F30-789DBDD4082B}"/>
              </a:ext>
            </a:extLst>
          </p:cNvPr>
          <p:cNvSpPr txBox="1"/>
          <p:nvPr/>
        </p:nvSpPr>
        <p:spPr>
          <a:xfrm>
            <a:off x="5576422" y="756217"/>
            <a:ext cx="548227" cy="3980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457200" rtl="0" fontAlgn="auto" latinLnBrk="0" hangingPunct="0">
              <a:lnSpc>
                <a:spcPct val="120000"/>
              </a:lnSpc>
              <a:spcBef>
                <a:spcPts val="0"/>
              </a:spcBef>
              <a:spcAft>
                <a:spcPts val="0"/>
              </a:spcAft>
              <a:buClrTx/>
              <a:buSzTx/>
              <a:buFontTx/>
              <a:buNone/>
              <a:tabLst/>
            </a:pPr>
            <a:r>
              <a:rPr kumimoji="0" lang="en-US" sz="1600" b="1" i="0" u="none" strike="noStrike" cap="none" spc="0" normalizeH="0" baseline="0" dirty="0">
                <a:ln>
                  <a:noFill/>
                </a:ln>
                <a:solidFill>
                  <a:srgbClr val="002060"/>
                </a:solidFill>
                <a:effectLst/>
                <a:uFill>
                  <a:solidFill>
                    <a:srgbClr val="074184"/>
                  </a:solidFill>
                </a:uFill>
                <a:latin typeface="+mn-lt"/>
                <a:ea typeface="+mn-ea"/>
                <a:cs typeface="+mn-cs"/>
                <a:sym typeface="Helvetica"/>
              </a:rPr>
              <a:t>after</a:t>
            </a:r>
          </a:p>
        </p:txBody>
      </p:sp>
      <p:sp>
        <p:nvSpPr>
          <p:cNvPr id="13" name="TextBox 12">
            <a:extLst>
              <a:ext uri="{FF2B5EF4-FFF2-40B4-BE49-F238E27FC236}">
                <a16:creationId xmlns:a16="http://schemas.microsoft.com/office/drawing/2014/main" id="{FE023442-3B55-48A6-8BB7-7D1049EE9C38}"/>
              </a:ext>
            </a:extLst>
          </p:cNvPr>
          <p:cNvSpPr txBox="1"/>
          <p:nvPr/>
        </p:nvSpPr>
        <p:spPr>
          <a:xfrm>
            <a:off x="592206" y="4785579"/>
            <a:ext cx="7468718" cy="5856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1" i="0" dirty="0">
                <a:solidFill>
                  <a:srgbClr val="1D1C1D"/>
                </a:solidFill>
                <a:effectLst/>
                <a:highlight>
                  <a:srgbClr val="F8F8F8"/>
                </a:highlight>
              </a:rPr>
              <a:t>Different colors are different injections; all orbits taken relative to first injection. Colors start at red for injection 2, and shade towards blue for injection 12.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5266-4046-0646-8F8A-6BC979F03D81}"/>
              </a:ext>
            </a:extLst>
          </p:cNvPr>
          <p:cNvSpPr>
            <a:spLocks noGrp="1"/>
          </p:cNvSpPr>
          <p:nvPr>
            <p:ph type="title"/>
          </p:nvPr>
        </p:nvSpPr>
        <p:spPr/>
        <p:txBody>
          <a:bodyPr/>
          <a:lstStyle/>
          <a:p>
            <a:r>
              <a:rPr lang="en-US" dirty="0"/>
              <a:t>Plan </a:t>
            </a:r>
          </a:p>
        </p:txBody>
      </p:sp>
      <p:sp>
        <p:nvSpPr>
          <p:cNvPr id="4" name="Slide Number Placeholder 3">
            <a:extLst>
              <a:ext uri="{FF2B5EF4-FFF2-40B4-BE49-F238E27FC236}">
                <a16:creationId xmlns:a16="http://schemas.microsoft.com/office/drawing/2014/main" id="{F5C93352-4B7D-AFAC-52D6-E3F7CBC83A42}"/>
              </a:ext>
            </a:extLst>
          </p:cNvPr>
          <p:cNvSpPr>
            <a:spLocks noGrp="1"/>
          </p:cNvSpPr>
          <p:nvPr>
            <p:ph type="sldNum" sz="quarter" idx="2"/>
          </p:nvPr>
        </p:nvSpPr>
        <p:spPr/>
        <p:txBody>
          <a:bodyPr/>
          <a:lstStyle/>
          <a:p>
            <a:fld id="{86CB4B4D-7CA3-9044-876B-883B54F8677D}" type="slidenum">
              <a:rPr lang="en-US" smtClean="0"/>
              <a:t>5</a:t>
            </a:fld>
            <a:endParaRPr lang="en-US"/>
          </a:p>
        </p:txBody>
      </p:sp>
      <p:sp>
        <p:nvSpPr>
          <p:cNvPr id="147" name="NuMI…"/>
          <p:cNvSpPr txBox="1">
            <a:spLocks noGrp="1"/>
          </p:cNvSpPr>
          <p:nvPr>
            <p:ph type="body" idx="1"/>
          </p:nvPr>
        </p:nvSpPr>
        <p:spPr>
          <a:xfrm>
            <a:off x="228600" y="1022350"/>
            <a:ext cx="8686800" cy="5029200"/>
          </a:xfrm>
          <a:prstGeom prst="rect">
            <a:avLst/>
          </a:prstGeom>
        </p:spPr>
        <p:txBody>
          <a:bodyPr/>
          <a:lstStyle/>
          <a:p>
            <a:pPr marL="0" indent="0">
              <a:buNone/>
            </a:pPr>
            <a:endParaRPr lang="en-US" sz="1800" b="1" dirty="0">
              <a:solidFill>
                <a:srgbClr val="222222"/>
              </a:solidFill>
              <a:latin typeface="+mj-ea"/>
              <a:ea typeface="+mj-ea"/>
            </a:endParaRPr>
          </a:p>
          <a:p>
            <a:pPr marL="514350" indent="-285750"/>
            <a:r>
              <a:rPr lang="en-US" sz="1600" b="0" i="0" dirty="0">
                <a:solidFill>
                  <a:srgbClr val="222222"/>
                </a:solidFill>
                <a:effectLst/>
                <a:latin typeface="Helvetica Neue"/>
              </a:rPr>
              <a:t>Run beam to </a:t>
            </a:r>
            <a:r>
              <a:rPr lang="en-US" sz="1600" b="0" i="0" dirty="0" err="1">
                <a:solidFill>
                  <a:srgbClr val="222222"/>
                </a:solidFill>
                <a:effectLst/>
                <a:latin typeface="Helvetica Neue"/>
              </a:rPr>
              <a:t>Numi</a:t>
            </a:r>
            <a:r>
              <a:rPr lang="en-US" sz="1600" b="0" i="0" dirty="0">
                <a:solidFill>
                  <a:srgbClr val="222222"/>
                </a:solidFill>
                <a:effectLst/>
                <a:latin typeface="Helvetica Neue"/>
              </a:rPr>
              <a:t> </a:t>
            </a:r>
          </a:p>
          <a:p>
            <a:pPr marL="514350" indent="-285750"/>
            <a:r>
              <a:rPr lang="en-US" sz="1600" dirty="0">
                <a:solidFill>
                  <a:srgbClr val="222222"/>
                </a:solidFill>
                <a:latin typeface="Helvetica Neue"/>
              </a:rPr>
              <a:t>D</a:t>
            </a:r>
            <a:r>
              <a:rPr lang="en-US" sz="1600" b="0" i="0" dirty="0">
                <a:solidFill>
                  <a:srgbClr val="222222"/>
                </a:solidFill>
                <a:effectLst/>
                <a:latin typeface="Helvetica Neue"/>
              </a:rPr>
              <a:t>edicated study for placing orbit  on the center of trim quads in RR30 and RR60 ,  </a:t>
            </a:r>
            <a:endParaRPr lang="en-US" sz="1600" b="0" i="0" dirty="0">
              <a:solidFill>
                <a:srgbClr val="222222"/>
              </a:solidFill>
              <a:effectLst/>
              <a:highlight>
                <a:srgbClr val="F6F6F6"/>
              </a:highlight>
              <a:latin typeface="Helvetica Neue"/>
            </a:endParaRPr>
          </a:p>
          <a:p>
            <a:pPr marL="514350" indent="-285750"/>
            <a:r>
              <a:rPr lang="en-US" sz="1600" dirty="0">
                <a:solidFill>
                  <a:srgbClr val="222222"/>
                </a:solidFill>
                <a:latin typeface="Helvetica Neue"/>
              </a:rPr>
              <a:t>L</a:t>
            </a:r>
            <a:r>
              <a:rPr lang="en-US" sz="1600" b="0" i="0" dirty="0">
                <a:solidFill>
                  <a:srgbClr val="222222"/>
                </a:solidFill>
                <a:effectLst/>
                <a:latin typeface="Helvetica Neue"/>
              </a:rPr>
              <a:t>ooking into </a:t>
            </a:r>
            <a:r>
              <a:rPr lang="en-US" sz="1600" b="0" i="0" dirty="0">
                <a:solidFill>
                  <a:srgbClr val="222222"/>
                </a:solidFill>
                <a:effectLst/>
                <a:highlight>
                  <a:srgbClr val="F6F6F6"/>
                </a:highlight>
                <a:latin typeface="Helvetica Neue"/>
              </a:rPr>
              <a:t>local losses appeared at 321 and 327 in recycler. re-visit local aperture scan. </a:t>
            </a:r>
          </a:p>
          <a:p>
            <a:pPr marL="514350" indent="-285750"/>
            <a:r>
              <a:rPr lang="en-US" sz="1600" dirty="0">
                <a:solidFill>
                  <a:srgbClr val="222222"/>
                </a:solidFill>
                <a:highlight>
                  <a:srgbClr val="F6F6F6"/>
                </a:highlight>
                <a:latin typeface="Helvetica Neue"/>
              </a:rPr>
              <a:t>R</a:t>
            </a:r>
            <a:r>
              <a:rPr lang="en-US" sz="1600" b="0" i="0" dirty="0">
                <a:solidFill>
                  <a:srgbClr val="222222"/>
                </a:solidFill>
                <a:effectLst/>
                <a:highlight>
                  <a:srgbClr val="F6F6F6"/>
                </a:highlight>
                <a:latin typeface="Helvetica Neue"/>
              </a:rPr>
              <a:t>e-take RR TBT data for the lattice measurement</a:t>
            </a:r>
          </a:p>
          <a:p>
            <a:pPr marL="514350" indent="-285750"/>
            <a:endParaRPr lang="en-US" sz="1400" b="0" i="0" dirty="0">
              <a:solidFill>
                <a:srgbClr val="222222"/>
              </a:solidFill>
              <a:effectLst/>
              <a:latin typeface="Helvetica Neue"/>
            </a:endParaRPr>
          </a:p>
          <a:p>
            <a:pPr marL="0" indent="0">
              <a:buNone/>
            </a:pPr>
            <a:br>
              <a:rPr lang="en-US" sz="1100" dirty="0">
                <a:effectLst/>
              </a:rPr>
            </a:br>
            <a:endParaRPr lang="en-US" sz="1400" dirty="0">
              <a:solidFill>
                <a:srgbClr val="000000"/>
              </a:solidFill>
              <a:effectLst/>
              <a:latin typeface="+mj-ea"/>
              <a:ea typeface="+mj-ea"/>
            </a:endParaRPr>
          </a:p>
        </p:txBody>
      </p:sp>
    </p:spTree>
    <p:extLst>
      <p:ext uri="{BB962C8B-B14F-4D97-AF65-F5344CB8AC3E}">
        <p14:creationId xmlns:p14="http://schemas.microsoft.com/office/powerpoint/2010/main" val="1560817029"/>
      </p:ext>
    </p:extLst>
  </p:cSld>
  <p:clrMapOvr>
    <a:masterClrMapping/>
  </p:clrMapOvr>
  <p:transition spd="med"/>
</p:sld>
</file>

<file path=ppt/theme/theme1.xml><?xml version="1.0" encoding="utf-8"?>
<a:theme xmlns:a="http://schemas.openxmlformats.org/drawingml/2006/main" name="White">
  <a:themeElements>
    <a:clrScheme name="White">
      <a:dk1>
        <a:srgbClr val="FFFFFF"/>
      </a:dk1>
      <a:lt1>
        <a:srgbClr val="0061A8"/>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82D2E6"/>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04040"/>
            </a:solidFill>
            <a:effectLst/>
            <a:uFill>
              <a:solidFill>
                <a:srgbClr val="40404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82D2E6"/>
          </a:solidFill>
          <a:prstDash val="solid"/>
          <a:round/>
        </a:ln>
        <a:effectLst>
          <a:outerShdw blurRad="38100" dist="19999"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82D2E6"/>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04040"/>
            </a:solidFill>
            <a:effectLst/>
            <a:uFill>
              <a:solidFill>
                <a:srgbClr val="40404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82D2E6"/>
          </a:solidFill>
          <a:prstDash val="solid"/>
          <a:round/>
        </a:ln>
        <a:effectLst>
          <a:outerShdw blurRad="38100" dist="19999"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4404</TotalTime>
  <Words>307</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Helvetica Neue</vt:lpstr>
      <vt:lpstr>Lucida Grande</vt:lpstr>
      <vt:lpstr>Arial</vt:lpstr>
      <vt:lpstr>Calibri</vt:lpstr>
      <vt:lpstr>Helvetica</vt:lpstr>
      <vt:lpstr>Segoe UI</vt:lpstr>
      <vt:lpstr>White</vt:lpstr>
      <vt:lpstr>PowerPoint Presentation</vt:lpstr>
      <vt:lpstr>NuMI performance</vt:lpstr>
      <vt:lpstr>Weekly summary</vt:lpstr>
      <vt:lpstr>Study</vt:lpstr>
      <vt:lpstr>Plan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Meiqin Xiao x6765 12819N</dc:creator>
  <cp:lastModifiedBy>Meiqin Xiao</cp:lastModifiedBy>
  <cp:revision>24</cp:revision>
  <dcterms:modified xsi:type="dcterms:W3CDTF">2024-04-12T13:42:47Z</dcterms:modified>
</cp:coreProperties>
</file>