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8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C208C4-4B7E-450E-8EA4-574F8961C852}" v="3" dt="2024-04-12T04:44:03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98" d="100"/>
          <a:sy n="98" d="100"/>
        </p:scale>
        <p:origin x="5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ith E Gollwitzer" userId="7867f5d0-1399-4c7e-95bd-f1d4703e1f86" providerId="ADAL" clId="{2EC208C4-4B7E-450E-8EA4-574F8961C852}"/>
    <pc:docChg chg="custSel delSld modSld">
      <pc:chgData name="Keith E Gollwitzer" userId="7867f5d0-1399-4c7e-95bd-f1d4703e1f86" providerId="ADAL" clId="{2EC208C4-4B7E-450E-8EA4-574F8961C852}" dt="2024-04-12T04:45:35.919" v="1247" actId="1582"/>
      <pc:docMkLst>
        <pc:docMk/>
      </pc:docMkLst>
      <pc:sldChg chg="addSp delSp modSp mod">
        <pc:chgData name="Keith E Gollwitzer" userId="7867f5d0-1399-4c7e-95bd-f1d4703e1f86" providerId="ADAL" clId="{2EC208C4-4B7E-450E-8EA4-574F8961C852}" dt="2024-04-12T04:33:12.546" v="1111" actId="1076"/>
        <pc:sldMkLst>
          <pc:docMk/>
          <pc:sldMk cId="2159669932" sldId="256"/>
        </pc:sldMkLst>
        <pc:spChg chg="del">
          <ac:chgData name="Keith E Gollwitzer" userId="7867f5d0-1399-4c7e-95bd-f1d4703e1f86" providerId="ADAL" clId="{2EC208C4-4B7E-450E-8EA4-574F8961C852}" dt="2024-04-12T04:18:01.751" v="0" actId="478"/>
          <ac:spMkLst>
            <pc:docMk/>
            <pc:sldMk cId="2159669932" sldId="256"/>
            <ac:spMk id="2" creationId="{33684AF5-ECCC-C231-4371-11180EB8C54B}"/>
          </ac:spMkLst>
        </pc:spChg>
        <pc:spChg chg="add mod">
          <ac:chgData name="Keith E Gollwitzer" userId="7867f5d0-1399-4c7e-95bd-f1d4703e1f86" providerId="ADAL" clId="{2EC208C4-4B7E-450E-8EA4-574F8961C852}" dt="2024-04-12T04:33:12.546" v="1111" actId="1076"/>
          <ac:spMkLst>
            <pc:docMk/>
            <pc:sldMk cId="2159669932" sldId="256"/>
            <ac:spMk id="3" creationId="{8D3C4263-B6E2-AFE7-1777-24FBD4710F16}"/>
          </ac:spMkLst>
        </pc:spChg>
        <pc:spChg chg="mod">
          <ac:chgData name="Keith E Gollwitzer" userId="7867f5d0-1399-4c7e-95bd-f1d4703e1f86" providerId="ADAL" clId="{2EC208C4-4B7E-450E-8EA4-574F8961C852}" dt="2024-04-12T04:27:44.846" v="879" actId="20577"/>
          <ac:spMkLst>
            <pc:docMk/>
            <pc:sldMk cId="2159669932" sldId="256"/>
            <ac:spMk id="5" creationId="{761D0E33-3DD7-D454-A067-56CEC4156C95}"/>
          </ac:spMkLst>
        </pc:spChg>
      </pc:sldChg>
      <pc:sldChg chg="addSp modSp mod">
        <pc:chgData name="Keith E Gollwitzer" userId="7867f5d0-1399-4c7e-95bd-f1d4703e1f86" providerId="ADAL" clId="{2EC208C4-4B7E-450E-8EA4-574F8961C852}" dt="2024-04-12T04:45:35.919" v="1247" actId="1582"/>
        <pc:sldMkLst>
          <pc:docMk/>
          <pc:sldMk cId="1805528326" sldId="287"/>
        </pc:sldMkLst>
        <pc:spChg chg="mod">
          <ac:chgData name="Keith E Gollwitzer" userId="7867f5d0-1399-4c7e-95bd-f1d4703e1f86" providerId="ADAL" clId="{2EC208C4-4B7E-450E-8EA4-574F8961C852}" dt="2024-04-12T04:43:51.019" v="1172" actId="1076"/>
          <ac:spMkLst>
            <pc:docMk/>
            <pc:sldMk cId="1805528326" sldId="287"/>
            <ac:spMk id="4" creationId="{DEDE1DC4-5023-7AEF-F0CC-4732F0D1340C}"/>
          </ac:spMkLst>
        </pc:spChg>
        <pc:spChg chg="mod">
          <ac:chgData name="Keith E Gollwitzer" userId="7867f5d0-1399-4c7e-95bd-f1d4703e1f86" providerId="ADAL" clId="{2EC208C4-4B7E-450E-8EA4-574F8961C852}" dt="2024-04-12T04:45:11.709" v="1245" actId="20577"/>
          <ac:spMkLst>
            <pc:docMk/>
            <pc:sldMk cId="1805528326" sldId="287"/>
            <ac:spMk id="5" creationId="{15299186-A456-EBEE-AA20-50C49BC98E7C}"/>
          </ac:spMkLst>
        </pc:spChg>
        <pc:picChg chg="add mod">
          <ac:chgData name="Keith E Gollwitzer" userId="7867f5d0-1399-4c7e-95bd-f1d4703e1f86" providerId="ADAL" clId="{2EC208C4-4B7E-450E-8EA4-574F8961C852}" dt="2024-04-12T04:44:12.687" v="1175" actId="1076"/>
          <ac:picMkLst>
            <pc:docMk/>
            <pc:sldMk cId="1805528326" sldId="287"/>
            <ac:picMk id="2" creationId="{DA918EA8-8756-606B-C11F-6E1557A7DE1A}"/>
          </ac:picMkLst>
        </pc:picChg>
        <pc:cxnChg chg="add mod">
          <ac:chgData name="Keith E Gollwitzer" userId="7867f5d0-1399-4c7e-95bd-f1d4703e1f86" providerId="ADAL" clId="{2EC208C4-4B7E-450E-8EA4-574F8961C852}" dt="2024-04-12T04:45:35.919" v="1247" actId="1582"/>
          <ac:cxnSpMkLst>
            <pc:docMk/>
            <pc:sldMk cId="1805528326" sldId="287"/>
            <ac:cxnSpMk id="6" creationId="{FFF211FB-971D-0D96-E1EA-22C04B9CB911}"/>
          </ac:cxnSpMkLst>
        </pc:cxnChg>
      </pc:sldChg>
      <pc:sldChg chg="del">
        <pc:chgData name="Keith E Gollwitzer" userId="7867f5d0-1399-4c7e-95bd-f1d4703e1f86" providerId="ADAL" clId="{2EC208C4-4B7E-450E-8EA4-574F8961C852}" dt="2024-04-12T04:31:12.553" v="1110" actId="47"/>
        <pc:sldMkLst>
          <pc:docMk/>
          <pc:sldMk cId="3678675326" sldId="2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3523A-B5C1-40CC-9F18-C90E77C29ADD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70C15-37DD-4C1F-9578-93F87DF80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05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9502-0A22-ED2C-A438-49D25A5B3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B27F1-62E8-FE63-5922-75E890F3C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48475-0862-1FCA-359C-6EEA09307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8CA69-1EC6-D698-6E90-B6A95F67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Gollwitzer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8FB78-3275-3A20-FD20-AE705B655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9F02-D61C-46C7-B6C8-5BF240EC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497E6-B488-DB9D-404D-25D5FF22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8DDD2-8652-D2FF-8390-AAF0B46BC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850B4-567C-D201-D50C-193D2787D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E87B4-E035-EF4D-2FB0-7B45A04FB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Gollwitzer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FAF31-B489-CF61-36B7-DB0EE9C45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9F02-D61C-46C7-B6C8-5BF240EC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0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118721-1322-C51E-64A9-97DA15AD09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06D662-5D5F-B49E-E969-EE19C1E63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F2F0B-A0C9-6F21-4946-5DF963B49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0CE9C-80E7-66BB-E7FA-0393CA245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Gollwitzer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0650-8B1B-00B8-B604-F4EF02CAD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9F02-D61C-46C7-B6C8-5BF240EC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1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C99D3-67FC-4D2D-021D-307AF6302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F102A-D859-0299-303A-BA994FE8F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01B94-7867-812D-A4BE-483C624CB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AABCA-79B5-A7EA-32F1-EEBAB90E6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Gollwitzer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9E474-54A1-B4A7-C070-7187357A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9F02-D61C-46C7-B6C8-5BF240EC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7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A4934-B013-63E1-1D9E-167972690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239CE-CF09-1841-116B-28890530A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DBB30-3533-C770-6184-34F38B8BD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F0A0A-9EC5-2E0B-C26B-6B2C9515D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Gollwitzer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A75A1-ED87-A197-FEEF-3E94C7AF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9F02-D61C-46C7-B6C8-5BF240EC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7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EA728-1667-92B8-13D6-0D96C501A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C48F5-42BC-660B-DCAB-B57AB9D1A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59421-DCDE-85C9-6458-619F646DB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3B290-4154-A47F-D8B7-E5B6A324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F7128-19E6-E3C1-2521-3CBD7D98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Gollwitzer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4CE30-CE46-2610-25B0-5481A7E7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9F02-D61C-46C7-B6C8-5BF240EC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4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86381-2526-D2F0-1F27-7E7EAFE7B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86635-8279-45BA-1584-DA808A297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7AACA-D759-EF1E-C33B-306C3E3CB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D57F4C-EC7A-4541-6319-DE9FD789D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2A50B4-17A0-B7B1-0960-A7CED43E6A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DA634-19F9-109F-80BC-7FCA5DD18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13AC9-851D-4983-A57A-96F490030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Gollwitzer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50605D-B925-A2BF-CC81-7FDFF575B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9F02-D61C-46C7-B6C8-5BF240EC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0E74B-2571-61F1-EF13-D59333B0B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BC44A9-0239-025C-50D2-4A2908BC9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C91829-5E39-6C77-21E0-F66D1AD5B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Gollwitzer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2BC712-540D-2C3C-090B-0AA2DF11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9F02-D61C-46C7-B6C8-5BF240EC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1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BEC49C-4100-5947-2123-976582A82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F9F11C-39B3-A547-852B-90E3925A0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Gollwitzer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DBDA7-1336-3453-677E-32E2A3120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9F02-D61C-46C7-B6C8-5BF240EC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2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DECC9-FE2E-05A6-5BAC-5B3E2F00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BC78D-F704-1723-B225-D2757F5C5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03924-7EEC-45FD-91AF-418C90D2A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04A43-67C2-5F87-0A62-6CFC964CC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B6A8F-0DE5-7E18-2CBA-C32578C8B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Gollwitzer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DCF84-821E-1507-FBE0-E63D2FB73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9F02-D61C-46C7-B6C8-5BF240EC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0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79642-4CB6-242D-A91B-E42D38E9B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1911E-4875-A5D7-F672-71BAD9EF6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E6D1B-DE8B-DC5E-D05F-A042BF2BCA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977AD-356B-2BBF-7C33-DFA287076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471B6-A546-74C0-3495-1B1BE31E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Gollwitzer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E30D2-7F62-06DE-57C7-E5C7DF30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9F02-D61C-46C7-B6C8-5BF240EC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0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3B53B2-29A2-D18F-3F28-0F3DD71E4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3F0AB-1CC5-5BC6-38C8-5C18BA0BD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1332E-D98A-DEF9-A94D-8041BDE896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4/12/24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94914-9C23-6CEA-7A37-BCD76544E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Gollwitzer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A7484-297E-1E4E-0388-992F92832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39F02-D61C-46C7-B6C8-5BF240ECB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0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CDD0D1-9B8E-B8C4-BA5B-F5050CC1A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LBNF - Beamline – Target Complex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1D0E33-3DD7-D454-A067-56CEC4156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557"/>
            <a:ext cx="10515600" cy="483779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Horns</a:t>
            </a:r>
          </a:p>
          <a:p>
            <a:pPr lvl="1"/>
            <a:r>
              <a:rPr lang="en-US" dirty="0"/>
              <a:t>Redesign of Horns B &amp; C outer conductors</a:t>
            </a:r>
          </a:p>
          <a:p>
            <a:pPr lvl="2"/>
            <a:r>
              <a:rPr lang="en-US" dirty="0"/>
              <a:t>Design and modeling has just finished</a:t>
            </a:r>
          </a:p>
          <a:p>
            <a:pPr lvl="2"/>
            <a:r>
              <a:rPr lang="en-US" dirty="0"/>
              <a:t>Investigated vendors’ capabilities</a:t>
            </a:r>
          </a:p>
          <a:p>
            <a:pPr lvl="2"/>
            <a:r>
              <a:rPr lang="en-US" dirty="0"/>
              <a:t>Will start with designer to redo many drawings</a:t>
            </a:r>
          </a:p>
          <a:p>
            <a:pPr lvl="1"/>
            <a:r>
              <a:rPr lang="en-US" dirty="0"/>
              <a:t>Friction Stir Welding </a:t>
            </a:r>
          </a:p>
          <a:p>
            <a:pPr lvl="2"/>
            <a:r>
              <a:rPr lang="en-US" dirty="0"/>
              <a:t>Vendor 0:SDSMT reworked horn stripline failed x-ray quality – will continue for doing vibration studies…eventually a nice display piece</a:t>
            </a:r>
          </a:p>
          <a:p>
            <a:pPr lvl="2"/>
            <a:r>
              <a:rPr lang="en-US" dirty="0"/>
              <a:t>Vendor 1: small German company sample piece passed </a:t>
            </a:r>
            <a:r>
              <a:rPr lang="en-US" dirty="0" err="1"/>
              <a:t>xray</a:t>
            </a:r>
            <a:r>
              <a:rPr lang="en-US" dirty="0"/>
              <a:t> and mechanical testing; sending Test Stand stripline stub for welding; will follow with Horn A Prototype stripline</a:t>
            </a:r>
          </a:p>
          <a:p>
            <a:pPr lvl="2"/>
            <a:r>
              <a:rPr lang="en-US" dirty="0"/>
              <a:t>Vendor 2: PNNL to do sample pieces; agreement has been sent to procurement</a:t>
            </a:r>
          </a:p>
          <a:p>
            <a:pPr lvl="1"/>
            <a:r>
              <a:rPr lang="en-US" dirty="0"/>
              <a:t>Investigation into spider support within horn and possible spark issue due to people working on outer conductor redesign</a:t>
            </a:r>
          </a:p>
          <a:p>
            <a:pPr lvl="1"/>
            <a:r>
              <a:rPr lang="en-US" dirty="0"/>
              <a:t>Large ceramic insulating ring – Kyocera has given a budgetary estimate at nearly twice it was five years ago.</a:t>
            </a:r>
          </a:p>
          <a:p>
            <a:pPr lvl="1"/>
            <a:r>
              <a:rPr lang="en-US" dirty="0"/>
              <a:t>Assembly of Prototype hangers is nearly completed</a:t>
            </a:r>
          </a:p>
          <a:p>
            <a:pPr lvl="1"/>
            <a:r>
              <a:rPr lang="en-US" dirty="0"/>
              <a:t>Looking into thermocouple electrical standoff for conductor monitoring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583ED-308E-6C6D-8EE4-85972BDDA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7BC36B-A6D7-53FA-E444-F9E6998CC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Gollwitzer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BFDC13-7608-6068-D7A5-4219AC215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9F02-D61C-46C7-B6C8-5BF240ECBF66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3C4263-B6E2-AFE7-1777-24FBD4710F16}"/>
              </a:ext>
            </a:extLst>
          </p:cNvPr>
          <p:cNvSpPr txBox="1"/>
          <p:nvPr/>
        </p:nvSpPr>
        <p:spPr>
          <a:xfrm rot="20818352">
            <a:off x="6801625" y="1880599"/>
            <a:ext cx="175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LBNF Beamline Highest priority</a:t>
            </a:r>
          </a:p>
        </p:txBody>
      </p:sp>
    </p:spTree>
    <p:extLst>
      <p:ext uri="{BB962C8B-B14F-4D97-AF65-F5344CB8AC3E}">
        <p14:creationId xmlns:p14="http://schemas.microsoft.com/office/powerpoint/2010/main" val="215966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6C375F-2D65-1CB9-D89C-DEFA969C3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DE1DC4-5023-7AEF-F0CC-4732F0D13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1" y="53840"/>
            <a:ext cx="10515600" cy="1325563"/>
          </a:xfrm>
        </p:spPr>
        <p:txBody>
          <a:bodyPr/>
          <a:lstStyle/>
          <a:p>
            <a:r>
              <a:rPr lang="en-US" dirty="0"/>
              <a:t>LBNF - Beamline – Target Complex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299186-A456-EBEE-AA20-50C49BC98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90667"/>
            <a:ext cx="8039100" cy="516568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Horns Power Supply</a:t>
            </a:r>
          </a:p>
          <a:p>
            <a:pPr lvl="1"/>
            <a:r>
              <a:rPr lang="en-US" dirty="0"/>
              <a:t>Many procurements in process</a:t>
            </a:r>
          </a:p>
          <a:p>
            <a:pPr lvl="1"/>
            <a:r>
              <a:rPr lang="en-US" dirty="0"/>
              <a:t>Issues with chokes continue; fixes are being implemented</a:t>
            </a:r>
          </a:p>
          <a:p>
            <a:r>
              <a:rPr lang="en-US" dirty="0"/>
              <a:t>Water systems</a:t>
            </a:r>
          </a:p>
          <a:p>
            <a:pPr lvl="1"/>
            <a:r>
              <a:rPr lang="en-US" dirty="0"/>
              <a:t>Test Stand Skid preparing drawings and documents for procuring vendor to build skid</a:t>
            </a:r>
          </a:p>
          <a:p>
            <a:pPr lvl="1"/>
            <a:r>
              <a:rPr lang="en-US" dirty="0"/>
              <a:t>Nearing the completion of drawing sets for Horn B &amp; Horn C RAW systems</a:t>
            </a:r>
          </a:p>
          <a:p>
            <a:pPr lvl="1"/>
            <a:r>
              <a:rPr lang="en-US" dirty="0"/>
              <a:t>Newly assigned engineer is now familiar with Water Cooling Panel RAW system; await designer to be assigned.</a:t>
            </a:r>
          </a:p>
          <a:p>
            <a:pPr lvl="1"/>
            <a:r>
              <a:rPr lang="en-US" dirty="0"/>
              <a:t>Design of controls for water systems has come to a stand still. </a:t>
            </a:r>
          </a:p>
          <a:p>
            <a:pPr lvl="1"/>
            <a:r>
              <a:rPr lang="en-US" dirty="0"/>
              <a:t>Gas control system prototype installation @ C0 and ORC completed; instrumentation and control tested.</a:t>
            </a:r>
          </a:p>
          <a:p>
            <a:pPr lvl="1"/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7D3E73-73DE-5DCD-ABDE-BF8433669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A674DE-2380-5CBC-A559-A7A87D2F4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Gollwitzer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F2DD41-4B01-70E5-8D77-66D8E6A66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9F02-D61C-46C7-B6C8-5BF240ECBF66}" type="slidenum">
              <a:rPr lang="en-US" smtClean="0"/>
              <a:t>2</a:t>
            </a:fld>
            <a:endParaRPr lang="en-US"/>
          </a:p>
        </p:txBody>
      </p:sp>
      <p:pic>
        <p:nvPicPr>
          <p:cNvPr id="2" name="Picture 1" descr="A machine with pipes and tubes&#10;&#10;Description automatically generated">
            <a:extLst>
              <a:ext uri="{FF2B5EF4-FFF2-40B4-BE49-F238E27FC236}">
                <a16:creationId xmlns:a16="http://schemas.microsoft.com/office/drawing/2014/main" id="{DA918EA8-8756-606B-C11F-6E1557A7D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7300" y="1487509"/>
            <a:ext cx="3314700" cy="45720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FF211FB-971D-0D96-E1EA-22C04B9CB911}"/>
              </a:ext>
            </a:extLst>
          </p:cNvPr>
          <p:cNvCxnSpPr/>
          <p:nvPr/>
        </p:nvCxnSpPr>
        <p:spPr>
          <a:xfrm flipV="1">
            <a:off x="8153400" y="5642043"/>
            <a:ext cx="667642" cy="2373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52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265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LBNF - Beamline – Target Complex</vt:lpstr>
      <vt:lpstr>LBNF - Beamline – Target Complex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E Gollwitzer</dc:creator>
  <cp:lastModifiedBy>Keith E Gollwitzer</cp:lastModifiedBy>
  <cp:revision>7</cp:revision>
  <dcterms:created xsi:type="dcterms:W3CDTF">2023-09-15T02:55:05Z</dcterms:created>
  <dcterms:modified xsi:type="dcterms:W3CDTF">2024-04-12T04:45:36Z</dcterms:modified>
</cp:coreProperties>
</file>