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7" r:id="rId3"/>
    <p:sldId id="398" r:id="rId4"/>
    <p:sldId id="399" r:id="rId5"/>
    <p:sldId id="400" r:id="rId6"/>
    <p:sldId id="358" r:id="rId7"/>
    <p:sldId id="359" r:id="rId8"/>
    <p:sldId id="390" r:id="rId9"/>
    <p:sldId id="360" r:id="rId10"/>
    <p:sldId id="395" r:id="rId11"/>
    <p:sldId id="394" r:id="rId12"/>
    <p:sldId id="391" r:id="rId13"/>
    <p:sldId id="39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 autoAdjust="0"/>
    <p:restoredTop sz="94641" autoAdjust="0"/>
  </p:normalViewPr>
  <p:slideViewPr>
    <p:cSldViewPr>
      <p:cViewPr varScale="1">
        <p:scale>
          <a:sx n="87" d="100"/>
          <a:sy n="87" d="100"/>
        </p:scale>
        <p:origin x="-96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5A40F-EF9F-5847-A2FF-7BCEF730E46D}" type="datetimeFigureOut">
              <a:rPr lang="en-US" smtClean="0"/>
              <a:pPr/>
              <a:t>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9D74C-C666-A74D-B62F-76EDFDB58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514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4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81DE5B-654A-4123-920E-27402B29F1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3919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34938"/>
            <a:ext cx="21336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4938"/>
            <a:ext cx="62484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36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6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349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36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13688" y="6594475"/>
            <a:ext cx="920750" cy="212725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313" y="5897563"/>
            <a:ext cx="1430337" cy="66040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4013" y="6604000"/>
            <a:ext cx="2733675" cy="133350"/>
          </a:xfrm>
          <a:prstGeom prst="rect">
            <a:avLst/>
          </a:prstGeom>
          <a:noFill/>
        </p:spPr>
      </p:pic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42900" y="1258888"/>
            <a:ext cx="8458200" cy="0"/>
          </a:xfrm>
          <a:prstGeom prst="line">
            <a:avLst/>
          </a:prstGeom>
          <a:noFill/>
          <a:ln w="76200" cmpd="tri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143000" y="6513513"/>
            <a:ext cx="7662863" cy="0"/>
          </a:xfrm>
          <a:prstGeom prst="line">
            <a:avLst/>
          </a:prstGeom>
          <a:noFill/>
          <a:ln w="76200" cmpd="tri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30200" y="6513513"/>
            <a:ext cx="355600" cy="0"/>
          </a:xfrm>
          <a:prstGeom prst="line">
            <a:avLst/>
          </a:prstGeom>
          <a:noFill/>
          <a:ln w="76200" cmpd="tri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Arial" charset="0"/>
        </a:defRPr>
      </a:lvl9pPr>
    </p:titleStyle>
    <p:bodyStyle>
      <a:lvl1pPr marL="230188" indent="-230188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7338" algn="l" rtl="0" fontAlgn="base">
        <a:spcBef>
          <a:spcPct val="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033463" indent="-174625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376363" indent="-228600" algn="l" rtl="0" fontAlgn="base">
        <a:spcBef>
          <a:spcPct val="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</a:defRPr>
      </a:lvl4pPr>
      <a:lvl5pPr marL="1655763" indent="-165100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112963" indent="-165100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570163" indent="-165100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027363" indent="-165100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484563" indent="-165100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Liquid Argon TPC DR Project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1 February 2013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Christopher Mauger</a:t>
            </a:r>
          </a:p>
          <a:p>
            <a:r>
              <a:rPr lang="en-US" smtClean="0">
                <a:latin typeface="Times New Roman"/>
                <a:cs typeface="Times New Roman"/>
              </a:rPr>
              <a:t>LANL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to validate the cryostat size (Kevin </a:t>
            </a:r>
            <a:r>
              <a:rPr lang="en-US" dirty="0" err="1" smtClean="0"/>
              <a:t>Yarritu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8458200" y="7620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8F076641-8E43-4AB2-8708-0CAE570FBFC8}" type="slidenum">
              <a:rPr lang="en-US" smtClean="0"/>
              <a:pPr algn="ctr"/>
              <a:t>10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7200" y="1295400"/>
            <a:ext cx="7784440" cy="5272002"/>
            <a:chOff x="301879" y="765376"/>
            <a:chExt cx="8679568" cy="5878226"/>
          </a:xfrm>
        </p:grpSpPr>
        <p:pic>
          <p:nvPicPr>
            <p:cNvPr id="6" name="Picture 5" descr="max_Cont_qe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879" y="765376"/>
              <a:ext cx="4339784" cy="2939113"/>
            </a:xfrm>
            <a:prstGeom prst="rect">
              <a:avLst/>
            </a:prstGeom>
          </p:spPr>
        </p:pic>
        <p:pic>
          <p:nvPicPr>
            <p:cNvPr id="7" name="Picture 6" descr="max_Cont_res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1663" y="765376"/>
              <a:ext cx="4339784" cy="2939113"/>
            </a:xfrm>
            <a:prstGeom prst="rect">
              <a:avLst/>
            </a:prstGeom>
          </p:spPr>
        </p:pic>
        <p:pic>
          <p:nvPicPr>
            <p:cNvPr id="8" name="Picture 7" descr="max_Cont_dis.ep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879" y="3704489"/>
              <a:ext cx="4339784" cy="293911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600200" y="2209800"/>
            <a:ext cx="179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Quasi-elastic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20980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4876800"/>
            <a:ext cx="195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 Inelastic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4343400"/>
            <a:ext cx="4953000" cy="2057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Plots show the distance from the vertex to the endpoint of the longest track in the event for contained CC events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Contained event: everything contained except the lepton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10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 neutrino interaction per 10</a:t>
            </a:r>
            <a:r>
              <a:rPr lang="en-US" sz="1400" baseline="30000" dirty="0" smtClean="0"/>
              <a:t>20</a:t>
            </a:r>
            <a:r>
              <a:rPr lang="en-US" sz="1400" dirty="0" smtClean="0"/>
              <a:t> POT for NUMI ME tune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10% containment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Anticipate 4 x </a:t>
            </a:r>
            <a:r>
              <a:rPr lang="en-US" sz="1400" dirty="0"/>
              <a:t>10</a:t>
            </a:r>
            <a:r>
              <a:rPr lang="en-US" sz="1400" baseline="30000" dirty="0"/>
              <a:t>20</a:t>
            </a:r>
            <a:r>
              <a:rPr lang="en-US" sz="1400" dirty="0"/>
              <a:t> </a:t>
            </a:r>
            <a:r>
              <a:rPr lang="en-US" sz="1400" dirty="0" smtClean="0"/>
              <a:t>POT per year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Would get 400,000 contained CC events per year during a NUMI ME run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Complementary neutrino energy spectra to </a:t>
            </a:r>
            <a:r>
              <a:rPr lang="en-US" sz="1400" dirty="0" err="1" smtClean="0"/>
              <a:t>MicroBooNE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97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LANL TPC and Laser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721" y="1665928"/>
            <a:ext cx="4172465" cy="485947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706533" y="4217982"/>
            <a:ext cx="16027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12903" y="4217982"/>
            <a:ext cx="2886765" cy="16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83856" y="4234318"/>
            <a:ext cx="2615812" cy="890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3341124"/>
            <a:ext cx="2702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buFont typeface="Arial"/>
              <a:buChar char="•"/>
            </a:pPr>
            <a:r>
              <a:rPr lang="en-US" sz="2400" dirty="0" smtClean="0"/>
              <a:t>4 optical ports</a:t>
            </a:r>
          </a:p>
          <a:p>
            <a:pPr marL="525780" lvl="1" indent="-342900">
              <a:buFont typeface="Lucida Grande"/>
              <a:buChar char="-"/>
            </a:pPr>
            <a:r>
              <a:rPr lang="en-US" sz="2400" dirty="0" smtClean="0"/>
              <a:t>2 set 15cm from anode</a:t>
            </a:r>
          </a:p>
          <a:p>
            <a:pPr marL="525780" lvl="1" indent="-342900">
              <a:buFont typeface="Lucida Grande"/>
              <a:buChar char="-"/>
            </a:pPr>
            <a:r>
              <a:rPr lang="en-US" sz="2400" dirty="0" smtClean="0"/>
              <a:t>2 set 15 cm from cathode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48458" y="5125075"/>
            <a:ext cx="13608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/>
        </p:nvSpPr>
        <p:spPr>
          <a:xfrm>
            <a:off x="8458200" y="7620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8F076641-8E43-4AB2-8708-0CAE570FBFC8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91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Risk Status</a:t>
            </a:r>
            <a:endParaRPr lang="en-US" dirty="0"/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8458200" y="7620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8F076641-8E43-4AB2-8708-0CAE570FBFC8}" type="slidenum">
              <a:rPr lang="en-US" smtClean="0"/>
              <a:pPr algn="ctr"/>
              <a:t>12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1051541"/>
              </p:ext>
            </p:extLst>
          </p:nvPr>
        </p:nvGraphicFramePr>
        <p:xfrm>
          <a:off x="152400" y="1371600"/>
          <a:ext cx="8915400" cy="45719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71600"/>
                <a:gridCol w="3200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 Identified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 not identified at LANL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Acquired lab</a:t>
                      </a:r>
                      <a:r>
                        <a:rPr lang="en-US" baseline="0" dirty="0" smtClean="0"/>
                        <a:t> space at the end of the calendar year</a:t>
                      </a:r>
                    </a:p>
                    <a:p>
                      <a:r>
                        <a:rPr lang="en-US" baseline="0" dirty="0" smtClean="0"/>
                        <a:t>Currently undergoing refurbishment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Move-in expected in</a:t>
                      </a:r>
                      <a:r>
                        <a:rPr lang="en-US" baseline="0" dirty="0" smtClean="0"/>
                        <a:t> a few weeks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Cryostat procurement a challenge</a:t>
                      </a:r>
                      <a:r>
                        <a:rPr lang="en-US" baseline="0" dirty="0" smtClean="0"/>
                        <a:t> across fiscal year boundary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to redesign, the procurement was delayed and now</a:t>
                      </a:r>
                      <a:r>
                        <a:rPr lang="en-US" baseline="0" dirty="0" smtClean="0"/>
                        <a:t> will take place in a single fiscal year (LDRD funds do not carry over)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LISC process may</a:t>
                      </a:r>
                      <a:r>
                        <a:rPr lang="en-US" baseline="0" dirty="0" smtClean="0"/>
                        <a:t> exacerbate the procurement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While it is extra work (and therefore cost), we have not had procurements hung up by the LISC process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</a:t>
                      </a:r>
                      <a:r>
                        <a:rPr lang="en-US" baseline="0" dirty="0" smtClean="0"/>
                        <a:t>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Electronics acquisition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cost has increased, but the procurements should happen on time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3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meeting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White papers </a:t>
            </a:r>
            <a:r>
              <a:rPr lang="en-US" sz="2000" smtClean="0"/>
              <a:t>for </a:t>
            </a:r>
            <a:r>
              <a:rPr lang="en-US" sz="2000" smtClean="0"/>
              <a:t>Snowmass</a:t>
            </a:r>
            <a:endParaRPr lang="en-US" sz="20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neutron beam running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running at the SNS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running at NUMI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produce by this weekend!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Proposal for the scientific program for this detector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Thorough document that describes the science case for each aspect of the program, potential role of participants, need some simulation work here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Document that can be circulated to funding agencies and major stakeholders (e.g. LBNE management)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Collaboration formation: </a:t>
            </a:r>
            <a:r>
              <a:rPr lang="en-US" sz="1800" dirty="0" smtClean="0"/>
              <a:t>define and carry out simulations and calculations for the proposal, define and begin longer term simulations and calculations, define participants and schedule for commissioning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We need a name!</a:t>
            </a:r>
            <a:endParaRPr lang="en-US" sz="1800" dirty="0" smtClean="0"/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8458200" y="7620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8F076641-8E43-4AB2-8708-0CAE570FBFC8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34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Outline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Times New Roman"/>
                <a:cs typeface="Times New Roman"/>
              </a:rPr>
              <a:t>The LDRD Program and our Project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Times New Roman"/>
                <a:cs typeface="Times New Roman"/>
              </a:rPr>
              <a:t>Current Status of the Detector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Times New Roman"/>
                <a:cs typeface="Times New Roman"/>
              </a:rPr>
              <a:t>Goals of this meeting</a:t>
            </a:r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8458200" y="7620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8F076641-8E43-4AB2-8708-0CAE570FBFC8}" type="slidenum">
              <a:rPr lang="en-US" smtClean="0"/>
              <a:pPr algn="ctr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LANL LDRD Program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6% tax on ~$2B annual budget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Major programs: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Director’s funded </a:t>
            </a:r>
            <a:r>
              <a:rPr lang="en-US" dirty="0" err="1" smtClean="0">
                <a:latin typeface="Times New Roman"/>
                <a:cs typeface="Times New Roman"/>
              </a:rPr>
              <a:t>postdocs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Exploratory Research (ER) – 3 year duration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single PI with some M&amp;S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part-time PI with </a:t>
            </a:r>
            <a:r>
              <a:rPr lang="en-US" dirty="0" err="1" smtClean="0">
                <a:latin typeface="Times New Roman"/>
                <a:cs typeface="Times New Roman"/>
              </a:rPr>
              <a:t>postdoc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Directed Research (DR) – 3 year duration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multi-investigator project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significant M&amp;S funding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Until last year, 8 ``grand challenges’’, one related to fundamental nuclear and particle physics: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Beyond the Standard Model (BSM)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LANL-speak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LANL is organized into: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Principal Associate Directorates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Associate Directorates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Divisions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Groups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Teams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Relevant for LBNE: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Theory Division, T-2 group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Physics Division 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P-23: Neutron Science and Weak Interactions Group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P-25: Subatomic Physics Group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Groups in P-Division have ~30 staff scientists (like small/medium physics departments)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Physics Division is primarily an experimental division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There are four groups in Physics Division, two of which do fundamental nuclear and particle physics.  There is a lot of overlap between them.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LANL LBNE-related LDRD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We were awarded a DR project to support effort associated with LBNE - FY12-FY14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Times New Roman"/>
                <a:cs typeface="Times New Roman"/>
              </a:rPr>
              <a:t> Multi-division project with three groups:  T-2, P-23 and P-25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727" dirty="0" smtClean="0">
                <a:latin typeface="Times New Roman"/>
                <a:cs typeface="Times New Roman"/>
              </a:rPr>
              <a:t>PI:  Mauger (P-25), Co-PI: Carlson(T-2), P-23 lead:  </a:t>
            </a:r>
            <a:r>
              <a:rPr lang="en-US" sz="2727" dirty="0" err="1" smtClean="0">
                <a:latin typeface="Times New Roman"/>
                <a:cs typeface="Times New Roman"/>
              </a:rPr>
              <a:t>Sinnis</a:t>
            </a:r>
            <a:endParaRPr lang="en-US" sz="2727" dirty="0" smtClean="0">
              <a:latin typeface="Times New Roman"/>
              <a:cs typeface="Times New Roman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727" dirty="0" smtClean="0">
                <a:latin typeface="Times New Roman"/>
                <a:cs typeface="Times New Roman"/>
              </a:rPr>
              <a:t>Explore three major physics goals of LBNE associated with BSM Grand Challenge (</a:t>
            </a:r>
            <a:r>
              <a:rPr lang="en-US" sz="2727" dirty="0" err="1" smtClean="0">
                <a:latin typeface="Times New Roman"/>
                <a:cs typeface="Times New Roman"/>
              </a:rPr>
              <a:t>Leptonic</a:t>
            </a:r>
            <a:r>
              <a:rPr lang="en-US" sz="2727" dirty="0" smtClean="0">
                <a:latin typeface="Times New Roman"/>
                <a:cs typeface="Times New Roman"/>
              </a:rPr>
              <a:t> CP Violation, Nucleon Decay, Burst Supernova Neutrinos)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Times New Roman"/>
                <a:cs typeface="Times New Roman"/>
              </a:rPr>
              <a:t>Theoretical Effort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727" dirty="0" smtClean="0">
                <a:latin typeface="Times New Roman"/>
                <a:cs typeface="Times New Roman"/>
              </a:rPr>
              <a:t>CP Violation: neutrino-nucleus interactions important for extracting CPV signature in long-baseline oscillation physics, Non-standard interactions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727" dirty="0" smtClean="0">
                <a:latin typeface="Times New Roman"/>
                <a:cs typeface="Times New Roman"/>
              </a:rPr>
              <a:t>Nucleon Decay:  BSM model predictions, nuclear physics calculations to understand event signatures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727" dirty="0" smtClean="0">
                <a:latin typeface="Times New Roman"/>
                <a:cs typeface="Times New Roman"/>
              </a:rPr>
              <a:t>Burst Supernova Neutrinos:  Imprint of BSM physics on neutrino spectra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158" dirty="0" smtClean="0">
                <a:latin typeface="Times New Roman"/>
                <a:cs typeface="Times New Roman"/>
              </a:rPr>
              <a:t>Experimental Effort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737" dirty="0" smtClean="0">
                <a:latin typeface="Times New Roman"/>
                <a:cs typeface="Times New Roman"/>
              </a:rPr>
              <a:t>Absolute neutrino flux determination – NA-61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737" dirty="0" smtClean="0">
                <a:latin typeface="Times New Roman"/>
                <a:cs typeface="Times New Roman"/>
              </a:rPr>
              <a:t>Simulations of event signatures (Nucleon Decay, Burst Supernova)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737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Develop experimental apparatus to explore important physics signatures: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737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Leptonic</a:t>
            </a:r>
            <a:r>
              <a:rPr lang="en-US" sz="2737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CP violation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737" dirty="0" smtClean="0">
                <a:solidFill>
                  <a:srgbClr val="FF0000"/>
                </a:solidFill>
                <a:latin typeface="Times New Roman"/>
                <a:cs typeface="Times New Roman"/>
              </a:rPr>
              <a:t>Burst Supernova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Goals for this part of the DR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Successfully, build, commission and run the liquid argon TPC, reconstruct cosmic-ray </a:t>
            </a:r>
            <a:r>
              <a:rPr lang="en-US" sz="2000" dirty="0" err="1" smtClean="0"/>
              <a:t>muons</a:t>
            </a:r>
            <a:endParaRPr lang="en-US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CP Violation: 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The LBNE far detector will not be magnetized, cannot do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baseline="30000" dirty="0" smtClean="0">
                <a:latin typeface="Symbol" charset="2"/>
                <a:cs typeface="Symbol" charset="2"/>
              </a:rPr>
              <a:t>+</a:t>
            </a:r>
            <a:r>
              <a:rPr lang="en-US" sz="1800" dirty="0" smtClean="0">
                <a:latin typeface="Symbol" charset="2"/>
                <a:cs typeface="Symbol" charset="2"/>
              </a:rPr>
              <a:t>/m</a:t>
            </a:r>
            <a:r>
              <a:rPr lang="en-US" sz="18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800" dirty="0" smtClean="0">
                <a:latin typeface="Symbol" charset="2"/>
                <a:cs typeface="Symbol" charset="2"/>
              </a:rPr>
              <a:t> </a:t>
            </a:r>
            <a:r>
              <a:rPr lang="en-US" sz="1800" dirty="0" smtClean="0">
                <a:cs typeface="Symbol" charset="2"/>
              </a:rPr>
              <a:t>separation by track curvature 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>
                <a:cs typeface="Symbol" charset="2"/>
              </a:rPr>
              <a:t>Approximately 75% of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800" dirty="0" smtClean="0">
                <a:cs typeface="Symbol" charset="2"/>
              </a:rPr>
              <a:t> </a:t>
            </a:r>
            <a:r>
              <a:rPr lang="en-US" sz="1800" dirty="0" smtClean="0"/>
              <a:t>are captured by the argon nucleus – gamma and neutron cascade 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All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baseline="30000" dirty="0" smtClean="0">
                <a:latin typeface="Symbol" charset="2"/>
                <a:cs typeface="Symbol" charset="2"/>
              </a:rPr>
              <a:t>+</a:t>
            </a:r>
            <a:r>
              <a:rPr lang="en-US" sz="1800" dirty="0" smtClean="0">
                <a:latin typeface="Symbol" charset="2"/>
                <a:cs typeface="Symbol" charset="2"/>
              </a:rPr>
              <a:t> </a:t>
            </a:r>
            <a:r>
              <a:rPr lang="en-US" sz="1800" dirty="0" smtClean="0">
                <a:cs typeface="Symbol" charset="2"/>
              </a:rPr>
              <a:t>will decay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>
                <a:cs typeface="Symbol" charset="2"/>
              </a:rPr>
              <a:t>I</a:t>
            </a:r>
            <a:r>
              <a:rPr lang="en-US" sz="1800" dirty="0" smtClean="0">
                <a:cs typeface="Symbol" charset="2"/>
              </a:rPr>
              <a:t>f we can identify the captures with high purity and with reasonable and quantifiable efficiency, </a:t>
            </a:r>
            <a:r>
              <a:rPr lang="en-US" sz="1800" dirty="0" smtClean="0"/>
              <a:t> we can do </a:t>
            </a:r>
            <a:r>
              <a:rPr lang="en-US" sz="1800" dirty="0" smtClean="0">
                <a:cs typeface="Symbol" charset="2"/>
              </a:rPr>
              <a:t>neutrino/anti-neutrino separation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>
                <a:cs typeface="Symbol" charset="2"/>
              </a:rPr>
              <a:t>This allows CP studies of long-baseline and atmospheric neutrinos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cs typeface="Symbol" charset="2"/>
              </a:rPr>
              <a:t>Supernova-related studies – </a:t>
            </a:r>
            <a:r>
              <a:rPr lang="en-US" sz="2000" dirty="0" err="1" smtClean="0">
                <a:cs typeface="Symbol" charset="2"/>
              </a:rPr>
              <a:t>spallation</a:t>
            </a:r>
            <a:r>
              <a:rPr lang="en-US" sz="2000" dirty="0" smtClean="0">
                <a:cs typeface="Symbol" charset="2"/>
              </a:rPr>
              <a:t> backgrounds, low energy particle identification, optical photons vs. ionization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cs typeface="Symbol" charset="2"/>
              </a:rPr>
              <a:t>Calibration development – laser calibration </a:t>
            </a:r>
            <a:endParaRPr lang="en-US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8458200" y="7620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8F076641-8E43-4AB2-8708-0CAE570FBFC8}" type="slidenum">
              <a:rPr lang="en-US" smtClean="0"/>
              <a:pPr algn="ctr"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Scientific Goals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638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Neutron beam (on-site at LANL)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spallation studies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surface running backgrounds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neutrino energy reconstruction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beam-induced backgrounds for the near detector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Neutrino Running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SNS running – energies relevant to supernova</a:t>
            </a:r>
            <a:endParaRPr lang="en-US" sz="1800" dirty="0" smtClean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cross-sections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reconstruction demonstration with real data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NUMI running – energies relevant to long-baseline oscillations: bread-and-butter LBNE, NSI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exclusive and inclusive neutrino interaction in resonance and DIS region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explicit experience with neutrino energy reconstruction</a:t>
            </a:r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8458200" y="7620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8F076641-8E43-4AB2-8708-0CAE570FBFC8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0793" t="9877" r="29923" b="4982"/>
          <a:stretch/>
        </p:blipFill>
        <p:spPr bwMode="auto">
          <a:xfrm>
            <a:off x="5486400" y="1524000"/>
            <a:ext cx="32871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Development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Proposed to the LDRD Office to change the major hardware portion of this LDRD project in February, 2012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Developed the basic design and underwent review in April 2012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Held a workshop in Santa Fe in July 2012 with many external participants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Included a broad survey of liquid argon efforts in the U.S.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/>
              <a:t>G</a:t>
            </a:r>
            <a:r>
              <a:rPr lang="en-US" sz="1800" dirty="0" smtClean="0"/>
              <a:t>ood engagement and advice from the community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Resulted in a design change to the cryostat and TPC (UCLA)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Made design decisions on electronics (BNL)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Should this be part of the FNAL beam-test program? (FNAL)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err="1" smtClean="0"/>
              <a:t>LArIAT</a:t>
            </a:r>
            <a:r>
              <a:rPr lang="en-US" sz="1800" dirty="0" smtClean="0"/>
              <a:t> two phases, one faster (smaller), one longer-term (larger)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Moving forward with crucial procurements</a:t>
            </a:r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8458200" y="7620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8F076641-8E43-4AB2-8708-0CAE570FBFC8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34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 smtClean="0"/>
              <a:t>Organizational Structure (would like to see your name here)</a:t>
            </a:r>
            <a:endParaRPr lang="en-US" dirty="0"/>
          </a:p>
        </p:txBody>
      </p:sp>
      <p:grpSp>
        <p:nvGrpSpPr>
          <p:cNvPr id="205" name="Group 204"/>
          <p:cNvGrpSpPr/>
          <p:nvPr/>
        </p:nvGrpSpPr>
        <p:grpSpPr>
          <a:xfrm>
            <a:off x="457200" y="1444749"/>
            <a:ext cx="821971" cy="961495"/>
            <a:chOff x="457200" y="1417638"/>
            <a:chExt cx="821971" cy="961495"/>
          </a:xfrm>
        </p:grpSpPr>
        <p:sp>
          <p:nvSpPr>
            <p:cNvPr id="206" name="Rectangle 205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Cryostat</a:t>
              </a: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Ramsey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7277797" y="1444749"/>
            <a:ext cx="821971" cy="961495"/>
            <a:chOff x="7277797" y="1417638"/>
            <a:chExt cx="821971" cy="961495"/>
          </a:xfrm>
        </p:grpSpPr>
        <p:sp>
          <p:nvSpPr>
            <p:cNvPr id="209" name="Rectangle 208"/>
            <p:cNvSpPr/>
            <p:nvPr/>
          </p:nvSpPr>
          <p:spPr>
            <a:xfrm>
              <a:off x="7277797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Physics Analysis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277797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Yarritu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/Mauger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4354684" y="1444749"/>
            <a:ext cx="821971" cy="961495"/>
            <a:chOff x="6303426" y="1417638"/>
            <a:chExt cx="821971" cy="961495"/>
          </a:xfrm>
        </p:grpSpPr>
        <p:sp>
          <p:nvSpPr>
            <p:cNvPr id="212" name="Rectangle 211"/>
            <p:cNvSpPr/>
            <p:nvPr/>
          </p:nvSpPr>
          <p:spPr>
            <a:xfrm>
              <a:off x="6303426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Photon Detection System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6303426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Rielage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303426" y="1444749"/>
            <a:ext cx="821971" cy="961495"/>
            <a:chOff x="5329055" y="1417638"/>
            <a:chExt cx="821971" cy="961495"/>
          </a:xfrm>
        </p:grpSpPr>
        <p:sp>
          <p:nvSpPr>
            <p:cNvPr id="215" name="Rectangle 214"/>
            <p:cNvSpPr/>
            <p:nvPr/>
          </p:nvSpPr>
          <p:spPr>
            <a:xfrm>
              <a:off x="5329055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Simulation and Reconstruction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329055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Yarritu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3380313" y="1444749"/>
            <a:ext cx="821971" cy="961495"/>
            <a:chOff x="4354684" y="1417638"/>
            <a:chExt cx="821971" cy="961495"/>
          </a:xfrm>
        </p:grpSpPr>
        <p:sp>
          <p:nvSpPr>
            <p:cNvPr id="218" name="Rectangle 217"/>
            <p:cNvSpPr/>
            <p:nvPr/>
          </p:nvSpPr>
          <p:spPr>
            <a:xfrm>
              <a:off x="4354684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Laser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4354684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Sinnis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405942" y="1444749"/>
            <a:ext cx="821971" cy="961495"/>
            <a:chOff x="3380313" y="1417638"/>
            <a:chExt cx="821971" cy="961495"/>
          </a:xfrm>
        </p:grpSpPr>
        <p:sp>
          <p:nvSpPr>
            <p:cNvPr id="221" name="Rectangle 220"/>
            <p:cNvSpPr/>
            <p:nvPr/>
          </p:nvSpPr>
          <p:spPr>
            <a:xfrm>
              <a:off x="3380313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Electronics, High Voltage, TPC and DAQ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380313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Van de Water</a:t>
              </a: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5329055" y="1444749"/>
            <a:ext cx="821971" cy="961495"/>
            <a:chOff x="2405942" y="1417638"/>
            <a:chExt cx="821971" cy="961495"/>
          </a:xfrm>
        </p:grpSpPr>
        <p:sp>
          <p:nvSpPr>
            <p:cNvPr id="224" name="Rectangle 223"/>
            <p:cNvSpPr/>
            <p:nvPr/>
          </p:nvSpPr>
          <p:spPr>
            <a:xfrm>
              <a:off x="2405942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Infrastructure and Installation</a:t>
              </a: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405942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noProof="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Sondheim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431571" y="1444749"/>
            <a:ext cx="821971" cy="961495"/>
            <a:chOff x="1431571" y="1417638"/>
            <a:chExt cx="821971" cy="961495"/>
          </a:xfrm>
        </p:grpSpPr>
        <p:sp>
          <p:nvSpPr>
            <p:cNvPr id="227" name="Rectangle 226"/>
            <p:cNvSpPr/>
            <p:nvPr/>
          </p:nvSpPr>
          <p:spPr>
            <a:xfrm>
              <a:off x="1431571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Cryogenics and Purification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431571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Sondheim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457200" y="2755895"/>
            <a:ext cx="821971" cy="961495"/>
            <a:chOff x="457200" y="1417638"/>
            <a:chExt cx="821971" cy="961495"/>
          </a:xfrm>
        </p:grpSpPr>
        <p:sp>
          <p:nvSpPr>
            <p:cNvPr id="230" name="Rectangle 229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Electronics</a:t>
              </a: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Mirabal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457200" y="4067041"/>
            <a:ext cx="821971" cy="961495"/>
            <a:chOff x="457200" y="1417638"/>
            <a:chExt cx="821971" cy="961495"/>
          </a:xfrm>
        </p:grpSpPr>
        <p:sp>
          <p:nvSpPr>
            <p:cNvPr id="233" name="Rectangle 232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Modules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Field Cage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Cables</a:t>
              </a: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Mirabal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329055" y="5378186"/>
            <a:ext cx="821971" cy="961495"/>
            <a:chOff x="457200" y="1417638"/>
            <a:chExt cx="821971" cy="961495"/>
          </a:xfrm>
        </p:grpSpPr>
        <p:sp>
          <p:nvSpPr>
            <p:cNvPr id="236" name="Rectangle 235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Photodetector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Rielage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6303426" y="5378186"/>
            <a:ext cx="821971" cy="961495"/>
            <a:chOff x="457200" y="1417638"/>
            <a:chExt cx="821971" cy="961495"/>
          </a:xfrm>
        </p:grpSpPr>
        <p:sp>
          <p:nvSpPr>
            <p:cNvPr id="239" name="Rectangle 238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Wavelength Shifter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Rielage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7277797" y="5378186"/>
            <a:ext cx="821971" cy="961495"/>
            <a:chOff x="457200" y="1417638"/>
            <a:chExt cx="821971" cy="961495"/>
          </a:xfrm>
        </p:grpSpPr>
        <p:sp>
          <p:nvSpPr>
            <p:cNvPr id="242" name="Rectangle 241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Electronics/HV/DAQ</a:t>
              </a: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Rielage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1431571" y="2755895"/>
            <a:ext cx="821971" cy="961495"/>
            <a:chOff x="457200" y="1417638"/>
            <a:chExt cx="821971" cy="961495"/>
          </a:xfrm>
        </p:grpSpPr>
        <p:sp>
          <p:nvSpPr>
            <p:cNvPr id="245" name="Rectangle 244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High Voltage</a:t>
              </a: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Mirabal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2405942" y="2755895"/>
            <a:ext cx="821971" cy="961495"/>
            <a:chOff x="457200" y="1417638"/>
            <a:chExt cx="821971" cy="961495"/>
          </a:xfrm>
        </p:grpSpPr>
        <p:sp>
          <p:nvSpPr>
            <p:cNvPr id="248" name="Rectangle 247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TPC</a:t>
              </a: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Lee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3380313" y="2755895"/>
            <a:ext cx="821971" cy="961495"/>
            <a:chOff x="457200" y="1417638"/>
            <a:chExt cx="821971" cy="961495"/>
          </a:xfrm>
        </p:grpSpPr>
        <p:sp>
          <p:nvSpPr>
            <p:cNvPr id="251" name="Rectangle 250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Purity Monitor</a:t>
              </a: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Van de Water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4354684" y="2755895"/>
            <a:ext cx="821971" cy="961495"/>
            <a:chOff x="457200" y="1417638"/>
            <a:chExt cx="821971" cy="961495"/>
          </a:xfrm>
        </p:grpSpPr>
        <p:sp>
          <p:nvSpPr>
            <p:cNvPr id="254" name="Rectangle 253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DAQ</a:t>
              </a: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Ketchum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1431571" y="4067041"/>
            <a:ext cx="821971" cy="961495"/>
            <a:chOff x="457200" y="1417638"/>
            <a:chExt cx="821971" cy="961495"/>
          </a:xfrm>
        </p:grpSpPr>
        <p:sp>
          <p:nvSpPr>
            <p:cNvPr id="257" name="Rectangle 256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Feed-through</a:t>
              </a: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Ramsey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2405942" y="4067041"/>
            <a:ext cx="821971" cy="961495"/>
            <a:chOff x="457200" y="1417638"/>
            <a:chExt cx="821971" cy="961495"/>
          </a:xfrm>
        </p:grpSpPr>
        <p:sp>
          <p:nvSpPr>
            <p:cNvPr id="260" name="Rectangle 259"/>
            <p:cNvSpPr/>
            <p:nvPr/>
          </p:nvSpPr>
          <p:spPr>
            <a:xfrm>
              <a:off x="457200" y="1417638"/>
              <a:ext cx="821971" cy="69888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Field Simulations</a:t>
              </a: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7200" y="2116525"/>
              <a:ext cx="821971" cy="2626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Sondheim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cxnSp>
        <p:nvCxnSpPr>
          <p:cNvPr id="262" name="Straight Connector 261"/>
          <p:cNvCxnSpPr/>
          <p:nvPr/>
        </p:nvCxnSpPr>
        <p:spPr>
          <a:xfrm rot="16200000" flipH="1">
            <a:off x="2731310" y="2491862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3" name="Straight Connector 262"/>
          <p:cNvCxnSpPr/>
          <p:nvPr/>
        </p:nvCxnSpPr>
        <p:spPr>
          <a:xfrm>
            <a:off x="850392" y="2576775"/>
            <a:ext cx="3931920" cy="158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4" name="Straight Connector 263"/>
          <p:cNvCxnSpPr/>
          <p:nvPr/>
        </p:nvCxnSpPr>
        <p:spPr>
          <a:xfrm rot="16200000" flipH="1">
            <a:off x="781157" y="2667805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5" name="Straight Connector 264"/>
          <p:cNvCxnSpPr/>
          <p:nvPr/>
        </p:nvCxnSpPr>
        <p:spPr>
          <a:xfrm rot="16200000" flipH="1">
            <a:off x="1753410" y="2667805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6" name="Straight Connector 265"/>
          <p:cNvCxnSpPr/>
          <p:nvPr/>
        </p:nvCxnSpPr>
        <p:spPr>
          <a:xfrm rot="16200000" flipH="1">
            <a:off x="2733782" y="2665570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7" name="Straight Connector 266"/>
          <p:cNvCxnSpPr/>
          <p:nvPr/>
        </p:nvCxnSpPr>
        <p:spPr>
          <a:xfrm rot="16200000" flipH="1">
            <a:off x="3704976" y="2667805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8" name="Straight Connector 267"/>
          <p:cNvCxnSpPr/>
          <p:nvPr/>
        </p:nvCxnSpPr>
        <p:spPr>
          <a:xfrm rot="16200000" flipH="1">
            <a:off x="4678643" y="2665569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9" name="Straight Connector 268"/>
          <p:cNvCxnSpPr/>
          <p:nvPr/>
        </p:nvCxnSpPr>
        <p:spPr>
          <a:xfrm rot="16200000" flipH="1">
            <a:off x="778685" y="3978951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0" name="Straight Connector 269"/>
          <p:cNvCxnSpPr/>
          <p:nvPr/>
        </p:nvCxnSpPr>
        <p:spPr>
          <a:xfrm rot="16200000" flipH="1">
            <a:off x="2728838" y="3978951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1" name="Straight Connector 270"/>
          <p:cNvCxnSpPr/>
          <p:nvPr/>
        </p:nvCxnSpPr>
        <p:spPr>
          <a:xfrm rot="16200000" flipH="1">
            <a:off x="1755882" y="3978951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2" name="Straight Connector 271"/>
          <p:cNvCxnSpPr/>
          <p:nvPr/>
        </p:nvCxnSpPr>
        <p:spPr>
          <a:xfrm rot="16200000" flipH="1">
            <a:off x="7597882" y="5290095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3" name="Straight Connector 272"/>
          <p:cNvCxnSpPr/>
          <p:nvPr/>
        </p:nvCxnSpPr>
        <p:spPr>
          <a:xfrm rot="16200000" flipH="1">
            <a:off x="6628449" y="5290096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4" name="Straight Connector 273"/>
          <p:cNvCxnSpPr/>
          <p:nvPr/>
        </p:nvCxnSpPr>
        <p:spPr>
          <a:xfrm rot="16200000" flipH="1">
            <a:off x="5654782" y="5290096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5" name="Straight Connector 274"/>
          <p:cNvCxnSpPr/>
          <p:nvPr/>
        </p:nvCxnSpPr>
        <p:spPr>
          <a:xfrm>
            <a:off x="850392" y="3893332"/>
            <a:ext cx="1971480" cy="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76" name="Group 275"/>
          <p:cNvGrpSpPr/>
          <p:nvPr/>
        </p:nvGrpSpPr>
        <p:grpSpPr>
          <a:xfrm>
            <a:off x="2407709" y="5204478"/>
            <a:ext cx="2770714" cy="1135206"/>
            <a:chOff x="457199" y="4914756"/>
            <a:chExt cx="2770714" cy="1135206"/>
          </a:xfrm>
        </p:grpSpPr>
        <p:grpSp>
          <p:nvGrpSpPr>
            <p:cNvPr id="277" name="Group 48"/>
            <p:cNvGrpSpPr/>
            <p:nvPr/>
          </p:nvGrpSpPr>
          <p:grpSpPr>
            <a:xfrm>
              <a:off x="457199" y="5088467"/>
              <a:ext cx="821971" cy="961495"/>
              <a:chOff x="457200" y="1417638"/>
              <a:chExt cx="821971" cy="961495"/>
            </a:xfrm>
          </p:grpSpPr>
          <p:sp>
            <p:nvSpPr>
              <p:cNvPr id="288" name="Rectangle 287"/>
              <p:cNvSpPr/>
              <p:nvPr/>
            </p:nvSpPr>
            <p:spPr>
              <a:xfrm>
                <a:off x="457200" y="1417638"/>
                <a:ext cx="821971" cy="69888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Laser</a:t>
                </a:r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457200" y="2116525"/>
                <a:ext cx="821971" cy="26260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Danielson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p:grpSp>
        <p:grpSp>
          <p:nvGrpSpPr>
            <p:cNvPr id="278" name="Group 52"/>
            <p:cNvGrpSpPr/>
            <p:nvPr/>
          </p:nvGrpSpPr>
          <p:grpSpPr>
            <a:xfrm>
              <a:off x="2405942" y="5088467"/>
              <a:ext cx="821971" cy="961495"/>
              <a:chOff x="457200" y="1417638"/>
              <a:chExt cx="821971" cy="961495"/>
            </a:xfrm>
          </p:grpSpPr>
          <p:sp>
            <p:nvSpPr>
              <p:cNvPr id="286" name="Rectangle 285"/>
              <p:cNvSpPr/>
              <p:nvPr/>
            </p:nvSpPr>
            <p:spPr>
              <a:xfrm>
                <a:off x="457200" y="1417638"/>
                <a:ext cx="821971" cy="69888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Optical Feed-through</a:t>
                </a:r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457200" y="2116525"/>
                <a:ext cx="821971" cy="26260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Sinnis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p:grpSp>
        <p:grpSp>
          <p:nvGrpSpPr>
            <p:cNvPr id="279" name="Group 55"/>
            <p:cNvGrpSpPr/>
            <p:nvPr/>
          </p:nvGrpSpPr>
          <p:grpSpPr>
            <a:xfrm>
              <a:off x="1431570" y="5088467"/>
              <a:ext cx="821971" cy="961495"/>
              <a:chOff x="457200" y="1417638"/>
              <a:chExt cx="821971" cy="961495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457200" y="1417638"/>
                <a:ext cx="821971" cy="69888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Monitor</a:t>
                </a:r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457200" y="2116525"/>
                <a:ext cx="821971" cy="26260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Danielson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p:grpSp>
        <p:cxnSp>
          <p:nvCxnSpPr>
            <p:cNvPr id="280" name="Straight Connector 97"/>
            <p:cNvCxnSpPr/>
            <p:nvPr/>
          </p:nvCxnSpPr>
          <p:spPr>
            <a:xfrm rot="16200000" flipH="1">
              <a:off x="776213" y="5000375"/>
              <a:ext cx="173708" cy="2472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1" name="Straight Connector 280"/>
            <p:cNvCxnSpPr/>
            <p:nvPr/>
          </p:nvCxnSpPr>
          <p:spPr>
            <a:xfrm rot="16200000" flipH="1">
              <a:off x="1750938" y="5000377"/>
              <a:ext cx="173708" cy="2472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2" name="Straight Connector 281"/>
            <p:cNvCxnSpPr/>
            <p:nvPr/>
          </p:nvCxnSpPr>
          <p:spPr>
            <a:xfrm rot="16200000" flipH="1">
              <a:off x="2726366" y="5000377"/>
              <a:ext cx="173708" cy="2472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3" name="Straight Connector 282"/>
            <p:cNvCxnSpPr/>
            <p:nvPr/>
          </p:nvCxnSpPr>
          <p:spPr>
            <a:xfrm>
              <a:off x="850392" y="4914756"/>
              <a:ext cx="1971480" cy="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290" name="Straight Connector 289"/>
          <p:cNvCxnSpPr/>
          <p:nvPr/>
        </p:nvCxnSpPr>
        <p:spPr>
          <a:xfrm>
            <a:off x="5728327" y="5204474"/>
            <a:ext cx="1971480" cy="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1" name="Straight Connector 290"/>
          <p:cNvCxnSpPr/>
          <p:nvPr/>
        </p:nvCxnSpPr>
        <p:spPr>
          <a:xfrm rot="16200000" flipH="1">
            <a:off x="1754646" y="3805243"/>
            <a:ext cx="173708" cy="24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2" name="Straight Connector 291"/>
          <p:cNvCxnSpPr/>
          <p:nvPr/>
        </p:nvCxnSpPr>
        <p:spPr>
          <a:xfrm rot="5400000">
            <a:off x="3747484" y="2449353"/>
            <a:ext cx="86925" cy="706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3" name="Straight Connector 292"/>
          <p:cNvCxnSpPr/>
          <p:nvPr/>
        </p:nvCxnSpPr>
        <p:spPr>
          <a:xfrm rot="5400000">
            <a:off x="5074284" y="2449353"/>
            <a:ext cx="86925" cy="706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4" name="Straight Connector 293"/>
          <p:cNvCxnSpPr/>
          <p:nvPr/>
        </p:nvCxnSpPr>
        <p:spPr>
          <a:xfrm>
            <a:off x="3790593" y="2493169"/>
            <a:ext cx="1165582" cy="158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5" name="Straight Connector 294"/>
          <p:cNvCxnSpPr/>
          <p:nvPr/>
        </p:nvCxnSpPr>
        <p:spPr>
          <a:xfrm rot="5400000">
            <a:off x="4912359" y="2532960"/>
            <a:ext cx="86925" cy="706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6" name="Straight Connector 295"/>
          <p:cNvCxnSpPr/>
          <p:nvPr/>
        </p:nvCxnSpPr>
        <p:spPr>
          <a:xfrm>
            <a:off x="4956175" y="2576775"/>
            <a:ext cx="372880" cy="158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7" name="Straight Connector 296"/>
          <p:cNvCxnSpPr/>
          <p:nvPr/>
        </p:nvCxnSpPr>
        <p:spPr>
          <a:xfrm>
            <a:off x="5108575" y="2488262"/>
            <a:ext cx="372880" cy="158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8" name="Straight Connector 297"/>
          <p:cNvCxnSpPr/>
          <p:nvPr/>
        </p:nvCxnSpPr>
        <p:spPr>
          <a:xfrm rot="5400000">
            <a:off x="4362267" y="3543563"/>
            <a:ext cx="1933577" cy="158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9" name="Straight Connector 298"/>
          <p:cNvCxnSpPr/>
          <p:nvPr/>
        </p:nvCxnSpPr>
        <p:spPr>
          <a:xfrm rot="5400000">
            <a:off x="4470013" y="3499704"/>
            <a:ext cx="2022884" cy="158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0" name="Straight Connector 299"/>
          <p:cNvCxnSpPr/>
          <p:nvPr/>
        </p:nvCxnSpPr>
        <p:spPr>
          <a:xfrm rot="10800000" flipV="1">
            <a:off x="3787067" y="4511146"/>
            <a:ext cx="1541195" cy="79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1" name="Straight Connector 300"/>
          <p:cNvCxnSpPr/>
          <p:nvPr/>
        </p:nvCxnSpPr>
        <p:spPr>
          <a:xfrm>
            <a:off x="5482249" y="4511146"/>
            <a:ext cx="1231818" cy="795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2" name="Straight Connector 301"/>
          <p:cNvCxnSpPr/>
          <p:nvPr/>
        </p:nvCxnSpPr>
        <p:spPr>
          <a:xfrm rot="16200000" flipH="1">
            <a:off x="3444638" y="4856046"/>
            <a:ext cx="693328" cy="352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3" name="Straight Connector 302"/>
          <p:cNvCxnSpPr/>
          <p:nvPr/>
        </p:nvCxnSpPr>
        <p:spPr>
          <a:xfrm rot="16200000" flipH="1">
            <a:off x="6365639" y="4856046"/>
            <a:ext cx="693328" cy="352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2" name="Slide Number Placeholder 12"/>
          <p:cNvSpPr txBox="1">
            <a:spLocks/>
          </p:cNvSpPr>
          <p:nvPr/>
        </p:nvSpPr>
        <p:spPr>
          <a:xfrm>
            <a:off x="8458200" y="7620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fld id="{8F076641-8E43-4AB2-8708-0CAE570FBFC8}" type="slidenum">
              <a:rPr lang="en-US" smtClean="0"/>
              <a:pPr algn="ctr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 0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 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owerPoint Temp 0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 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 0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 0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 0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 0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 0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 0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 0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 0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 0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HD:Applications:Work:Refreshers:final for video:PowerPoint Temp 0</Template>
  <TotalTime>22383</TotalTime>
  <Words>1149</Words>
  <Application>Microsoft Macintosh PowerPoint</Application>
  <PresentationFormat>On-screen Show (4:3)</PresentationFormat>
  <Paragraphs>184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PowerPoint Temp 0</vt:lpstr>
      <vt:lpstr>The Liquid Argon TPC DR Project</vt:lpstr>
      <vt:lpstr>Outline</vt:lpstr>
      <vt:lpstr>LANL LDRD Program</vt:lpstr>
      <vt:lpstr>LANL-speak</vt:lpstr>
      <vt:lpstr>LANL LBNE-related LDRD</vt:lpstr>
      <vt:lpstr>Scientific Goals for this part of the DR</vt:lpstr>
      <vt:lpstr>Future Scientific Goals</vt:lpstr>
      <vt:lpstr>Timeline of Development</vt:lpstr>
      <vt:lpstr>Organizational Structure (would like to see your name here)</vt:lpstr>
      <vt:lpstr>Simulations to validate the cryostat size (Kevin Yarritu)</vt:lpstr>
      <vt:lpstr>LANL TPC and Laser Design</vt:lpstr>
      <vt:lpstr>Current Risk Status</vt:lpstr>
      <vt:lpstr>Goals of this meeting</vt:lpstr>
    </vt:vector>
  </TitlesOfParts>
  <Manager/>
  <Company>LANL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and Battery Bank Safety</dc:title>
  <dc:subject/>
  <dc:creator>Tommy Martinez</dc:creator>
  <cp:keywords/>
  <dc:description/>
  <cp:lastModifiedBy>Christopher Mauger</cp:lastModifiedBy>
  <cp:revision>112</cp:revision>
  <dcterms:created xsi:type="dcterms:W3CDTF">2013-02-01T15:47:50Z</dcterms:created>
  <dcterms:modified xsi:type="dcterms:W3CDTF">2013-02-01T15:48:12Z</dcterms:modified>
  <cp:category/>
</cp:coreProperties>
</file>