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  <p:sldId id="267" r:id="rId9"/>
    <p:sldId id="262" r:id="rId10"/>
    <p:sldId id="260" r:id="rId11"/>
    <p:sldId id="269" r:id="rId12"/>
    <p:sldId id="257" r:id="rId13"/>
    <p:sldId id="259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70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3DC00-B07C-A248-B089-58123F03221B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5623-C607-9747-B372-03D719B78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5623-C607-9747-B372-03D719B783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D65F-B4DA-7941-8370-FD026B00D019}" type="datetimeFigureOut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85EE-451E-F444-B1BF-7C71C542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235" y="2130425"/>
            <a:ext cx="8336963" cy="1470025"/>
          </a:xfrm>
        </p:spPr>
        <p:txBody>
          <a:bodyPr/>
          <a:lstStyle/>
          <a:p>
            <a:r>
              <a:rPr lang="en-US" dirty="0" smtClean="0"/>
              <a:t>Neutron-Induced </a:t>
            </a:r>
            <a:r>
              <a:rPr lang="en-US" dirty="0" err="1" smtClean="0"/>
              <a:t>Cosmogenic</a:t>
            </a:r>
            <a:r>
              <a:rPr lang="en-US" dirty="0" smtClean="0"/>
              <a:t> Backgrounds on Argon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R.Svoboda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LANSCE ICE House</a:t>
            </a:r>
            <a:endParaRPr lang="en-US" dirty="0"/>
          </a:p>
        </p:txBody>
      </p:sp>
      <p:pic>
        <p:nvPicPr>
          <p:cNvPr id="3" name="Picture 2" descr="Screen shot 2013-01-25 at 9.51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3160"/>
            <a:ext cx="7729220" cy="585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01 at 9.04.0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4180840"/>
            <a:ext cx="4025900" cy="292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4720"/>
          </a:xfrm>
        </p:spPr>
        <p:txBody>
          <a:bodyPr/>
          <a:lstStyle/>
          <a:p>
            <a:r>
              <a:rPr lang="en-US" dirty="0" smtClean="0"/>
              <a:t>SN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34720"/>
            <a:ext cx="8229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n</a:t>
            </a:r>
            <a:r>
              <a:rPr lang="en-US" sz="2800" baseline="-25000" dirty="0" smtClean="0">
                <a:cs typeface="Symbol" charset="2"/>
              </a:rPr>
              <a:t>e</a:t>
            </a:r>
            <a:r>
              <a:rPr lang="en-US" sz="2800" dirty="0" smtClean="0">
                <a:cs typeface="Symbol" charset="2"/>
              </a:rPr>
              <a:t> + </a:t>
            </a:r>
            <a:r>
              <a:rPr lang="en-US" sz="2800" baseline="30000" dirty="0" smtClean="0">
                <a:cs typeface="Symbol" charset="2"/>
              </a:rPr>
              <a:t>40</a:t>
            </a:r>
            <a:r>
              <a:rPr lang="en-US" sz="2800" dirty="0" smtClean="0">
                <a:cs typeface="Symbol" charset="2"/>
              </a:rPr>
              <a:t>Ar </a:t>
            </a:r>
            <a:r>
              <a:rPr lang="en-US" sz="2800" dirty="0" err="1" smtClean="0">
                <a:latin typeface="Wingdings 3" charset="2"/>
                <a:cs typeface="Wingdings 3" charset="2"/>
              </a:rPr>
              <a:t>g</a:t>
            </a:r>
            <a:r>
              <a:rPr lang="en-US" sz="2800" dirty="0" err="1" smtClean="0">
                <a:cs typeface="Wingdings 3" charset="2"/>
              </a:rPr>
              <a:t>e</a:t>
            </a:r>
            <a:r>
              <a:rPr lang="en-US" sz="2800" baseline="30000" dirty="0" smtClean="0">
                <a:cs typeface="Wingdings 3" charset="2"/>
              </a:rPr>
              <a:t>-</a:t>
            </a:r>
            <a:r>
              <a:rPr lang="en-US" sz="2800" dirty="0" smtClean="0">
                <a:cs typeface="Wingdings 3" charset="2"/>
              </a:rPr>
              <a:t> + </a:t>
            </a:r>
            <a:r>
              <a:rPr lang="en-US" sz="2800" baseline="30000" dirty="0" smtClean="0">
                <a:cs typeface="Wingdings 3" charset="2"/>
              </a:rPr>
              <a:t>40</a:t>
            </a:r>
            <a:r>
              <a:rPr lang="en-US" sz="2800" dirty="0" smtClean="0">
                <a:cs typeface="Wingdings 3" charset="2"/>
              </a:rPr>
              <a:t>K</a:t>
            </a:r>
            <a:r>
              <a:rPr lang="en-US" sz="2800" baseline="30000" dirty="0" smtClean="0">
                <a:cs typeface="Wingdings 3" charset="2"/>
              </a:rPr>
              <a:t>*</a:t>
            </a:r>
            <a:r>
              <a:rPr lang="en-US" sz="2800" dirty="0" smtClean="0">
                <a:cs typeface="Wingdings 3" charset="2"/>
              </a:rPr>
              <a:t> </a:t>
            </a:r>
          </a:p>
          <a:p>
            <a:r>
              <a:rPr lang="en-US" sz="2800" dirty="0" smtClean="0">
                <a:cs typeface="Wingdings 3" charset="2"/>
              </a:rPr>
              <a:t> While bulk of </a:t>
            </a:r>
            <a:r>
              <a:rPr lang="en-US" sz="2800" i="1" dirty="0" smtClean="0">
                <a:cs typeface="Wingdings 3" charset="2"/>
              </a:rPr>
              <a:t>events</a:t>
            </a:r>
            <a:r>
              <a:rPr lang="en-US" sz="2800" dirty="0" smtClean="0">
                <a:cs typeface="Wingdings 3" charset="2"/>
              </a:rPr>
              <a:t> at in range 15-30 </a:t>
            </a:r>
            <a:r>
              <a:rPr lang="en-US" sz="2800" dirty="0" err="1" smtClean="0">
                <a:cs typeface="Wingdings 3" charset="2"/>
              </a:rPr>
              <a:t>MeV</a:t>
            </a:r>
            <a:r>
              <a:rPr lang="en-US" sz="2800" dirty="0" smtClean="0">
                <a:cs typeface="Wingdings 3" charset="2"/>
              </a:rPr>
              <a:t>, much of the </a:t>
            </a:r>
            <a:r>
              <a:rPr lang="en-US" sz="2800" i="1" dirty="0" smtClean="0">
                <a:cs typeface="Wingdings 3" charset="2"/>
              </a:rPr>
              <a:t>science</a:t>
            </a:r>
            <a:r>
              <a:rPr lang="en-US" sz="2800" dirty="0" smtClean="0">
                <a:cs typeface="Wingdings 3" charset="2"/>
              </a:rPr>
              <a:t> is at energies &lt;15 </a:t>
            </a:r>
            <a:r>
              <a:rPr lang="en-US" sz="2800" dirty="0" err="1" smtClean="0">
                <a:cs typeface="Wingdings 3" charset="2"/>
              </a:rPr>
              <a:t>MeV</a:t>
            </a:r>
            <a:r>
              <a:rPr lang="en-US" sz="2800" dirty="0" smtClean="0">
                <a:cs typeface="Wingdings 3" charset="2"/>
              </a:rPr>
              <a:t> visible energy</a:t>
            </a:r>
          </a:p>
          <a:p>
            <a:r>
              <a:rPr lang="en-US" sz="2800" dirty="0" smtClean="0">
                <a:cs typeface="Wingdings 3" charset="2"/>
              </a:rPr>
              <a:t> Therefore the ability to trigger at this level, and reject backgrounds is critical for SN detection</a:t>
            </a:r>
          </a:p>
          <a:p>
            <a:r>
              <a:rPr lang="en-US" sz="2800" dirty="0" smtClean="0">
                <a:cs typeface="Wingdings 3" charset="2"/>
              </a:rPr>
              <a:t> NC events have only nuclear de-excitation – </a:t>
            </a:r>
            <a:r>
              <a:rPr lang="en-US" sz="2800" i="1" dirty="0" smtClean="0">
                <a:cs typeface="Wingdings 3" charset="2"/>
              </a:rPr>
              <a:t>even lower energy</a:t>
            </a:r>
          </a:p>
          <a:p>
            <a:r>
              <a:rPr lang="en-US" sz="2800" dirty="0" smtClean="0">
                <a:cs typeface="Wingdings 3" charset="2"/>
              </a:rPr>
              <a:t> What are possible</a:t>
            </a:r>
          </a:p>
          <a:p>
            <a:pPr>
              <a:buNone/>
            </a:pPr>
            <a:r>
              <a:rPr lang="en-US" sz="2800" dirty="0" smtClean="0">
                <a:cs typeface="Wingdings 3" charset="2"/>
              </a:rPr>
              <a:t>      backgrounds?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spallation</a:t>
            </a:r>
            <a:r>
              <a:rPr lang="en-US" dirty="0" smtClean="0"/>
              <a:t> interactions</a:t>
            </a:r>
            <a:endParaRPr lang="en-US" dirty="0"/>
          </a:p>
        </p:txBody>
      </p:sp>
      <p:pic>
        <p:nvPicPr>
          <p:cNvPr id="7" name="Picture 6" descr="Screen shot 2013-01-25 at 9.32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780"/>
            <a:ext cx="9144000" cy="2956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94920" y="5409810"/>
            <a:ext cx="7298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the typical reactions that would certainly be present and have</a:t>
            </a:r>
          </a:p>
          <a:p>
            <a:r>
              <a:rPr lang="en-US" dirty="0"/>
              <a:t>s</a:t>
            </a:r>
            <a:r>
              <a:rPr lang="en-US" dirty="0" smtClean="0"/>
              <a:t>ignificant production rates. Note: it is certain that other isotopes with A&lt;40</a:t>
            </a:r>
          </a:p>
          <a:p>
            <a:r>
              <a:rPr lang="en-US" dirty="0"/>
              <a:t>w</a:t>
            </a:r>
            <a:r>
              <a:rPr lang="en-US" dirty="0" smtClean="0"/>
              <a:t>ould also be made, but production cross sections are more uncertain.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40</a:t>
            </a:r>
            <a:r>
              <a:rPr lang="en-US" dirty="0" smtClean="0"/>
              <a:t>Ar(n,p)</a:t>
            </a:r>
            <a:r>
              <a:rPr lang="en-US" baseline="30000" dirty="0" smtClean="0"/>
              <a:t>40</a:t>
            </a:r>
            <a:r>
              <a:rPr lang="en-US" dirty="0" smtClean="0"/>
              <a:t>Cl</a:t>
            </a:r>
            <a:endParaRPr lang="en-US" baseline="30000" dirty="0"/>
          </a:p>
        </p:txBody>
      </p:sp>
      <p:pic>
        <p:nvPicPr>
          <p:cNvPr id="3" name="Picture 2" descr="40Ar(n,p)40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50" y="1617595"/>
            <a:ext cx="712216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20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525963"/>
          </a:xfrm>
        </p:spPr>
        <p:txBody>
          <a:bodyPr/>
          <a:lstStyle/>
          <a:p>
            <a:r>
              <a:rPr lang="en-US" dirty="0" smtClean="0"/>
              <a:t>It would be useful to verify the simulation results that neutrons will not be the dominant background by measuring </a:t>
            </a:r>
            <a:r>
              <a:rPr lang="en-US" dirty="0" err="1" smtClean="0"/>
              <a:t>pizero</a:t>
            </a:r>
            <a:r>
              <a:rPr lang="en-US" dirty="0" smtClean="0"/>
              <a:t> production as a function of energy</a:t>
            </a:r>
          </a:p>
          <a:p>
            <a:r>
              <a:rPr lang="en-US" dirty="0" smtClean="0"/>
              <a:t> The production rate of 40-Cl could also be measured</a:t>
            </a:r>
          </a:p>
          <a:p>
            <a:r>
              <a:rPr lang="en-US" dirty="0" smtClean="0"/>
              <a:t> "Out in the open" test at LANL for neutron detection may also be possible</a:t>
            </a:r>
          </a:p>
          <a:p>
            <a:r>
              <a:rPr lang="en-US" dirty="0" smtClean="0"/>
              <a:t> A practical demonstration that a liquid </a:t>
            </a:r>
            <a:r>
              <a:rPr lang="en-US" dirty="0" err="1" smtClean="0"/>
              <a:t>argin</a:t>
            </a:r>
            <a:r>
              <a:rPr lang="en-US" dirty="0" smtClean="0"/>
              <a:t> detector can do a SN watch would be useful.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8762"/>
          </a:xfrm>
        </p:spPr>
        <p:txBody>
          <a:bodyPr/>
          <a:lstStyle/>
          <a:p>
            <a:r>
              <a:rPr lang="en-US" dirty="0" smtClean="0"/>
              <a:t>Potential Problems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88762"/>
            <a:ext cx="8382000" cy="505483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Running on the near surface will expose the detector to a steady flux of fast neutrons</a:t>
            </a:r>
          </a:p>
          <a:p>
            <a:r>
              <a:rPr lang="en-US" sz="2800" dirty="0" smtClean="0"/>
              <a:t> These neutrons will produce gammas that could mimic electron neutrino events. It is thought that these will not be important based on simulations.</a:t>
            </a:r>
          </a:p>
          <a:p>
            <a:r>
              <a:rPr lang="en-US" sz="2800" dirty="0" smtClean="0"/>
              <a:t> They will also produce </a:t>
            </a:r>
            <a:r>
              <a:rPr lang="en-US" sz="2800" dirty="0" err="1" smtClean="0"/>
              <a:t>spallation</a:t>
            </a:r>
            <a:r>
              <a:rPr lang="en-US" sz="2800" dirty="0" smtClean="0"/>
              <a:t> products that will cause a steady "glow" at energies typically &lt; 20 </a:t>
            </a:r>
            <a:r>
              <a:rPr lang="en-US" sz="2800" dirty="0" err="1" smtClean="0"/>
              <a:t>MeV</a:t>
            </a:r>
            <a:r>
              <a:rPr lang="en-US" sz="2800" dirty="0" smtClean="0"/>
              <a:t>. Only important if LBNE underground and there is a low energy program.</a:t>
            </a:r>
          </a:p>
          <a:p>
            <a:r>
              <a:rPr lang="en-US" sz="2800" dirty="0" smtClean="0"/>
              <a:t> These backgrounds have not been well measured, as typical detectors have had high thresholds, or else been located deep underground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4F9D-24C3-234F-9FCD-946C7F4BA0D1}" type="datetime1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811-ECC8-9D40-8CFF-38283E8C58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60452"/>
            <a:ext cx="8229600" cy="6127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Full Simulation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3732" y="2466697"/>
            <a:ext cx="8229600" cy="4188545"/>
          </a:xfrm>
        </p:spPr>
        <p:txBody>
          <a:bodyPr>
            <a:noAutofit/>
          </a:bodyPr>
          <a:lstStyle/>
          <a:p>
            <a:r>
              <a:rPr lang="en-US" sz="2400" dirty="0" smtClean="0"/>
              <a:t>Casting on 10km*10km flat surface 85E+11 events equals to live time: 85E+11/(1e+8 * 100) = 850s data. Assuming beam running time 2e+7s per year with maximum drift time 1.4ms  and recycling time 1.33s, the live time equivalents to 850*1.33/(0.0014 * 2e+7) =  4.0375E-2 year beam continuous running.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Single </a:t>
            </a:r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dirty="0" err="1" smtClean="0">
                <a:solidFill>
                  <a:srgbClr val="0000FF"/>
                </a:solidFill>
              </a:rPr>
              <a:t>uons</a:t>
            </a:r>
            <a:r>
              <a:rPr lang="en-US" sz="2000" dirty="0" smtClean="0">
                <a:solidFill>
                  <a:srgbClr val="0000FF"/>
                </a:solidFill>
              </a:rPr>
              <a:t> are tracked from surface down to the detector. they are falling into the following categories: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No </a:t>
            </a:r>
            <a:r>
              <a:rPr lang="en-US" sz="2000" dirty="0" err="1" smtClean="0">
                <a:solidFill>
                  <a:srgbClr val="0000FF"/>
                </a:solidFill>
              </a:rPr>
              <a:t>muons</a:t>
            </a:r>
            <a:r>
              <a:rPr lang="en-US" sz="2000" dirty="0" smtClean="0">
                <a:solidFill>
                  <a:srgbClr val="0000FF"/>
                </a:solidFill>
              </a:rPr>
              <a:t> but with other </a:t>
            </a:r>
            <a:r>
              <a:rPr lang="en-US" sz="2000" dirty="0" err="1" smtClean="0">
                <a:solidFill>
                  <a:srgbClr val="0000FF"/>
                </a:solidFill>
              </a:rPr>
              <a:t>secondaries</a:t>
            </a:r>
            <a:r>
              <a:rPr lang="en-US" sz="2000" dirty="0" smtClean="0">
                <a:solidFill>
                  <a:srgbClr val="0000FF"/>
                </a:solidFill>
              </a:rPr>
              <a:t> instead hitting the detector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One </a:t>
            </a:r>
            <a:r>
              <a:rPr lang="en-US" sz="2000" dirty="0" err="1" smtClean="0">
                <a:solidFill>
                  <a:srgbClr val="0000FF"/>
                </a:solidFill>
              </a:rPr>
              <a:t>muon</a:t>
            </a:r>
            <a:r>
              <a:rPr lang="en-US" sz="2000" dirty="0" smtClean="0">
                <a:solidFill>
                  <a:srgbClr val="0000FF"/>
                </a:solidFill>
              </a:rPr>
              <a:t> with possible other </a:t>
            </a:r>
            <a:r>
              <a:rPr lang="en-US" sz="2000" dirty="0" err="1" smtClean="0">
                <a:solidFill>
                  <a:srgbClr val="0000FF"/>
                </a:solidFill>
              </a:rPr>
              <a:t>secondaries</a:t>
            </a:r>
            <a:r>
              <a:rPr lang="en-US" sz="2000" dirty="0" smtClean="0">
                <a:solidFill>
                  <a:srgbClr val="0000FF"/>
                </a:solidFill>
              </a:rPr>
              <a:t> hitting the detector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Multiple </a:t>
            </a:r>
            <a:r>
              <a:rPr lang="en-US" sz="2000" dirty="0" err="1" smtClean="0">
                <a:solidFill>
                  <a:srgbClr val="0000FF"/>
                </a:solidFill>
              </a:rPr>
              <a:t>muons</a:t>
            </a:r>
            <a:r>
              <a:rPr lang="en-US" sz="2000" dirty="0" smtClean="0">
                <a:solidFill>
                  <a:srgbClr val="0000FF"/>
                </a:solidFill>
              </a:rPr>
              <a:t> with possible other </a:t>
            </a:r>
            <a:r>
              <a:rPr lang="en-US" sz="2000" dirty="0" err="1" smtClean="0">
                <a:solidFill>
                  <a:srgbClr val="0000FF"/>
                </a:solidFill>
              </a:rPr>
              <a:t>secondaries</a:t>
            </a:r>
            <a:r>
              <a:rPr lang="en-US" sz="2000" dirty="0" smtClean="0">
                <a:solidFill>
                  <a:srgbClr val="0000FF"/>
                </a:solidFill>
              </a:rPr>
              <a:t> hitting the detector 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00811-ECC8-9D40-8CFF-38283E8C58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68903" y="1463976"/>
            <a:ext cx="1747892" cy="47791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358" y="1316539"/>
            <a:ext cx="7851856" cy="769205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5947" y="569764"/>
            <a:ext cx="16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meters Standard Rock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5480" y="2116842"/>
            <a:ext cx="8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1121375"/>
            <a:ext cx="1430688" cy="24400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984223" y="1764397"/>
            <a:ext cx="901257" cy="53470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9358" y="1252075"/>
            <a:ext cx="7851856" cy="45719"/>
          </a:xfrm>
          <a:prstGeom prst="rect">
            <a:avLst/>
          </a:prstGeom>
          <a:solidFill>
            <a:schemeClr val="bg2">
              <a:lumMod val="25000"/>
              <a:alpha val="12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						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33585" y="768323"/>
            <a:ext cx="255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10km * 10km flat surface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09788" y="398991"/>
            <a:ext cx="14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C.Zhang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11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710-733C-8C46-8D23-95DC8FFA3B11}" type="datetime1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811-ECC8-9D40-8CFF-38283E8C58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9854"/>
            <a:ext cx="8229600" cy="5209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Result - Breakdown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00811-ECC8-9D40-8CFF-38283E8C58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21" y="1270609"/>
            <a:ext cx="20385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Collection of all category #2 events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Statistics: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4.0375e-2  year beam running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50789"/>
            <a:ext cx="6103758" cy="6170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9788" y="181458"/>
            <a:ext cx="14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C.Zhang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26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B8BE-12E0-124A-9E73-2C9473CB456F}" type="datetime1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811-ECC8-9D40-8CFF-38283E8C58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7222"/>
            <a:ext cx="8229600" cy="52093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Muon</a:t>
            </a:r>
            <a:r>
              <a:rPr lang="en-US" b="1" dirty="0" smtClean="0">
                <a:solidFill>
                  <a:srgbClr val="800000"/>
                </a:solidFill>
              </a:rPr>
              <a:t> Missing the Detector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E87B9C-8B7A-DC47-88A2-B2A60D3BED80}" type="datetime1">
              <a:rPr lang="en-US" smtClean="0"/>
              <a:pPr/>
              <a:t>2/2/13</a:t>
            </a:fld>
            <a:endParaRPr lang="en-US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00811-ECC8-9D40-8CFF-38283E8C58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942153"/>
            <a:ext cx="219282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Zapf Dingbats"/>
              </a:rPr>
              <a:t>Collect all category #1</a:t>
            </a:r>
            <a:r>
              <a:rPr lang="en-US" sz="2000" dirty="0" smtClean="0">
                <a:solidFill>
                  <a:srgbClr val="FF0000"/>
                </a:solidFill>
                <a:ea typeface="ＭＳ ゴシック"/>
                <a:cs typeface="ＭＳ ゴシック"/>
                <a:sym typeface="Zapf Dingbats"/>
              </a:rPr>
              <a:t> events</a:t>
            </a:r>
          </a:p>
          <a:p>
            <a:endParaRPr lang="en-US" sz="2000" baseline="30000"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  <a:sym typeface="Zapf Dingbats"/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Statistics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dirty="0" smtClean="0">
                <a:solidFill>
                  <a:srgbClr val="0000FF"/>
                </a:solidFill>
              </a:rPr>
              <a:t>4.0375e-2 year beam running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7357" y="6187423"/>
            <a:ext cx="2052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E&gt;0.25GeV &amp; fid 30cm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8" descr="finalResul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154615"/>
            <a:ext cx="9144000" cy="3124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614615"/>
            <a:ext cx="5003800" cy="25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4600" y="168826"/>
            <a:ext cx="14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C.Zhang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1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4841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Update on Mary’s Background Budget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1FB-EC99-2247-8E06-7E3955BFC3BA}" type="datetime1">
              <a:rPr lang="en-US" smtClean="0"/>
              <a:pPr/>
              <a:t>2/2/13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0811-ECC8-9D40-8CFF-38283E8C587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723899"/>
            <a:ext cx="6701516" cy="5997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9400" y="4815840"/>
            <a:ext cx="6701516" cy="1239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50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" y="152400"/>
            <a:ext cx="8056880" cy="782320"/>
          </a:xfrm>
        </p:spPr>
        <p:txBody>
          <a:bodyPr/>
          <a:lstStyle/>
          <a:p>
            <a:r>
              <a:rPr lang="en-US" dirty="0" smtClean="0"/>
              <a:t>Neutron Flux Models Vary</a:t>
            </a:r>
            <a:endParaRPr lang="en-US" dirty="0"/>
          </a:p>
        </p:txBody>
      </p:sp>
      <p:pic>
        <p:nvPicPr>
          <p:cNvPr id="5" name="Picture 4" descr="Screen shot 2013-02-01 at 7.30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6958"/>
            <a:ext cx="7543800" cy="544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960" y="1838960"/>
            <a:ext cx="25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PNNL-21302 (2012)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4843" y="3779520"/>
            <a:ext cx="221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 at Sea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01 at 7.26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089"/>
            <a:ext cx="9144000" cy="6065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1505" y="2932668"/>
            <a:ext cx="22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at </a:t>
            </a:r>
            <a:r>
              <a:rPr lang="en-US" dirty="0" err="1" smtClean="0"/>
              <a:t>Homestake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4683760" y="4744720"/>
            <a:ext cx="2011680" cy="2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3770" y="3302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1-31 at 8.10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" y="0"/>
            <a:ext cx="91383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540</Words>
  <Application>Microsoft Macintosh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Neutron-Induced Cosmogenic Backgrounds on Argon</vt:lpstr>
      <vt:lpstr>Potential Problems </vt:lpstr>
      <vt:lpstr>Full Simulation</vt:lpstr>
      <vt:lpstr>Result - Breakdown</vt:lpstr>
      <vt:lpstr>Muon Missing the Detector</vt:lpstr>
      <vt:lpstr>Update on Mary’s Background Budget</vt:lpstr>
      <vt:lpstr>Neutron Flux Models Vary</vt:lpstr>
      <vt:lpstr>Slide 8</vt:lpstr>
      <vt:lpstr>Slide 9</vt:lpstr>
      <vt:lpstr>LANSCE ICE House</vt:lpstr>
      <vt:lpstr>SN Detection</vt:lpstr>
      <vt:lpstr>Typical spallation interactions</vt:lpstr>
      <vt:lpstr>40Ar(n,p)40Cl</vt:lpstr>
      <vt:lpstr>Conclusions</vt:lpstr>
    </vt:vector>
  </TitlesOfParts>
  <Company>UC Davis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Neutron-Induced Cosmogenic Backgrounds on Argon</dc:title>
  <dc:creator>Robert Svoboda</dc:creator>
  <cp:lastModifiedBy>Christopher Mauger</cp:lastModifiedBy>
  <cp:revision>10</cp:revision>
  <dcterms:created xsi:type="dcterms:W3CDTF">2013-02-02T13:28:54Z</dcterms:created>
  <dcterms:modified xsi:type="dcterms:W3CDTF">2013-02-02T14:09:17Z</dcterms:modified>
</cp:coreProperties>
</file>