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8" r:id="rId15"/>
    <p:sldId id="280" r:id="rId16"/>
    <p:sldId id="272" r:id="rId17"/>
    <p:sldId id="273" r:id="rId18"/>
    <p:sldId id="275" r:id="rId19"/>
    <p:sldId id="276" r:id="rId20"/>
    <p:sldId id="281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>
      <p:cViewPr>
        <p:scale>
          <a:sx n="60" d="100"/>
          <a:sy n="60" d="100"/>
        </p:scale>
        <p:origin x="-328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46431-AF33-DE49-8604-17BDC7C75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3742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2ECD-C956-D048-AC21-9167C46AC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0135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9D3-3243-5A4E-A358-9D3856F36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6218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6A89-BE44-CD40-9735-5AD7AF3BC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604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969D-C22F-C948-91EC-11E2C3D331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7042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1A2FC-E231-7C44-A7CD-21038728A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224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B2D9F-E265-3541-ACCB-1F940339AC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8063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EC16E-2E55-E14B-8F85-EFBE9B367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0535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708D1-5D18-5A4E-A4AD-294D4ACFD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4777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748B1-980E-964B-B698-8FCB1F52E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9381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58CA-EE0B-7D49-BDEE-1D19ABBCEA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1382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E85C48-B75A-E741-896D-C9729086E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200" dirty="0"/>
              <a:t>The 600 Ton ICARUS detector at the </a:t>
            </a:r>
            <a:r>
              <a:rPr lang="en-US" sz="3200" dirty="0" smtClean="0"/>
              <a:t>LNGS and </a:t>
            </a:r>
            <a:r>
              <a:rPr lang="en-US" sz="3200" dirty="0" err="1" smtClean="0"/>
              <a:t>Spallation</a:t>
            </a:r>
            <a:r>
              <a:rPr lang="en-US" sz="3200" dirty="0" smtClean="0"/>
              <a:t> Studies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David B. Cline</a:t>
            </a:r>
            <a:br>
              <a:rPr lang="en-US" sz="1800" dirty="0"/>
            </a:br>
            <a:r>
              <a:rPr lang="en-US" sz="1800" dirty="0"/>
              <a:t>UCLA </a:t>
            </a:r>
            <a:r>
              <a:rPr lang="en-US" sz="1800" dirty="0" err="1"/>
              <a:t>Astroparticle</a:t>
            </a:r>
            <a:r>
              <a:rPr lang="en-US" sz="1800" dirty="0"/>
              <a:t> Physics Group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7467600" cy="3276600"/>
          </a:xfrm>
        </p:spPr>
        <p:txBody>
          <a:bodyPr/>
          <a:lstStyle/>
          <a:p>
            <a:pPr marL="609600" indent="-609600"/>
            <a:r>
              <a:rPr lang="en-US" sz="2400" dirty="0"/>
              <a:t>Topics</a:t>
            </a:r>
          </a:p>
          <a:p>
            <a:pPr marL="609600" indent="-609600" algn="l">
              <a:buFont typeface="Times" charset="0"/>
              <a:buAutoNum type="arabicPeriod"/>
            </a:pPr>
            <a:r>
              <a:rPr lang="en-US" sz="2400" dirty="0"/>
              <a:t>R &amp; D on ICARUS technology detector method</a:t>
            </a:r>
          </a:p>
          <a:p>
            <a:pPr marL="609600" indent="-609600" algn="l">
              <a:buFont typeface="Times" charset="0"/>
              <a:buAutoNum type="arabicPeriod" startAt="2"/>
            </a:pPr>
            <a:r>
              <a:rPr lang="en-US" sz="2400" dirty="0"/>
              <a:t>Installation of the T600 at the LNGS</a:t>
            </a:r>
          </a:p>
          <a:p>
            <a:pPr marL="609600" indent="-609600" algn="l"/>
            <a:r>
              <a:rPr lang="en-US" sz="2400" dirty="0" smtClean="0"/>
              <a:t>3.	Possible future plans to search for sterile neutrinos</a:t>
            </a:r>
          </a:p>
          <a:p>
            <a:pPr marL="609600" indent="-609600" algn="l">
              <a:buFont typeface="Times" charset="0"/>
              <a:buAutoNum type="arabicPeriod" startAt="4"/>
            </a:pPr>
            <a:r>
              <a:rPr lang="en-US" sz="2400" dirty="0" err="1" smtClean="0"/>
              <a:t>Spallation</a:t>
            </a:r>
            <a:r>
              <a:rPr lang="en-US" sz="2400" dirty="0" smtClean="0"/>
              <a:t> in ICARUS</a:t>
            </a:r>
            <a:endParaRPr lang="en-US" sz="2400" dirty="0"/>
          </a:p>
          <a:p>
            <a:pPr marL="609600" indent="-609600" algn="l">
              <a:buFont typeface="Times" charset="0"/>
              <a:buNone/>
            </a:pPr>
            <a:endParaRPr lang="en-US" sz="2400" dirty="0" smtClean="0"/>
          </a:p>
          <a:p>
            <a:pPr marL="609600" indent="-609600" algn="l">
              <a:buFont typeface="Times" charset="0"/>
              <a:buNone/>
            </a:pPr>
            <a:r>
              <a:rPr lang="en-US" sz="2400" dirty="0" smtClean="0"/>
              <a:t>Summary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creen shot 2011-06#31B7DA8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285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creen shot 2011-06#31B7E92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1850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creen shot 2011-06#31BB72A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14350"/>
            <a:ext cx="8242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creen shot 2011-06#31BB74E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50300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 Bold" charset="0"/>
              </a:rPr>
              <a:t>ICARUS 9839/1274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en-US" sz="2400">
                <a:latin typeface="Arial Bold" charset="0"/>
                <a:sym typeface="Symbol" charset="0"/>
              </a:rPr>
              <a:t>CERN beam</a:t>
            </a:r>
            <a:r>
              <a:rPr lang="en-US">
                <a:sym typeface="Symbol" charset="0"/>
              </a:rPr>
              <a:t></a:t>
            </a:r>
          </a:p>
          <a:p>
            <a:pPr algn="ctr">
              <a:buFontTx/>
              <a:buNone/>
            </a:pPr>
            <a:endParaRPr lang="en-US"/>
          </a:p>
        </p:txBody>
      </p:sp>
      <p:pic>
        <p:nvPicPr>
          <p:cNvPr id="25604" name="Picture 4" descr="cernbeamtrace.jpg                                              004E3099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024813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696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Bold" charset="0"/>
                <a:sym typeface="Symbol" charset="0"/>
              </a:rPr>
              <a:t>Candidate for a </a:t>
            </a:r>
            <a:r>
              <a:rPr lang="en-US" baseline="-25000">
                <a:latin typeface="Arial Bold" charset="0"/>
                <a:sym typeface="Symbol" charset="0"/>
              </a:rPr>
              <a:t>e</a:t>
            </a:r>
            <a:r>
              <a:rPr lang="en-US">
                <a:latin typeface="Arial Bold" charset="0"/>
                <a:sym typeface="Symbol" charset="0"/>
              </a:rPr>
              <a:t> interaction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car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599"/>
            <a:ext cx="7772400" cy="636675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reen shot 2011-06#31BB8EE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creen shot 2011-06#31BB928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21700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creen shot 2011-06#31BBC88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20100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creen shot 2011-06#31BBCB9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10600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3505200"/>
          </a:xfrm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M. Antonello, P. Aprili, N. Canci, C. Rubbia, E. Scantamburlo, E. Segreto, C. Vignoli</a:t>
            </a:r>
            <a:br>
              <a:rPr lang="en-US" sz="900">
                <a:latin typeface="Arial Bold" charset="0"/>
                <a:ea typeface="MS Mincho" charset="0"/>
                <a:cs typeface="MS Mincho" charset="0"/>
              </a:rPr>
            </a:b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Laboratori Nazionali del Gran Sasso dell</a:t>
            </a:r>
            <a:r>
              <a:rPr lang="ja-JP" altLang="en-US" sz="900" i="1">
                <a:latin typeface="Arial"/>
                <a:ea typeface="MS Mincho" charset="0"/>
                <a:cs typeface="MS Mincho" charset="0"/>
              </a:rPr>
              <a:t>’</a:t>
            </a: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INFN, Assergi (AQ), Italy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B. Baibussinov, M. BaldoCeolin, S. Centro, D. Dequal, C. Farnese, A. Fava, D. Gibin, A. Guglielmi, G. Meng, F. Pietropaolo, F. Varanini, S. Ventura</a:t>
            </a:r>
            <a:br>
              <a:rPr lang="en-US" sz="900">
                <a:latin typeface="Arial Bold" charset="0"/>
                <a:ea typeface="MS Mincho" charset="0"/>
                <a:cs typeface="MS Mincho" charset="0"/>
              </a:rPr>
            </a:b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Dipartimento di Fisica e INFN, Università di Padova, Via Marzolo 8, I-35131, Padova, Italy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pl-PL" sz="900">
                <a:latin typeface="Arial Bold" charset="0"/>
                <a:ea typeface="MS Mincho" charset="0"/>
                <a:cs typeface="MS Mincho" charset="0"/>
              </a:rPr>
              <a:t>P. Benetti, E. Calligarich, R. Dolfini, A. Gigli Berzolari, A. Menegolli, C. Montanari, A. Rappoldi, G. L. Raselli, M. Rossella </a:t>
            </a:r>
            <a:br>
              <a:rPr lang="pl-PL" sz="900">
                <a:latin typeface="Arial Bold" charset="0"/>
                <a:ea typeface="MS Mincho" charset="0"/>
                <a:cs typeface="MS Mincho" charset="0"/>
              </a:rPr>
            </a:br>
            <a:r>
              <a:rPr lang="pl-PL" sz="900" i="1">
                <a:latin typeface="Arial Bold" charset="0"/>
                <a:ea typeface="MS Mincho" charset="0"/>
                <a:cs typeface="MS Mincho" charset="0"/>
              </a:rPr>
              <a:t>Dipartimento di Fisica Nucleare e Teorica e INFN, Università di Pavia, Via Bassi 6, I-27100, Pavia Italy</a:t>
            </a:r>
            <a:endParaRPr lang="en-US" sz="900">
              <a:latin typeface="Arial Bold" charset="0"/>
              <a:ea typeface="MS Mincho" charset="0"/>
              <a:cs typeface="MS Mincho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F. Carbonara, A. G. Cocco, G. Fiorillo</a:t>
            </a:r>
            <a:br>
              <a:rPr lang="en-US" sz="900">
                <a:latin typeface="Arial Bold" charset="0"/>
                <a:ea typeface="MS Mincho" charset="0"/>
                <a:cs typeface="MS Mincho" charset="0"/>
              </a:rPr>
            </a:b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Dipartimento di Scienze Fisiche, INFN e Università Federico II, Napoli, Italy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pl-PL" sz="900">
                <a:latin typeface="Arial Bold" charset="0"/>
                <a:ea typeface="MS Mincho" charset="0"/>
                <a:cs typeface="MS Mincho" charset="0"/>
              </a:rPr>
              <a:t>A. Cesana, P. Sala, A. Scaramelli, M. Terrani </a:t>
            </a:r>
            <a:br>
              <a:rPr lang="pl-PL" sz="900">
                <a:latin typeface="Arial Bold" charset="0"/>
                <a:ea typeface="MS Mincho" charset="0"/>
                <a:cs typeface="MS Mincho" charset="0"/>
              </a:rPr>
            </a:br>
            <a:r>
              <a:rPr lang="pl-PL" sz="900" i="1">
                <a:latin typeface="Arial Bold" charset="0"/>
                <a:ea typeface="MS Mincho" charset="0"/>
                <a:cs typeface="MS Mincho" charset="0"/>
              </a:rPr>
              <a:t>INFN, Sezione di Milano e Politecnico, Via Celoria 2, I-20123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sz="900">
                <a:latin typeface="Arial Bold" charset="0"/>
                <a:ea typeface="MS Mincho" charset="0"/>
                <a:cs typeface="MS Mincho" charset="0"/>
              </a:rPr>
              <a:t>K. Cieslik , A. Dabrowska, M. Haranczyk , D. Stefan , M. Szarska  ,T. Wachala ,A. Zalewska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The Henryk Niewodniczanski, Institute of Nuclear Physics, Polish Academy of Science, Krakow, Poland</a:t>
            </a:r>
            <a:endParaRPr lang="en-US" sz="900">
              <a:latin typeface="Arial Bold" charset="0"/>
              <a:ea typeface="MS Mincho" charset="0"/>
              <a:cs typeface="MS Mincho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D. B. Cline,  S. Otwinowski, H.-G. Wang, X. Yang</a:t>
            </a:r>
            <a:br>
              <a:rPr lang="en-US" sz="900">
                <a:latin typeface="Arial Bold" charset="0"/>
                <a:ea typeface="MS Mincho" charset="0"/>
                <a:cs typeface="MS Mincho" charset="0"/>
              </a:rPr>
            </a:b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Department of Physics and Astronomy, University of California, Los Angeles, USA</a:t>
            </a:r>
            <a:r>
              <a:rPr lang="en-US" sz="900">
                <a:latin typeface="Arial Bold" charset="0"/>
                <a:cs typeface="Arial" charset="0"/>
              </a:rPr>
              <a:t> </a:t>
            </a:r>
            <a:endParaRPr lang="en-US" sz="900">
              <a:latin typeface="Arial Bold" charset="0"/>
              <a:ea typeface="MS Mincho" charset="0"/>
              <a:cs typeface="MS Mincho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AutoNum type="alphaUcPeriod"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Dermenev, S. Gninenko, M. Kirsanov</a:t>
            </a:r>
            <a:br>
              <a:rPr lang="en-US" sz="900">
                <a:latin typeface="Arial Bold" charset="0"/>
                <a:ea typeface="MS Mincho" charset="0"/>
                <a:cs typeface="MS Mincho" charset="0"/>
              </a:rPr>
            </a:b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INR RAS, prospekt 60-letiya Oktyabrya 7a, Moscow 117312, Russia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A. Ferrari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CERN, Ch1211 Geneve 23, Switzerland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sz="900">
                <a:latin typeface="Arial Bold" charset="0"/>
                <a:ea typeface="MS Mincho" charset="0"/>
                <a:cs typeface="MS Mincho" charset="0"/>
              </a:rPr>
              <a:t>T. Golan , J. Sobczyk ,J. Zmuda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Institute of Theoretical Physics, Wroclaw University, Wroclaw, Poland</a:t>
            </a:r>
            <a:endParaRPr lang="en-US" sz="900">
              <a:latin typeface="Arial Bold" charset="0"/>
              <a:ea typeface="MS Mincho" charset="0"/>
              <a:cs typeface="MS Mincho" charset="0"/>
            </a:endParaRPr>
          </a:p>
          <a:p>
            <a:pPr marL="609600" indent="-609600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J. Holeczek ,J. Kisiel , I. Kochanek, S. Mania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Institute of Physics, University of Silesia, 12 Bankowa st., 40-007 Katowice, Poland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sz="900">
                <a:latin typeface="Arial Bold" charset="0"/>
                <a:ea typeface="MS Mincho" charset="0"/>
                <a:cs typeface="MS Mincho" charset="0"/>
              </a:rPr>
              <a:t>J. Lagoda , T. J. Palczewski ,P. Przewlocki ,J. Stepaniak ,</a:t>
            </a:r>
            <a:r>
              <a:rPr lang="it-IT" sz="900">
                <a:latin typeface="Arial Bold" charset="0"/>
                <a:ea typeface="MS Mincho" charset="0"/>
                <a:cs typeface="MS Mincho" charset="0"/>
              </a:rPr>
              <a:t>R. Sulej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A. Soltan Institute for Nuclear Studies, 05-400 Swierk/Otwock, Warszawa, Poland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G. Mannocchi, L. Periale, P. Picchi,</a:t>
            </a:r>
            <a:br>
              <a:rPr lang="en-US" sz="900">
                <a:latin typeface="Arial Bold" charset="0"/>
                <a:ea typeface="MS Mincho" charset="0"/>
                <a:cs typeface="MS Mincho" charset="0"/>
              </a:rPr>
            </a:b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Laboratori Nazionali di Frascati (INFN), Via Fermi 40, I-00044, Italy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P. Plonski , K. Zaremba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Institute for Radioelectronics, Warsaw Univ. of Technology Pl. </a:t>
            </a:r>
            <a:r>
              <a:rPr lang="pl-PL" sz="900" i="1">
                <a:latin typeface="Arial Bold" charset="0"/>
                <a:ea typeface="MS Mincho" charset="0"/>
                <a:cs typeface="MS Mincho" charset="0"/>
              </a:rPr>
              <a:t>Politechniki 1, 00-661 Warsaw, Poland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900">
                <a:latin typeface="Arial Bold" charset="0"/>
                <a:ea typeface="MS Mincho" charset="0"/>
                <a:cs typeface="MS Mincho" charset="0"/>
              </a:rPr>
              <a:t>F. Sergiampietri</a:t>
            </a:r>
            <a:br>
              <a:rPr lang="en-US" sz="900">
                <a:latin typeface="Arial Bold" charset="0"/>
                <a:ea typeface="MS Mincho" charset="0"/>
                <a:cs typeface="MS Mincho" charset="0"/>
              </a:rPr>
            </a:br>
            <a:r>
              <a:rPr lang="en-US" sz="900" i="1">
                <a:latin typeface="Arial Bold" charset="0"/>
                <a:ea typeface="MS Mincho" charset="0"/>
                <a:cs typeface="MS Mincho" charset="0"/>
              </a:rPr>
              <a:t>Dipartimento di Fisica, Università di Pisa, Largo Bruno Pontecorvo 3, I-56127, Pisa, Italy</a:t>
            </a:r>
            <a:endParaRPr lang="en-US" sz="900">
              <a:latin typeface="Arial Bold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</a:pPr>
            <a:endParaRPr lang="en-US" sz="900">
              <a:latin typeface="Arial Bold" charset="0"/>
            </a:endParaRPr>
          </a:p>
        </p:txBody>
      </p:sp>
      <p:pic>
        <p:nvPicPr>
          <p:cNvPr id="3076" name="Picture 4" descr="Screen shot 2011-06#31B64B7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609600"/>
            <a:ext cx="8839200" cy="5562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400">
                <a:latin typeface="Arial Bold" charset="0"/>
                <a:sym typeface="Wingdings" charset="0"/>
              </a:rPr>
              <a:t>The </a:t>
            </a:r>
            <a:r>
              <a:rPr lang="en-US" sz="1400">
                <a:solidFill>
                  <a:srgbClr val="FF0000"/>
                </a:solidFill>
                <a:latin typeface="Arial Bold" charset="0"/>
                <a:sym typeface="Wingdings" charset="0"/>
              </a:rPr>
              <a:t>Liquid Argon Time Projection Chamber  </a:t>
            </a:r>
            <a:r>
              <a:rPr lang="en-US" sz="1400">
                <a:latin typeface="Arial Bold" charset="0"/>
                <a:sym typeface="Wingdings" charset="0"/>
              </a:rPr>
              <a:t>[</a:t>
            </a:r>
            <a:r>
              <a:rPr lang="en-US" sz="1400">
                <a:solidFill>
                  <a:schemeClr val="accent2"/>
                </a:solidFill>
                <a:latin typeface="Arial Bold" charset="0"/>
                <a:sym typeface="Wingdings" charset="0"/>
              </a:rPr>
              <a:t>C. Rubbia: CERN-EP/77-08 (1977)</a:t>
            </a:r>
            <a:r>
              <a:rPr lang="en-US" sz="1400">
                <a:latin typeface="Arial Bold" charset="0"/>
                <a:sym typeface="Wingdings" charset="0"/>
              </a:rPr>
              <a:t>] </a:t>
            </a:r>
          </a:p>
          <a:p>
            <a:pPr lvl="1">
              <a:lnSpc>
                <a:spcPct val="85000"/>
              </a:lnSpc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1400">
                <a:latin typeface="Arial Bold" charset="0"/>
                <a:sym typeface="Wingdings" charset="0"/>
              </a:rPr>
              <a:t>first proposed to INFN in 1985 [</a:t>
            </a:r>
            <a:r>
              <a:rPr lang="en-US" sz="1400">
                <a:solidFill>
                  <a:srgbClr val="333399"/>
                </a:solidFill>
                <a:latin typeface="Arial Bold" charset="0"/>
                <a:sym typeface="Wingdings" charset="0"/>
              </a:rPr>
              <a:t>ICARUS: INFN/AE-85/7</a:t>
            </a:r>
            <a:r>
              <a:rPr lang="en-US" sz="1400">
                <a:latin typeface="Arial Bold" charset="0"/>
                <a:sym typeface="Wingdings" charset="0"/>
              </a:rPr>
              <a:t>] capable of providing a 3D imaging  of any ionizing event (</a:t>
            </a:r>
            <a:r>
              <a:rPr lang="ja-JP" altLang="en-US" sz="1400">
                <a:latin typeface="Times"/>
                <a:ea typeface="Osaka" charset="0"/>
                <a:cs typeface="Osaka" charset="0"/>
                <a:sym typeface="Wingdings" charset="0"/>
              </a:rPr>
              <a:t>‘’</a:t>
            </a:r>
            <a:r>
              <a:rPr lang="en-US" altLang="ja-JP" sz="1400">
                <a:solidFill>
                  <a:schemeClr val="tx2"/>
                </a:solidFill>
                <a:latin typeface="Arial Bold" charset="0"/>
                <a:sym typeface="Wingdings" charset="0"/>
              </a:rPr>
              <a:t>electronic bubble chamber</a:t>
            </a:r>
            <a:r>
              <a:rPr lang="ja-JP" altLang="en-US" sz="1400">
                <a:solidFill>
                  <a:schemeClr val="tx2"/>
                </a:solidFill>
                <a:latin typeface="Times"/>
                <a:ea typeface="Osaka" charset="0"/>
                <a:cs typeface="Osaka" charset="0"/>
                <a:sym typeface="Wingdings" charset="0"/>
              </a:rPr>
              <a:t>’’</a:t>
            </a:r>
            <a:r>
              <a:rPr lang="en-US" altLang="ja-JP" sz="1400">
                <a:solidFill>
                  <a:schemeClr val="tx2"/>
                </a:solidFill>
                <a:latin typeface="Arial Bold" charset="0"/>
                <a:sym typeface="Wingdings" charset="0"/>
              </a:rPr>
              <a:t>) </a:t>
            </a:r>
            <a:r>
              <a:rPr lang="en-US" altLang="ja-JP" sz="1400">
                <a:latin typeface="Arial Bold" charset="0"/>
                <a:sym typeface="Wingdings" charset="0"/>
              </a:rPr>
              <a:t> with in addition:</a:t>
            </a:r>
          </a:p>
          <a:p>
            <a:pPr lvl="2">
              <a:lnSpc>
                <a:spcPct val="85000"/>
              </a:lnSpc>
              <a:buClr>
                <a:srgbClr val="FF0000"/>
              </a:buClr>
            </a:pPr>
            <a:r>
              <a:rPr lang="en-US" sz="1400">
                <a:latin typeface="Arial Bold" charset="0"/>
              </a:rPr>
              <a:t> continuously sensitive, self triggering </a:t>
            </a:r>
          </a:p>
          <a:p>
            <a:pPr lvl="2">
              <a:lnSpc>
                <a:spcPct val="85000"/>
              </a:lnSpc>
              <a:buClr>
                <a:srgbClr val="FF0000"/>
              </a:buClr>
            </a:pPr>
            <a:r>
              <a:rPr lang="en-US" sz="1400">
                <a:latin typeface="Arial Bold" charset="0"/>
              </a:rPr>
              <a:t> high granularity (~  1 mm)</a:t>
            </a:r>
          </a:p>
          <a:p>
            <a:pPr lvl="2">
              <a:lnSpc>
                <a:spcPct val="85000"/>
              </a:lnSpc>
              <a:buClr>
                <a:srgbClr val="FF0000"/>
              </a:buClr>
            </a:pPr>
            <a:r>
              <a:rPr lang="en-US" sz="1400">
                <a:latin typeface="Arial Bold" charset="0"/>
              </a:rPr>
              <a:t> excellent calorimetric properties </a:t>
            </a:r>
          </a:p>
          <a:p>
            <a:pPr lvl="2">
              <a:lnSpc>
                <a:spcPct val="85000"/>
              </a:lnSpc>
              <a:buClr>
                <a:srgbClr val="FF0000"/>
              </a:buClr>
            </a:pPr>
            <a:r>
              <a:rPr lang="en-US" sz="1400">
                <a:latin typeface="Arial Bold" charset="0"/>
              </a:rPr>
              <a:t> particle  identification (through dE/dx vs range)</a:t>
            </a: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endParaRPr lang="en-US" sz="1400">
              <a:latin typeface="Arial Bold" charset="0"/>
            </a:endParaRPr>
          </a:p>
          <a:p>
            <a:pPr lvl="2">
              <a:lnSpc>
                <a:spcPct val="85000"/>
              </a:lnSpc>
              <a:buClr>
                <a:srgbClr val="FF0000"/>
              </a:buClr>
              <a:buFontTx/>
              <a:buNone/>
            </a:pPr>
            <a:r>
              <a:rPr lang="en-US" sz="1400">
                <a:latin typeface="Arial Bold" charset="0"/>
              </a:rPr>
              <a:t>Electrons from ionizing track  are drifted in LAr by E</a:t>
            </a:r>
            <a:r>
              <a:rPr lang="en-US" sz="1400" baseline="-25000">
                <a:latin typeface="Arial Bold" charset="0"/>
              </a:rPr>
              <a:t>drift</a:t>
            </a:r>
            <a:r>
              <a:rPr lang="en-US" sz="1400">
                <a:latin typeface="Arial Bold" charset="0"/>
              </a:rPr>
              <a:t>. They traverse transparent wire arrays oriented in different directions where  induction signals are recorded.  Finally electron charge is collected by collection plane.</a:t>
            </a:r>
          </a:p>
          <a:p>
            <a:pPr lvl="2">
              <a:lnSpc>
                <a:spcPct val="80000"/>
              </a:lnSpc>
              <a:buClr>
                <a:schemeClr val="hlink"/>
              </a:buClr>
              <a:buSzPct val="55000"/>
            </a:pPr>
            <a:r>
              <a:rPr lang="en-US" sz="1400">
                <a:solidFill>
                  <a:srgbClr val="FF0000"/>
                </a:solidFill>
                <a:latin typeface="Arial Bold" charset="0"/>
              </a:rPr>
              <a:t>Key feature: LAr purity form electro-negative molecules (O</a:t>
            </a:r>
            <a:r>
              <a:rPr lang="en-US" sz="1400" baseline="-25000">
                <a:solidFill>
                  <a:srgbClr val="FF0000"/>
                </a:solidFill>
                <a:latin typeface="Arial Bold" charset="0"/>
              </a:rPr>
              <a:t>2</a:t>
            </a:r>
            <a:r>
              <a:rPr lang="en-US" sz="1400">
                <a:solidFill>
                  <a:srgbClr val="FF0000"/>
                </a:solidFill>
                <a:latin typeface="Arial Bold" charset="0"/>
              </a:rPr>
              <a:t>, H</a:t>
            </a:r>
            <a:r>
              <a:rPr lang="en-US" sz="1400" baseline="-25000">
                <a:solidFill>
                  <a:srgbClr val="FF0000"/>
                </a:solidFill>
                <a:latin typeface="Arial Bold" charset="0"/>
              </a:rPr>
              <a:t>2</a:t>
            </a:r>
            <a:r>
              <a:rPr lang="en-US" sz="1400">
                <a:solidFill>
                  <a:srgbClr val="FF0000"/>
                </a:solidFill>
                <a:latin typeface="Arial Bold" charset="0"/>
              </a:rPr>
              <a:t>O,C0</a:t>
            </a:r>
            <a:r>
              <a:rPr lang="en-US" sz="1400" baseline="-25000">
                <a:solidFill>
                  <a:srgbClr val="FF0000"/>
                </a:solidFill>
                <a:latin typeface="Arial Bold" charset="0"/>
              </a:rPr>
              <a:t>2</a:t>
            </a:r>
            <a:r>
              <a:rPr lang="en-US" sz="1400">
                <a:solidFill>
                  <a:srgbClr val="FF0000"/>
                </a:solidFill>
                <a:latin typeface="Arial Bold" charset="0"/>
              </a:rPr>
              <a:t>).             </a:t>
            </a:r>
          </a:p>
          <a:p>
            <a:pPr lvl="2">
              <a:lnSpc>
                <a:spcPct val="80000"/>
              </a:lnSpc>
              <a:buClr>
                <a:schemeClr val="hlink"/>
              </a:buClr>
              <a:buSzPct val="55000"/>
            </a:pPr>
            <a:r>
              <a:rPr lang="en-US" sz="1400">
                <a:solidFill>
                  <a:srgbClr val="FF0000"/>
                </a:solidFill>
                <a:latin typeface="Arial Bold" charset="0"/>
              </a:rPr>
              <a:t>Target: 0.1 ppb  O</a:t>
            </a:r>
            <a:r>
              <a:rPr lang="en-US" sz="1400" baseline="-25000">
                <a:solidFill>
                  <a:srgbClr val="FF0000"/>
                </a:solidFill>
                <a:latin typeface="Arial Bold" charset="0"/>
              </a:rPr>
              <a:t>2</a:t>
            </a:r>
            <a:r>
              <a:rPr lang="en-US" sz="1400">
                <a:solidFill>
                  <a:srgbClr val="FF0000"/>
                </a:solidFill>
                <a:latin typeface="Arial Bold" charset="0"/>
              </a:rPr>
              <a:t> equivalent= 3 ms lifetime (4.5 m drift @ E</a:t>
            </a:r>
            <a:r>
              <a:rPr lang="en-US" sz="1400" b="1" baseline="-25000">
                <a:solidFill>
                  <a:srgbClr val="FF0000"/>
                </a:solidFill>
                <a:latin typeface="Arial Bold" charset="0"/>
              </a:rPr>
              <a:t>drift </a:t>
            </a:r>
            <a:r>
              <a:rPr lang="en-US" sz="1400">
                <a:solidFill>
                  <a:srgbClr val="FF0000"/>
                </a:solidFill>
                <a:latin typeface="Arial Bold" charset="0"/>
              </a:rPr>
              <a:t>= 500 V/cm).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4165" name="Picture 69" descr="Screen shot 2011-06#31B73BE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3627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 descr="Screen shot 2011-06#31B73F5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772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creen shot 2011-06#31B7449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99500" cy="60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reen shot 2011-06#31B771E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reen shot 2011-06#31B78FF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9315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creen shot 2011-06#31B794D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4705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creen shot 2011-06#31B7C78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285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reen shot 2011-06#31B7D46.png                                000BD14AMacintosh HD                   7C26036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6775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a="http://schemas.openxmlformats.org/drawing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798</Words>
  <Application>Microsoft Macintosh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The 600 Ton ICARUS detector at the LNGS and Spallation Studies David B. Cline UCLA Astroparticle Physics Group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ICARUS 9839/1274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600 Ton ICARUS detector at the LNGS David B. Cline UCLA Astroparticle Physics Group</dc:title>
  <dc:creator>Debra MacLaughlan</dc:creator>
  <cp:lastModifiedBy>Christopher Mauger</cp:lastModifiedBy>
  <cp:revision>25</cp:revision>
  <dcterms:created xsi:type="dcterms:W3CDTF">2013-02-01T17:39:41Z</dcterms:created>
  <dcterms:modified xsi:type="dcterms:W3CDTF">2013-02-01T17:40:08Z</dcterms:modified>
</cp:coreProperties>
</file>