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9" r:id="rId4"/>
    <p:sldId id="258" r:id="rId5"/>
    <p:sldId id="257" r:id="rId6"/>
    <p:sldId id="267" r:id="rId7"/>
    <p:sldId id="266" r:id="rId8"/>
    <p:sldId id="261" r:id="rId9"/>
    <p:sldId id="270" r:id="rId10"/>
    <p:sldId id="271" r:id="rId11"/>
    <p:sldId id="269" r:id="rId12"/>
    <p:sldId id="265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844" autoAdjust="0"/>
    <p:restoredTop sz="86374" autoAdjust="0"/>
  </p:normalViewPr>
  <p:slideViewPr>
    <p:cSldViewPr>
      <p:cViewPr varScale="1">
        <p:scale>
          <a:sx n="89" d="100"/>
          <a:sy n="89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ADF3F-139F-4458-8B07-EDB20433868E}" type="datetimeFigureOut">
              <a:rPr lang="en-US" smtClean="0"/>
              <a:pPr/>
              <a:t>2/1/13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B545-B739-4BE1-9B7B-53371F7A7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03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labels for</a:t>
            </a:r>
            <a:r>
              <a:rPr lang="en-US" baseline="0" dirty="0" smtClean="0"/>
              <a:t> major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5B545-B739-4BE1-9B7B-53371F7A78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7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4D2-BA1F-42C1-8E32-311077C47AFE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58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480-6875-4626-BA7A-750E4745B34F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19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9DFA-6DB0-43B8-BF53-DC6EA4D5EAB4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76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EC7E-9DB3-4F05-AF41-786817B96DB6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92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DB74-4C87-47A1-87D5-BE5278C97F2F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49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C302-F2DA-41B7-9FC9-A752BB2D948F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285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67E1-8915-4C75-B9F3-822F4B5CF119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2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D04-69A1-403F-A5DB-94D01E8EDC0E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8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8ECA-150D-403D-A1E7-9E43F5E5AEBA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58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92DF-3161-49FC-89C2-23B2671CE55A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55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E53-35E5-4E8A-AC8C-39020299BB9D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1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C743-9826-4F97-AB04-6E4B54C72C20}" type="datetime1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92CB-2BB7-44D8-BE1A-822F61244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88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i="1" dirty="0" smtClean="0"/>
              <a:t>LANL </a:t>
            </a:r>
            <a:r>
              <a:rPr lang="en-US" i="1" dirty="0" err="1" smtClean="0"/>
              <a:t>LAr</a:t>
            </a:r>
            <a:r>
              <a:rPr lang="en-US" i="1" dirty="0" smtClean="0"/>
              <a:t> Cryostat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Ramsey 2/1/2013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263" t="13987" r="18054" b="3053"/>
          <a:stretch/>
        </p:blipFill>
        <p:spPr bwMode="auto">
          <a:xfrm>
            <a:off x="1905000" y="2002973"/>
            <a:ext cx="5486400" cy="47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9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Assembly/maintenance(continued)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may be reversed to re-insert TPC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493" t="4791" r="39461" b="41898"/>
          <a:stretch/>
        </p:blipFill>
        <p:spPr bwMode="auto">
          <a:xfrm>
            <a:off x="762000" y="2455319"/>
            <a:ext cx="1570383" cy="202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703" t="2701" r="33584" b="3745"/>
          <a:stretch/>
        </p:blipFill>
        <p:spPr bwMode="auto">
          <a:xfrm>
            <a:off x="3352800" y="2385746"/>
            <a:ext cx="2305879" cy="35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668" t="30575" r="32386" b="9581"/>
          <a:stretch/>
        </p:blipFill>
        <p:spPr bwMode="auto">
          <a:xfrm>
            <a:off x="6324600" y="3124200"/>
            <a:ext cx="2534479" cy="27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32383" y="4173132"/>
            <a:ext cx="1066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4161537"/>
            <a:ext cx="1066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process and status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057591"/>
              </p:ext>
            </p:extLst>
          </p:nvPr>
        </p:nvGraphicFramePr>
        <p:xfrm>
          <a:off x="1600200" y="1143000"/>
          <a:ext cx="6477000" cy="548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2362200"/>
              </a:tblGrid>
              <a:tr h="262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Define</a:t>
                      </a:r>
                      <a:r>
                        <a:rPr lang="en-US" sz="1200" baseline="0" dirty="0" smtClean="0"/>
                        <a:t> cryostat requirements (physics/mechanical)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Create</a:t>
                      </a:r>
                      <a:r>
                        <a:rPr lang="en-US" sz="1200" b="1" baseline="0" dirty="0" smtClean="0"/>
                        <a:t> preliminary design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Preliminary</a:t>
                      </a:r>
                      <a:r>
                        <a:rPr lang="en-US" sz="1100" baseline="0" dirty="0" smtClean="0"/>
                        <a:t> drawings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Coordinate</a:t>
                      </a:r>
                      <a:r>
                        <a:rPr lang="en-US" sz="1100" baseline="0" dirty="0" smtClean="0"/>
                        <a:t> with LANL pressure safety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Obtain budgetary quote</a:t>
                      </a:r>
                      <a:r>
                        <a:rPr lang="en-US" sz="1100" baseline="0" dirty="0" smtClean="0"/>
                        <a:t> from vendor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Compile</a:t>
                      </a:r>
                      <a:r>
                        <a:rPr lang="en-US" sz="1200" b="1" baseline="0" dirty="0" smtClean="0"/>
                        <a:t> procurement documentation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Exhibits</a:t>
                      </a:r>
                      <a:r>
                        <a:rPr lang="en-US" sz="1100" baseline="0" dirty="0" smtClean="0"/>
                        <a:t> D (SOW) and H (Q/A)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Form 410 approval (pressure safety)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Purchase</a:t>
                      </a:r>
                      <a:r>
                        <a:rPr lang="en-US" sz="1200" b="1" baseline="0" dirty="0" smtClean="0"/>
                        <a:t> Request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dirty="0" smtClean="0"/>
                        <a:t>LISC</a:t>
                      </a:r>
                      <a:r>
                        <a:rPr lang="en-US" sz="1050" baseline="0" dirty="0" smtClean="0"/>
                        <a:t> (Laboratory Integrated Stewardship Council) Approval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dirty="0" smtClean="0"/>
                        <a:t>Buyer assignment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COMPLETE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dirty="0" smtClean="0"/>
                        <a:t>Formal RFQ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 PREPARATION</a:t>
                      </a:r>
                      <a:endParaRPr lang="en-US" sz="12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dirty="0" smtClean="0"/>
                        <a:t>Bidding process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dirty="0" smtClean="0"/>
                        <a:t>Contract award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EXPECTED</a:t>
                      </a:r>
                      <a:r>
                        <a:rPr lang="en-US" sz="1200" b="1" baseline="0" dirty="0" smtClean="0"/>
                        <a:t> BY FEB 28</a:t>
                      </a:r>
                      <a:r>
                        <a:rPr lang="en-US" sz="1200" b="1" baseline="30000" dirty="0" smtClean="0"/>
                        <a:t>th</a:t>
                      </a:r>
                      <a:r>
                        <a:rPr lang="en-US" sz="1200" b="1" baseline="0" dirty="0" smtClean="0"/>
                        <a:t>, 2013</a:t>
                      </a:r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smtClean="0"/>
                        <a:t>Fabrication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b="0" dirty="0" smtClean="0"/>
                        <a:t>Vendor</a:t>
                      </a:r>
                      <a:r>
                        <a:rPr lang="en-US" sz="1050" b="0" baseline="0" dirty="0" smtClean="0"/>
                        <a:t> provides final fabrication drawing for LANL approval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b="0" dirty="0" smtClean="0"/>
                        <a:t>Materials order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050" b="0" dirty="0" smtClean="0"/>
                        <a:t>Machining</a:t>
                      </a:r>
                      <a:r>
                        <a:rPr lang="en-US" sz="1050" b="0" baseline="0" dirty="0" smtClean="0"/>
                        <a:t>/welding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lvl="1"/>
                      <a:r>
                        <a:rPr lang="en-US" sz="1200" b="0" dirty="0" smtClean="0"/>
                        <a:t>QA</a:t>
                      </a:r>
                      <a:r>
                        <a:rPr lang="en-US" sz="1200" b="0" baseline="0" dirty="0" smtClean="0"/>
                        <a:t> check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Delivery</a:t>
                      </a:r>
                      <a:r>
                        <a:rPr lang="en-US" sz="1200" b="1" baseline="0" dirty="0" smtClean="0"/>
                        <a:t> to LANL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EXPECTED BY</a:t>
                      </a:r>
                      <a:r>
                        <a:rPr lang="en-US" sz="1200" b="1" baseline="0" dirty="0" smtClean="0"/>
                        <a:t> AUGUST 30</a:t>
                      </a:r>
                      <a:r>
                        <a:rPr lang="en-US" sz="1200" b="1" baseline="30000" dirty="0" smtClean="0"/>
                        <a:t>TH</a:t>
                      </a:r>
                      <a:r>
                        <a:rPr lang="en-US" sz="1200" b="1" baseline="0" dirty="0" smtClean="0"/>
                        <a:t>, 2013</a:t>
                      </a:r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08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148" t="14177" r="22168" b="10953"/>
          <a:stretch/>
        </p:blipFill>
        <p:spPr bwMode="auto">
          <a:xfrm>
            <a:off x="1974574" y="1600200"/>
            <a:ext cx="5257800" cy="44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1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</a:t>
            </a:r>
            <a:r>
              <a:rPr lang="en-US" baseline="0" dirty="0" smtClean="0"/>
              <a:t> heat load -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Note: cryostat vendor to provide heat load estimate with final drawings for LANL approval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175686"/>
              </p:ext>
            </p:extLst>
          </p:nvPr>
        </p:nvGraphicFramePr>
        <p:xfrm>
          <a:off x="2921000" y="2143125"/>
          <a:ext cx="3302000" cy="257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605"/>
                <a:gridCol w="837395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Calculated Heat Load Summary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Liquid Argon Prototype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Ramsey 1/2013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Argon Volume Rad Load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TPC Supports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 Ar Volume Support (W)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Instrumentation Wiring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HV Conductor Wiring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Viewport Light Load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Laser Heat Load 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Heat Load (W)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smtClean="0">
                          <a:effectLst/>
                        </a:rPr>
                        <a:t>305.11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9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Physics requirements</a:t>
            </a:r>
          </a:p>
          <a:p>
            <a:pPr lvl="1"/>
            <a:r>
              <a:rPr lang="en-US" dirty="0" smtClean="0"/>
              <a:t>Accommodate as large a TPC as possible within budget</a:t>
            </a:r>
          </a:p>
          <a:p>
            <a:pPr lvl="1"/>
            <a:r>
              <a:rPr lang="en-US" dirty="0" smtClean="0"/>
              <a:t>Allow optical access to the liquid argon volume for laser calibration system</a:t>
            </a:r>
            <a:endParaRPr lang="en-US" dirty="0"/>
          </a:p>
          <a:p>
            <a:pPr lvl="1"/>
            <a:r>
              <a:rPr lang="en-US" dirty="0" smtClean="0"/>
              <a:t>Shape considered</a:t>
            </a:r>
          </a:p>
          <a:p>
            <a:r>
              <a:rPr lang="en-US" dirty="0" smtClean="0"/>
              <a:t>Mechanical</a:t>
            </a:r>
            <a:endParaRPr lang="en-US" dirty="0"/>
          </a:p>
          <a:p>
            <a:pPr lvl="1"/>
            <a:r>
              <a:rPr lang="en-US" dirty="0" smtClean="0"/>
              <a:t>Provide mechanical provisions for instrumentation as well as cryogenic services</a:t>
            </a:r>
          </a:p>
          <a:p>
            <a:pPr lvl="1"/>
            <a:r>
              <a:rPr lang="en-US" dirty="0" smtClean="0"/>
              <a:t>Maintain transportability</a:t>
            </a:r>
          </a:p>
          <a:p>
            <a:pPr lvl="1"/>
            <a:r>
              <a:rPr lang="en-US" dirty="0" smtClean="0"/>
              <a:t>User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2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192" t="11901" r="32726" b="14388"/>
          <a:stretch/>
        </p:blipFill>
        <p:spPr bwMode="auto">
          <a:xfrm>
            <a:off x="4648200" y="2438400"/>
            <a:ext cx="4191000" cy="432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design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58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Based on input</a:t>
            </a:r>
            <a:r>
              <a:rPr lang="en-US" sz="1600" baseline="0" dirty="0" smtClean="0"/>
              <a:t> from UCLA collaborator Hanguo Wang</a:t>
            </a:r>
          </a:p>
          <a:p>
            <a:r>
              <a:rPr lang="en-US" sz="1600" baseline="0" dirty="0" smtClean="0"/>
              <a:t>Significant improvement to system robustness and reduced risk associated with TPC work</a:t>
            </a:r>
          </a:p>
          <a:p>
            <a:pPr lvl="1"/>
            <a:r>
              <a:rPr lang="en-US" sz="1200" dirty="0" smtClean="0"/>
              <a:t>Minimized disturbance of cryogenic and instrumentation connections when accessing the TPC</a:t>
            </a:r>
          </a:p>
          <a:p>
            <a:pPr lvl="1"/>
            <a:r>
              <a:rPr lang="en-US" sz="1200" dirty="0" smtClean="0"/>
              <a:t>No large cryogenic seals</a:t>
            </a:r>
          </a:p>
          <a:p>
            <a:pPr lvl="1"/>
            <a:r>
              <a:rPr lang="en-US" sz="1200" baseline="0" dirty="0" smtClean="0"/>
              <a:t>Larger</a:t>
            </a:r>
            <a:r>
              <a:rPr lang="en-US" sz="1200" dirty="0" smtClean="0"/>
              <a:t> argon volume</a:t>
            </a:r>
          </a:p>
          <a:p>
            <a:pPr lvl="1"/>
            <a:r>
              <a:rPr lang="en-US" sz="1200" dirty="0" smtClean="0"/>
              <a:t>Larger instrumented volume/total volume ratio</a:t>
            </a:r>
          </a:p>
          <a:p>
            <a:pPr lvl="1"/>
            <a:r>
              <a:rPr lang="en-US" sz="1200" baseline="0" dirty="0" smtClean="0"/>
              <a:t>Enables</a:t>
            </a:r>
            <a:r>
              <a:rPr lang="en-US" sz="1200" dirty="0" smtClean="0"/>
              <a:t> all TPC wire planes to be mechanically identical (hexagonal TPC)</a:t>
            </a:r>
            <a:endParaRPr lang="en-US" sz="1200" baseline="0" dirty="0" smtClean="0"/>
          </a:p>
          <a:p>
            <a:r>
              <a:rPr lang="en-US" sz="1600" dirty="0" smtClean="0"/>
              <a:t>Change is supported by simulation work (Kevin Yarritu)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76" t="13409" r="22065" b="14742"/>
          <a:stretch/>
        </p:blipFill>
        <p:spPr bwMode="auto">
          <a:xfrm>
            <a:off x="228600" y="3200400"/>
            <a:ext cx="3951084" cy="32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79684" y="4343400"/>
            <a:ext cx="145911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26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r>
              <a:rPr lang="en-US" baseline="0" dirty="0" smtClean="0"/>
              <a:t> and cost impacts of design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Procurement of the cryostat is a major milestone in the LDRD project</a:t>
            </a:r>
          </a:p>
          <a:p>
            <a:r>
              <a:rPr lang="en-US" sz="2000" dirty="0" smtClean="0"/>
              <a:t>Original plan was to be prepared to place cryostat order at the beginning of FY13</a:t>
            </a:r>
          </a:p>
          <a:p>
            <a:r>
              <a:rPr lang="en-US" sz="2000" dirty="0" smtClean="0"/>
              <a:t>Cryostat delivery currently expected to arrive by end of August, 2013, based on expected bidding and delivery times</a:t>
            </a:r>
          </a:p>
          <a:p>
            <a:r>
              <a:rPr lang="en-US" sz="2000" dirty="0" smtClean="0"/>
              <a:t>Though new cryostat cost is higher than the original, the cost increase is within the contingency as originally presented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95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Capacity: ~7700 L</a:t>
            </a:r>
          </a:p>
          <a:p>
            <a:r>
              <a:rPr lang="en-US" sz="2000" dirty="0" smtClean="0"/>
              <a:t>External</a:t>
            </a:r>
            <a:r>
              <a:rPr lang="en-US" sz="2000" baseline="0" dirty="0" smtClean="0"/>
              <a:t> dimensions</a:t>
            </a:r>
          </a:p>
          <a:p>
            <a:pPr lvl="1"/>
            <a:r>
              <a:rPr lang="en-US" sz="1800" dirty="0" smtClean="0"/>
              <a:t>Flange diameter – 111”</a:t>
            </a:r>
            <a:endParaRPr lang="en-US" sz="1800" baseline="0" dirty="0" smtClean="0"/>
          </a:p>
          <a:p>
            <a:pPr lvl="1"/>
            <a:r>
              <a:rPr lang="en-US" sz="1800" baseline="0" dirty="0" smtClean="0"/>
              <a:t>Work deck height - ~101”</a:t>
            </a:r>
          </a:p>
          <a:p>
            <a:r>
              <a:rPr lang="en-US" sz="2000" dirty="0" smtClean="0"/>
              <a:t>All cryogenic and instrumentation connections made through top head</a:t>
            </a:r>
          </a:p>
          <a:p>
            <a:r>
              <a:rPr lang="en-US" sz="2000" baseline="0" dirty="0" smtClean="0"/>
              <a:t>Work deck fo</a:t>
            </a:r>
            <a:r>
              <a:rPr lang="en-US" sz="2000" dirty="0" smtClean="0"/>
              <a:t>r worker safety and convenience</a:t>
            </a:r>
            <a:endParaRPr lang="en-US" sz="2000" baseline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93" t="9877" r="29923" b="4982"/>
          <a:stretch/>
        </p:blipFill>
        <p:spPr bwMode="auto">
          <a:xfrm>
            <a:off x="4800600" y="1176130"/>
            <a:ext cx="3816626" cy="539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925344"/>
            <a:ext cx="1719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LIQUID ARGON VOLUME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439508" y="1323201"/>
            <a:ext cx="95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WORK DECK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5562600" y="1600200"/>
            <a:ext cx="352231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332" y="6172200"/>
            <a:ext cx="124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VACUUM JACKET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2323" y="1616277"/>
            <a:ext cx="827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TOP HEAD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5226251" y="1893276"/>
            <a:ext cx="260149" cy="16141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 flipV="1">
            <a:off x="4615558" y="5791200"/>
            <a:ext cx="976350" cy="2726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 flipV="1">
            <a:off x="4684431" y="6019800"/>
            <a:ext cx="1030569" cy="290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5661574"/>
            <a:ext cx="160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DEWAR ACCESS PORTS</a:t>
            </a:r>
            <a:endParaRPr lang="en-US" sz="1200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4499885" y="5410200"/>
            <a:ext cx="453115" cy="3898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01000" y="1143000"/>
            <a:ext cx="975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VME CRATES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8305800" y="1419999"/>
            <a:ext cx="183123" cy="7136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60893" y="5285601"/>
            <a:ext cx="1105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TPC ASSEMBLY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4365939" y="5034227"/>
            <a:ext cx="1120461" cy="3898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50026" y="1928445"/>
            <a:ext cx="83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BAFFLE</a:t>
            </a:r>
          </a:p>
          <a:p>
            <a:pPr algn="ctr"/>
            <a:r>
              <a:rPr lang="en-US" sz="1200" dirty="0" smtClean="0"/>
              <a:t>ASSEMBLY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4466294" y="2390110"/>
            <a:ext cx="844260" cy="14140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4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 Head Port layout</a:t>
            </a:r>
          </a:p>
          <a:p>
            <a:pPr lvl="1"/>
            <a:r>
              <a:rPr lang="en-US" sz="2000" dirty="0"/>
              <a:t>8X 12” instrumentation/services </a:t>
            </a:r>
            <a:r>
              <a:rPr lang="en-US" sz="2000" dirty="0" smtClean="0"/>
              <a:t>ports (1 unsubscribed)</a:t>
            </a:r>
            <a:endParaRPr lang="en-US" sz="2000" dirty="0"/>
          </a:p>
          <a:p>
            <a:pPr lvl="1"/>
            <a:r>
              <a:rPr lang="en-US" sz="2000" dirty="0"/>
              <a:t>1X 18” port (currently unsubscribed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6X 3” ports (5 currently unsubscribed)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452" t="6935" r="24082" b="8178"/>
          <a:stretch/>
        </p:blipFill>
        <p:spPr bwMode="auto">
          <a:xfrm>
            <a:off x="4343400" y="1676398"/>
            <a:ext cx="4171194" cy="414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1214733"/>
            <a:ext cx="14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6X TPC</a:t>
            </a:r>
          </a:p>
          <a:p>
            <a:pPr algn="ctr"/>
            <a:r>
              <a:rPr lang="en-US" sz="1200" dirty="0" smtClean="0"/>
              <a:t>INSTRUMENTATION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7162800" y="1676398"/>
            <a:ext cx="554140" cy="12192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53545" y="5820505"/>
            <a:ext cx="135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1X CRYO SERVICES</a:t>
            </a:r>
          </a:p>
          <a:p>
            <a:pPr algn="ctr"/>
            <a:r>
              <a:rPr lang="en-US" sz="1200" dirty="0" smtClean="0"/>
              <a:t>EMERGENCY VENT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7162800" y="4572000"/>
            <a:ext cx="565866" cy="12485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6633" y="1371600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1X HV FEEDTHROUGH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765431" y="1648599"/>
            <a:ext cx="231223" cy="17276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03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Preliminary drawings have been prepared for cryostat RFQ</a:t>
            </a:r>
          </a:p>
          <a:p>
            <a:r>
              <a:rPr lang="en-US" sz="2000" dirty="0" smtClean="0"/>
              <a:t>Vendor will provide final drawings for LANL approval prior to commencing with fabrication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54" t="17243" r="18251" b="7395"/>
          <a:stretch/>
        </p:blipFill>
        <p:spPr bwMode="auto">
          <a:xfrm>
            <a:off x="76200" y="3276600"/>
            <a:ext cx="4681330" cy="335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31" t="14333" r="15785" b="7035"/>
          <a:stretch/>
        </p:blipFill>
        <p:spPr bwMode="auto">
          <a:xfrm>
            <a:off x="4281219" y="1066800"/>
            <a:ext cx="471038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0292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 smtClean="0"/>
              <a:t>Pressure safety</a:t>
            </a:r>
          </a:p>
          <a:p>
            <a:pPr lvl="1"/>
            <a:r>
              <a:rPr lang="en-US" sz="1800" dirty="0" smtClean="0"/>
              <a:t>Design work has been done in coordination with LANL pressure safety personnel</a:t>
            </a:r>
          </a:p>
          <a:p>
            <a:pPr lvl="1"/>
            <a:r>
              <a:rPr lang="en-US" sz="1800" dirty="0" smtClean="0"/>
              <a:t>Cryostat </a:t>
            </a:r>
            <a:r>
              <a:rPr lang="en-US" sz="1800" dirty="0"/>
              <a:t>design uses all conventional features, and will thus be </a:t>
            </a:r>
            <a:r>
              <a:rPr lang="en-US" sz="1800" dirty="0" smtClean="0"/>
              <a:t>an </a:t>
            </a:r>
            <a:r>
              <a:rPr lang="en-US" sz="1800" dirty="0"/>
              <a:t>ASME Section VIII Division 1 pressure </a:t>
            </a:r>
            <a:r>
              <a:rPr lang="en-US" sz="1800" dirty="0" smtClean="0"/>
              <a:t>vessel</a:t>
            </a:r>
          </a:p>
          <a:p>
            <a:pPr lvl="2"/>
            <a:r>
              <a:rPr lang="en-US" sz="1400" dirty="0" smtClean="0"/>
              <a:t>ASME certification provides an independent QA check on the design and fabrication</a:t>
            </a:r>
          </a:p>
          <a:p>
            <a:pPr lvl="2"/>
            <a:r>
              <a:rPr lang="en-US" sz="1400" dirty="0" smtClean="0"/>
              <a:t>Can also ease approval overhead when vessel is transported to other labs</a:t>
            </a:r>
          </a:p>
          <a:p>
            <a:pPr lvl="1"/>
            <a:r>
              <a:rPr lang="en-US" sz="1800" dirty="0" smtClean="0"/>
              <a:t>Vacuum jacket relief per CGA-341</a:t>
            </a:r>
          </a:p>
          <a:p>
            <a:pPr lvl="1"/>
            <a:r>
              <a:rPr lang="en-US" sz="1800" baseline="0" dirty="0" smtClean="0"/>
              <a:t>Liquid</a:t>
            </a:r>
            <a:r>
              <a:rPr lang="en-US" sz="1800" dirty="0" smtClean="0"/>
              <a:t> volume relief via burst disk/vent pipe</a:t>
            </a:r>
            <a:endParaRPr lang="en-US" sz="1800" baseline="0" dirty="0" smtClean="0"/>
          </a:p>
          <a:p>
            <a:r>
              <a:rPr lang="en-US" sz="2000" baseline="0" dirty="0" smtClean="0"/>
              <a:t>Work deck</a:t>
            </a:r>
          </a:p>
          <a:p>
            <a:pPr lvl="1"/>
            <a:r>
              <a:rPr lang="en-US" sz="1800" dirty="0" smtClean="0"/>
              <a:t>Included to provide safe access to top ports for workers</a:t>
            </a:r>
          </a:p>
          <a:p>
            <a:pPr lvl="1"/>
            <a:r>
              <a:rPr lang="en-US" sz="1800" baseline="0" dirty="0" smtClean="0"/>
              <a:t>Mounts</a:t>
            </a:r>
            <a:r>
              <a:rPr lang="en-US" sz="1800" dirty="0" smtClean="0"/>
              <a:t> to the top of the cryostat</a:t>
            </a:r>
            <a:endParaRPr lang="en-US" sz="1800" baseline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401244"/>
              </p:ext>
            </p:extLst>
          </p:nvPr>
        </p:nvGraphicFramePr>
        <p:xfrm>
          <a:off x="5410200" y="1524000"/>
          <a:ext cx="3581400" cy="4190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458"/>
                <a:gridCol w="374788"/>
                <a:gridCol w="284050"/>
                <a:gridCol w="252489"/>
                <a:gridCol w="142815"/>
                <a:gridCol w="1193800"/>
              </a:tblGrid>
              <a:tr h="2158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Inner Volume Surface Area (m2)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15.920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Wetted IVC Surface of Liquid Volume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Heating Rate (W/m2)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</a:rPr>
                        <a:t>Cryogenics </a:t>
                      </a:r>
                      <a:r>
                        <a:rPr lang="en-US" sz="600" u="none" strike="noStrike" dirty="0">
                          <a:effectLst/>
                        </a:rPr>
                        <a:t>52 (2012) </a:t>
                      </a:r>
                      <a:r>
                        <a:rPr lang="en-US" sz="600" u="none" strike="noStrike" dirty="0" err="1">
                          <a:effectLst/>
                        </a:rPr>
                        <a:t>pp</a:t>
                      </a:r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r>
                        <a:rPr lang="en-US" sz="600" u="none" strike="noStrike" dirty="0" smtClean="0">
                          <a:effectLst/>
                        </a:rPr>
                        <a:t>331-335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Latent Heat of Evap (J/kg)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16081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Heat Input (W)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28656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Mass Flow Rate (kg/s)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1.782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 gridSpan="6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</a:rPr>
                        <a:t>Flow </a:t>
                      </a:r>
                      <a:r>
                        <a:rPr lang="en-US" sz="600" u="none" strike="noStrike" dirty="0">
                          <a:effectLst/>
                        </a:rPr>
                        <a:t>through Straight Vent Pipe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STP </a:t>
                      </a:r>
                      <a:r>
                        <a:rPr lang="en-US" sz="600" u="none" strike="noStrike" dirty="0" smtClean="0">
                          <a:effectLst/>
                        </a:rPr>
                        <a:t>Gas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Diameter (m)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0.161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6" Schedule 10 Pipe (6.357" ID)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3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 (m)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length estimate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Flow Area (m2)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 smtClean="0">
                          <a:effectLst/>
                        </a:rPr>
                        <a:t>0.0203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STP Density (kg/m3)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1.784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STP Flow Rate (m3/s)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0.999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Vsonic @STP (m/s)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283.75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per DUC Design Doc, App. C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Average Flow Velocity (m/s)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49.06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Mach Number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&lt;.3 - Incompressible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STP Viscosity (Pa-s)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0.0000752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NIST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Reynolds Number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187400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7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Friction Factor (Moody)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0.0320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e/D=.006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K1 (Straight Vent Pipe)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3.975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</a:rPr>
                        <a:t>Crane</a:t>
                      </a:r>
                      <a:r>
                        <a:rPr lang="en-US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 smtClean="0">
                          <a:effectLst/>
                        </a:rPr>
                        <a:t>1999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dP (Pa)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8535.93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Darcy Formula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dP (psi)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63">
                <a:tc gridSpan="6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2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Additional Ks (STP) and Resulting DP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err="1">
                          <a:effectLst/>
                        </a:rPr>
                        <a:t>dP</a:t>
                      </a:r>
                      <a:r>
                        <a:rPr lang="en-US" sz="600" u="none" strike="noStrike" dirty="0">
                          <a:effectLst/>
                        </a:rPr>
                        <a:t> (Pa)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err="1">
                          <a:effectLst/>
                        </a:rPr>
                        <a:t>dP</a:t>
                      </a:r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r>
                        <a:rPr lang="en-US" sz="600" u="none" strike="noStrike" dirty="0" smtClean="0">
                          <a:effectLst/>
                        </a:rPr>
                        <a:t>(psi</a:t>
                      </a:r>
                      <a:r>
                        <a:rPr lang="en-US" sz="600" u="none" strike="noStrike" dirty="0">
                          <a:effectLst/>
                        </a:rPr>
                        <a:t>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438" marR="5438" marT="5438" marB="0" anchor="b"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Sudden constriction to vent pipe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1073.7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</a:rPr>
                        <a:t>Crane</a:t>
                      </a:r>
                      <a:r>
                        <a:rPr lang="en-US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 smtClean="0">
                          <a:effectLst/>
                        </a:rPr>
                        <a:t>1999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90° radiused tubing elbows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0.64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8245.7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(r/D=1), quantity estimated at 6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</a:tr>
              <a:tr h="15507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Fike Axius Rupture Disc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0.45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966.3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Ref </a:t>
                      </a:r>
                      <a:r>
                        <a:rPr lang="en-US" sz="600" u="none" strike="noStrike" dirty="0" err="1">
                          <a:effectLst/>
                        </a:rPr>
                        <a:t>Fike</a:t>
                      </a:r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r>
                        <a:rPr lang="en-US" sz="600" u="none" strike="noStrike" dirty="0" smtClean="0">
                          <a:effectLst/>
                        </a:rPr>
                        <a:t>Technical Bulletin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Abrupt exit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2147.3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</a:rPr>
                        <a:t>Crane</a:t>
                      </a:r>
                      <a:r>
                        <a:rPr lang="en-US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 smtClean="0">
                          <a:effectLst/>
                        </a:rPr>
                        <a:t>1999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</a:tr>
              <a:tr h="135291">
                <a:tc gridSpan="6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438" marR="5438" marT="5438" marB="0" anchor="b"/>
                </a:tc>
              </a:tr>
              <a:tr h="1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 </a:t>
                      </a:r>
                      <a:r>
                        <a:rPr lang="en-US" sz="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dP</a:t>
                      </a:r>
                      <a:r>
                        <a:rPr lang="en-US" sz="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(psi)</a:t>
                      </a:r>
                      <a:endParaRPr lang="en-US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3.040</a:t>
                      </a:r>
                      <a:endParaRPr lang="en-US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38" marR="5438" marT="5438" marB="0" anchor="b"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438" marR="5438" marT="5438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3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Assembly/maintenance(continued)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845"/>
            <a:ext cx="8229600" cy="4525963"/>
          </a:xfrm>
        </p:spPr>
        <p:txBody>
          <a:bodyPr/>
          <a:lstStyle/>
          <a:p>
            <a:r>
              <a:rPr lang="en-US" dirty="0" smtClean="0"/>
              <a:t>TPC may be accessed by lifting the insert, removing the dewar, and placing the insert on a support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92CB-2BB7-44D8-BE1A-822F61244D0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998" t="10714" r="23200" b="13762"/>
          <a:stretch/>
        </p:blipFill>
        <p:spPr bwMode="auto">
          <a:xfrm>
            <a:off x="304800" y="3452191"/>
            <a:ext cx="3240157" cy="28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727" t="11150" r="41173" b="20469"/>
          <a:stretch/>
        </p:blipFill>
        <p:spPr bwMode="auto">
          <a:xfrm>
            <a:off x="3810000" y="3465443"/>
            <a:ext cx="1689652" cy="26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151" t="3920" r="38948" b="8797"/>
          <a:stretch/>
        </p:blipFill>
        <p:spPr bwMode="auto">
          <a:xfrm>
            <a:off x="6753639" y="2831820"/>
            <a:ext cx="1704561" cy="3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67000" y="4888395"/>
            <a:ext cx="1066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4876800"/>
            <a:ext cx="1066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3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941</Words>
  <Application>Microsoft Macintosh PowerPoint</Application>
  <PresentationFormat>On-screen Show (4:3)</PresentationFormat>
  <Paragraphs>216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LANL LAr Cryostat</vt:lpstr>
      <vt:lpstr>Cryostat design criteria</vt:lpstr>
      <vt:lpstr>Major design revision</vt:lpstr>
      <vt:lpstr>Schedule and cost impacts of design change</vt:lpstr>
      <vt:lpstr>Overview of current design</vt:lpstr>
      <vt:lpstr>Overview (continued)</vt:lpstr>
      <vt:lpstr>Overview (continued)</vt:lpstr>
      <vt:lpstr>Safety</vt:lpstr>
      <vt:lpstr>Assembly/maintenance(continued)</vt:lpstr>
      <vt:lpstr>Assembly/maintenance(continued)</vt:lpstr>
      <vt:lpstr>Procurement process and status</vt:lpstr>
      <vt:lpstr>Questions?</vt:lpstr>
      <vt:lpstr>Projected heat load - backup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LANL LAr Cryostat</dc:title>
  <dc:creator>Ramsey, John C</dc:creator>
  <cp:lastModifiedBy>Christopher Mauger</cp:lastModifiedBy>
  <cp:revision>90</cp:revision>
  <dcterms:created xsi:type="dcterms:W3CDTF">2013-02-01T20:20:48Z</dcterms:created>
  <dcterms:modified xsi:type="dcterms:W3CDTF">2013-02-01T20:21:11Z</dcterms:modified>
</cp:coreProperties>
</file>