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charts/chart4.xml" ContentType="application/vnd.openxmlformats-officedocument.drawingml.chart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charts/chart9.xml" ContentType="application/vnd.openxmlformats-officedocument.drawingml.chart+xml"/>
  <Default Extension="xml" ContentType="application/xml"/>
  <Override PartName="/ppt/slides/slide19.xml" ContentType="application/vnd.openxmlformats-officedocument.presentationml.slide+xml"/>
  <Override PartName="/ppt/drawings/drawing2.xml" ContentType="application/vnd.openxmlformats-officedocument.drawingml.chartshapes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sldIdLst>
    <p:sldId id="286" r:id="rId2"/>
    <p:sldId id="282" r:id="rId3"/>
    <p:sldId id="288" r:id="rId4"/>
    <p:sldId id="287" r:id="rId5"/>
    <p:sldId id="290" r:id="rId6"/>
    <p:sldId id="289" r:id="rId7"/>
    <p:sldId id="291" r:id="rId8"/>
    <p:sldId id="292" r:id="rId9"/>
    <p:sldId id="294" r:id="rId10"/>
    <p:sldId id="296" r:id="rId11"/>
    <p:sldId id="258" r:id="rId12"/>
    <p:sldId id="261" r:id="rId13"/>
    <p:sldId id="259" r:id="rId14"/>
    <p:sldId id="262" r:id="rId15"/>
    <p:sldId id="275" r:id="rId16"/>
    <p:sldId id="266" r:id="rId17"/>
    <p:sldId id="297" r:id="rId18"/>
    <p:sldId id="276" r:id="rId19"/>
    <p:sldId id="277" r:id="rId20"/>
    <p:sldId id="278" r:id="rId21"/>
    <p:sldId id="279" r:id="rId22"/>
    <p:sldId id="283" r:id="rId23"/>
    <p:sldId id="28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101BF"/>
    <a:srgbClr val="0005C0"/>
    <a:srgbClr val="92D050"/>
    <a:srgbClr val="0066FF"/>
    <a:srgbClr val="DEE4CE"/>
    <a:srgbClr val="D3D1FF"/>
    <a:srgbClr val="E9EAE6"/>
    <a:srgbClr val="FFCC99"/>
    <a:srgbClr val="FFFF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prokofoe\Restored\Prokofiev\TPC\TPC%20production\Tension%20tests\Tension%20APA%20prototyp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prokofoe\Restored\Prokofiev\TPC\TPC%20production\Tension%20tests\LBNE%20tensio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prokofoe\Restored\Prokofiev\TPC\TPC%20production\Tension%20tests\Tension%20APA%20prototyp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prokofoe\Restored\Prokofiev\TPC\TPC%20production\APA%20capacitance.xlsx" TargetMode="External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prokofoe\Restored\Prokofiev\TPC\TPC%20production\APA%20capacitance.xlsx" TargetMode="External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prokofoe\Restored\Prokofiev\TPC\TPC%20production\Copy%20of%20APA%20HV%20tests%20Aug21%2020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prokofoe\Restored\Prokofiev\TPC\TPC%20production\Copy%20of%20APA%20HV%20tests%20Aug21%20201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prokofoe\Restored\Prokofiev\TPC\TPC%20production\Copy%20of%20APA%20HV%20tests%20Aug21%2020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prokofoe\Restored\Prokofiev\TPC\TPC%20production\Copy%20of%20APA%20HV%20tests%20Aug21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600" b="0" dirty="0"/>
              <a:t>U&amp;V wire </a:t>
            </a:r>
            <a:r>
              <a:rPr lang="en-US" sz="1600" b="0" dirty="0" smtClean="0"/>
              <a:t>length</a:t>
            </a:r>
            <a:endParaRPr lang="en-US" sz="1600" b="0" dirty="0"/>
          </a:p>
        </c:rich>
      </c:tx>
      <c:layout>
        <c:manualLayout>
          <c:xMode val="edge"/>
          <c:yMode val="edge"/>
          <c:x val="0.378099376878027"/>
          <c:y val="0.0"/>
        </c:manualLayout>
      </c:layout>
      <c:overlay val="1"/>
    </c:title>
    <c:plotArea>
      <c:layout>
        <c:manualLayout>
          <c:layoutTarget val="inner"/>
          <c:xMode val="edge"/>
          <c:yMode val="edge"/>
          <c:x val="0.113339438238421"/>
          <c:y val="0.201762467147511"/>
          <c:w val="0.832402633068218"/>
          <c:h val="0.570757144145434"/>
        </c:manualLayout>
      </c:layout>
      <c:scatterChart>
        <c:scatterStyle val="lineMarker"/>
        <c:ser>
          <c:idx val="0"/>
          <c:order val="0"/>
          <c:marker>
            <c:symbol val="none"/>
          </c:marker>
          <c:xVal>
            <c:numRef>
              <c:f>'U&amp;V length'!$P$4:$P$531</c:f>
              <c:numCache>
                <c:formatCode>General</c:formatCode>
                <c:ptCount val="52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</c:numCache>
            </c:numRef>
          </c:xVal>
          <c:yVal>
            <c:numRef>
              <c:f>'U&amp;V length'!$Q$4:$Q$531</c:f>
              <c:numCache>
                <c:formatCode>General</c:formatCode>
                <c:ptCount val="528"/>
                <c:pt idx="0">
                  <c:v>0.00682499465200759</c:v>
                </c:pt>
                <c:pt idx="1">
                  <c:v>0.0158052507730767</c:v>
                </c:pt>
                <c:pt idx="2">
                  <c:v>0.0247855068941459</c:v>
                </c:pt>
                <c:pt idx="3">
                  <c:v>0.033765763015215</c:v>
                </c:pt>
                <c:pt idx="4">
                  <c:v>0.0427460191362843</c:v>
                </c:pt>
                <c:pt idx="5">
                  <c:v>0.0517262752573534</c:v>
                </c:pt>
                <c:pt idx="6">
                  <c:v>0.0607065313784226</c:v>
                </c:pt>
                <c:pt idx="7">
                  <c:v>0.0696867874994918</c:v>
                </c:pt>
                <c:pt idx="8">
                  <c:v>0.0786670436205608</c:v>
                </c:pt>
                <c:pt idx="9">
                  <c:v>0.08764729974163</c:v>
                </c:pt>
                <c:pt idx="10">
                  <c:v>0.0966275558626994</c:v>
                </c:pt>
                <c:pt idx="11">
                  <c:v>0.105607811983768</c:v>
                </c:pt>
                <c:pt idx="12">
                  <c:v>0.114588068104837</c:v>
                </c:pt>
                <c:pt idx="13">
                  <c:v>0.123568324225907</c:v>
                </c:pt>
                <c:pt idx="14">
                  <c:v>0.132548580346976</c:v>
                </c:pt>
                <c:pt idx="15">
                  <c:v>0.141528836468045</c:v>
                </c:pt>
                <c:pt idx="16">
                  <c:v>0.150509092589114</c:v>
                </c:pt>
                <c:pt idx="17">
                  <c:v>0.159489348710184</c:v>
                </c:pt>
                <c:pt idx="18">
                  <c:v>0.168469604831253</c:v>
                </c:pt>
                <c:pt idx="19">
                  <c:v>0.177449860952322</c:v>
                </c:pt>
                <c:pt idx="20">
                  <c:v>0.186430117073391</c:v>
                </c:pt>
                <c:pt idx="21">
                  <c:v>0.19541037319446</c:v>
                </c:pt>
                <c:pt idx="22">
                  <c:v>0.204390629315529</c:v>
                </c:pt>
                <c:pt idx="23">
                  <c:v>0.213370885436598</c:v>
                </c:pt>
                <c:pt idx="24">
                  <c:v>0.222351141557667</c:v>
                </c:pt>
                <c:pt idx="25">
                  <c:v>0.231331397678736</c:v>
                </c:pt>
                <c:pt idx="26">
                  <c:v>0.240311653799805</c:v>
                </c:pt>
                <c:pt idx="27">
                  <c:v>0.249291909920875</c:v>
                </c:pt>
                <c:pt idx="28">
                  <c:v>0.258272166041944</c:v>
                </c:pt>
                <c:pt idx="29">
                  <c:v>0.267252422163013</c:v>
                </c:pt>
                <c:pt idx="30">
                  <c:v>0.276232678284082</c:v>
                </c:pt>
                <c:pt idx="31">
                  <c:v>0.285212934405151</c:v>
                </c:pt>
                <c:pt idx="32">
                  <c:v>0.29419319052622</c:v>
                </c:pt>
                <c:pt idx="33">
                  <c:v>0.30317344664729</c:v>
                </c:pt>
                <c:pt idx="34">
                  <c:v>0.312153702768359</c:v>
                </c:pt>
                <c:pt idx="35">
                  <c:v>0.321133958889428</c:v>
                </c:pt>
                <c:pt idx="36">
                  <c:v>0.330114215010498</c:v>
                </c:pt>
                <c:pt idx="37">
                  <c:v>0.339094471131567</c:v>
                </c:pt>
                <c:pt idx="38">
                  <c:v>0.348074727252636</c:v>
                </c:pt>
                <c:pt idx="39">
                  <c:v>0.357054983373705</c:v>
                </c:pt>
                <c:pt idx="40">
                  <c:v>0.366035239494774</c:v>
                </c:pt>
                <c:pt idx="41">
                  <c:v>0.375015495615844</c:v>
                </c:pt>
                <c:pt idx="42">
                  <c:v>0.383995751736912</c:v>
                </c:pt>
                <c:pt idx="43">
                  <c:v>0.392976007857982</c:v>
                </c:pt>
                <c:pt idx="44">
                  <c:v>0.401956263979052</c:v>
                </c:pt>
                <c:pt idx="45">
                  <c:v>0.41093652010012</c:v>
                </c:pt>
                <c:pt idx="46">
                  <c:v>0.419916776221189</c:v>
                </c:pt>
                <c:pt idx="47">
                  <c:v>0.428897032342258</c:v>
                </c:pt>
                <c:pt idx="48">
                  <c:v>0.437877288463327</c:v>
                </c:pt>
                <c:pt idx="49">
                  <c:v>0.446857544584396</c:v>
                </c:pt>
                <c:pt idx="50">
                  <c:v>0.455837800705466</c:v>
                </c:pt>
                <c:pt idx="51">
                  <c:v>0.464818056826535</c:v>
                </c:pt>
                <c:pt idx="52">
                  <c:v>0.473798312947604</c:v>
                </c:pt>
                <c:pt idx="53">
                  <c:v>0.482778569068674</c:v>
                </c:pt>
                <c:pt idx="54">
                  <c:v>0.491758825189743</c:v>
                </c:pt>
                <c:pt idx="55">
                  <c:v>0.500739081310812</c:v>
                </c:pt>
                <c:pt idx="56">
                  <c:v>0.509719337431882</c:v>
                </c:pt>
                <c:pt idx="57">
                  <c:v>0.51869959355295</c:v>
                </c:pt>
                <c:pt idx="58">
                  <c:v>0.52767984967402</c:v>
                </c:pt>
                <c:pt idx="59">
                  <c:v>0.536660105795087</c:v>
                </c:pt>
                <c:pt idx="60">
                  <c:v>0.545640361916157</c:v>
                </c:pt>
                <c:pt idx="61">
                  <c:v>0.554620618037227</c:v>
                </c:pt>
                <c:pt idx="62">
                  <c:v>0.563600874158297</c:v>
                </c:pt>
                <c:pt idx="63">
                  <c:v>0.572581130279364</c:v>
                </c:pt>
                <c:pt idx="64">
                  <c:v>0.581561386400433</c:v>
                </c:pt>
                <c:pt idx="65">
                  <c:v>0.590541642521503</c:v>
                </c:pt>
                <c:pt idx="66">
                  <c:v>0.599521898642573</c:v>
                </c:pt>
                <c:pt idx="67">
                  <c:v>0.60850215476364</c:v>
                </c:pt>
                <c:pt idx="68">
                  <c:v>0.61748241088471</c:v>
                </c:pt>
                <c:pt idx="69">
                  <c:v>0.626462667005779</c:v>
                </c:pt>
                <c:pt idx="70">
                  <c:v>0.635442923126848</c:v>
                </c:pt>
                <c:pt idx="71">
                  <c:v>0.644423179247917</c:v>
                </c:pt>
                <c:pt idx="72">
                  <c:v>0.653403435368987</c:v>
                </c:pt>
                <c:pt idx="73">
                  <c:v>0.662383691490056</c:v>
                </c:pt>
                <c:pt idx="74">
                  <c:v>0.671363947611125</c:v>
                </c:pt>
                <c:pt idx="75">
                  <c:v>0.680344203732194</c:v>
                </c:pt>
                <c:pt idx="76">
                  <c:v>0.689324459853263</c:v>
                </c:pt>
                <c:pt idx="77">
                  <c:v>0.698304715974332</c:v>
                </c:pt>
                <c:pt idx="78">
                  <c:v>0.707284972095402</c:v>
                </c:pt>
                <c:pt idx="79">
                  <c:v>0.716265228216471</c:v>
                </c:pt>
                <c:pt idx="80">
                  <c:v>0.72524548433754</c:v>
                </c:pt>
                <c:pt idx="81">
                  <c:v>0.734225740458609</c:v>
                </c:pt>
                <c:pt idx="82">
                  <c:v>0.743205996579679</c:v>
                </c:pt>
                <c:pt idx="83">
                  <c:v>0.752186252700747</c:v>
                </c:pt>
                <c:pt idx="84">
                  <c:v>0.761166508821816</c:v>
                </c:pt>
                <c:pt idx="85">
                  <c:v>0.770146764942885</c:v>
                </c:pt>
                <c:pt idx="86">
                  <c:v>0.779127021063954</c:v>
                </c:pt>
                <c:pt idx="87">
                  <c:v>0.788107277185024</c:v>
                </c:pt>
                <c:pt idx="88">
                  <c:v>0.797087533306093</c:v>
                </c:pt>
                <c:pt idx="89">
                  <c:v>0.80606778942716</c:v>
                </c:pt>
                <c:pt idx="90">
                  <c:v>0.815048045548231</c:v>
                </c:pt>
                <c:pt idx="91">
                  <c:v>0.8240283016693</c:v>
                </c:pt>
                <c:pt idx="92">
                  <c:v>0.833008557790369</c:v>
                </c:pt>
                <c:pt idx="93">
                  <c:v>0.841988813911439</c:v>
                </c:pt>
                <c:pt idx="94">
                  <c:v>0.850969070032508</c:v>
                </c:pt>
                <c:pt idx="95">
                  <c:v>0.859949326153578</c:v>
                </c:pt>
                <c:pt idx="96">
                  <c:v>0.868929582274646</c:v>
                </c:pt>
                <c:pt idx="97">
                  <c:v>0.877909838395716</c:v>
                </c:pt>
                <c:pt idx="98">
                  <c:v>0.886890094516785</c:v>
                </c:pt>
                <c:pt idx="99">
                  <c:v>0.895870350637853</c:v>
                </c:pt>
                <c:pt idx="100">
                  <c:v>0.904850606758922</c:v>
                </c:pt>
                <c:pt idx="101">
                  <c:v>0.913830862879991</c:v>
                </c:pt>
                <c:pt idx="102">
                  <c:v>0.922811119001059</c:v>
                </c:pt>
                <c:pt idx="103">
                  <c:v>0.93179137512213</c:v>
                </c:pt>
                <c:pt idx="104">
                  <c:v>0.9407716312432</c:v>
                </c:pt>
                <c:pt idx="105">
                  <c:v>0.949751887364268</c:v>
                </c:pt>
                <c:pt idx="106">
                  <c:v>0.958732143485336</c:v>
                </c:pt>
                <c:pt idx="107">
                  <c:v>0.967712399606406</c:v>
                </c:pt>
                <c:pt idx="108">
                  <c:v>0.976692655727475</c:v>
                </c:pt>
                <c:pt idx="109">
                  <c:v>0.985672911848544</c:v>
                </c:pt>
                <c:pt idx="110">
                  <c:v>0.994653167969613</c:v>
                </c:pt>
                <c:pt idx="111">
                  <c:v>1.003633424090682</c:v>
                </c:pt>
                <c:pt idx="112">
                  <c:v>1.012613680211752</c:v>
                </c:pt>
                <c:pt idx="113">
                  <c:v>1.021593936332821</c:v>
                </c:pt>
                <c:pt idx="114">
                  <c:v>1.03057419245389</c:v>
                </c:pt>
                <c:pt idx="115">
                  <c:v>1.039554448574957</c:v>
                </c:pt>
                <c:pt idx="116">
                  <c:v>1.048534704696028</c:v>
                </c:pt>
                <c:pt idx="117">
                  <c:v>1.057514960817097</c:v>
                </c:pt>
                <c:pt idx="118">
                  <c:v>1.066495216938166</c:v>
                </c:pt>
                <c:pt idx="119">
                  <c:v>1.075475473059236</c:v>
                </c:pt>
                <c:pt idx="120">
                  <c:v>1.084455729180307</c:v>
                </c:pt>
                <c:pt idx="121">
                  <c:v>1.093435985301374</c:v>
                </c:pt>
                <c:pt idx="122">
                  <c:v>1.102416241422444</c:v>
                </c:pt>
                <c:pt idx="123">
                  <c:v>1.111396497543512</c:v>
                </c:pt>
                <c:pt idx="124">
                  <c:v>1.120376753664582</c:v>
                </c:pt>
                <c:pt idx="125">
                  <c:v>1.129357009785653</c:v>
                </c:pt>
                <c:pt idx="126">
                  <c:v>1.138337265906724</c:v>
                </c:pt>
                <c:pt idx="127">
                  <c:v>1.147317522027792</c:v>
                </c:pt>
                <c:pt idx="128">
                  <c:v>1.15629777814886</c:v>
                </c:pt>
                <c:pt idx="129">
                  <c:v>1.165278034269928</c:v>
                </c:pt>
                <c:pt idx="130">
                  <c:v>1.174258290390997</c:v>
                </c:pt>
                <c:pt idx="131">
                  <c:v>1.183238546512067</c:v>
                </c:pt>
                <c:pt idx="132">
                  <c:v>1.192218802633137</c:v>
                </c:pt>
                <c:pt idx="133">
                  <c:v>1.201199058754203</c:v>
                </c:pt>
                <c:pt idx="134">
                  <c:v>1.210179314875274</c:v>
                </c:pt>
                <c:pt idx="135">
                  <c:v>1.219159570996344</c:v>
                </c:pt>
                <c:pt idx="136">
                  <c:v>1.228139827117412</c:v>
                </c:pt>
                <c:pt idx="137">
                  <c:v>1.23712008323848</c:v>
                </c:pt>
                <c:pt idx="138">
                  <c:v>1.246100339359551</c:v>
                </c:pt>
                <c:pt idx="139">
                  <c:v>1.255080595480621</c:v>
                </c:pt>
                <c:pt idx="140">
                  <c:v>1.26406085160169</c:v>
                </c:pt>
                <c:pt idx="141">
                  <c:v>1.27304110772276</c:v>
                </c:pt>
                <c:pt idx="142">
                  <c:v>1.282021363843828</c:v>
                </c:pt>
                <c:pt idx="143">
                  <c:v>1.291001619964896</c:v>
                </c:pt>
                <c:pt idx="144">
                  <c:v>1.299981876085966</c:v>
                </c:pt>
                <c:pt idx="145">
                  <c:v>1.308962132207036</c:v>
                </c:pt>
                <c:pt idx="146">
                  <c:v>1.317942388328105</c:v>
                </c:pt>
                <c:pt idx="147">
                  <c:v>1.326922644449173</c:v>
                </c:pt>
                <c:pt idx="148">
                  <c:v>1.335902900570244</c:v>
                </c:pt>
                <c:pt idx="149">
                  <c:v>1.344883156691315</c:v>
                </c:pt>
                <c:pt idx="150">
                  <c:v>1.35386341281238</c:v>
                </c:pt>
                <c:pt idx="151">
                  <c:v>1.362843668933451</c:v>
                </c:pt>
                <c:pt idx="152">
                  <c:v>1.371823925054521</c:v>
                </c:pt>
                <c:pt idx="153">
                  <c:v>1.38080418117559</c:v>
                </c:pt>
                <c:pt idx="154">
                  <c:v>1.389784437296659</c:v>
                </c:pt>
                <c:pt idx="155">
                  <c:v>1.398764693417728</c:v>
                </c:pt>
                <c:pt idx="156">
                  <c:v>1.407744949538797</c:v>
                </c:pt>
                <c:pt idx="157">
                  <c:v>1.416725205659864</c:v>
                </c:pt>
                <c:pt idx="158">
                  <c:v>1.425705461780936</c:v>
                </c:pt>
                <c:pt idx="159">
                  <c:v>1.434685717902005</c:v>
                </c:pt>
                <c:pt idx="160">
                  <c:v>1.443665974023074</c:v>
                </c:pt>
                <c:pt idx="161">
                  <c:v>1.452646230144142</c:v>
                </c:pt>
                <c:pt idx="162">
                  <c:v>1.461626486265211</c:v>
                </c:pt>
                <c:pt idx="163">
                  <c:v>1.470606742386282</c:v>
                </c:pt>
                <c:pt idx="164">
                  <c:v>1.47958699850735</c:v>
                </c:pt>
                <c:pt idx="165">
                  <c:v>1.48856725462842</c:v>
                </c:pt>
                <c:pt idx="166">
                  <c:v>1.49754751074949</c:v>
                </c:pt>
                <c:pt idx="167">
                  <c:v>1.50652776687056</c:v>
                </c:pt>
                <c:pt idx="168">
                  <c:v>1.515508022991628</c:v>
                </c:pt>
                <c:pt idx="169">
                  <c:v>1.524488279112697</c:v>
                </c:pt>
                <c:pt idx="170">
                  <c:v>1.533468535233767</c:v>
                </c:pt>
                <c:pt idx="171">
                  <c:v>1.542448791354836</c:v>
                </c:pt>
                <c:pt idx="172">
                  <c:v>1.551429047475903</c:v>
                </c:pt>
                <c:pt idx="173">
                  <c:v>1.560409303596974</c:v>
                </c:pt>
                <c:pt idx="174">
                  <c:v>1.569389559718044</c:v>
                </c:pt>
                <c:pt idx="175">
                  <c:v>1.578369815839111</c:v>
                </c:pt>
                <c:pt idx="176">
                  <c:v>1.587350071960182</c:v>
                </c:pt>
                <c:pt idx="177">
                  <c:v>1.596330328081253</c:v>
                </c:pt>
                <c:pt idx="178">
                  <c:v>1.60531058420232</c:v>
                </c:pt>
                <c:pt idx="179">
                  <c:v>1.61429084032339</c:v>
                </c:pt>
                <c:pt idx="180">
                  <c:v>1.623271096444457</c:v>
                </c:pt>
                <c:pt idx="181">
                  <c:v>1.632251352565528</c:v>
                </c:pt>
                <c:pt idx="182">
                  <c:v>1.641231608686597</c:v>
                </c:pt>
                <c:pt idx="183">
                  <c:v>1.650211864807669</c:v>
                </c:pt>
                <c:pt idx="184">
                  <c:v>1.659192120928739</c:v>
                </c:pt>
                <c:pt idx="185">
                  <c:v>1.668172377049805</c:v>
                </c:pt>
                <c:pt idx="186">
                  <c:v>1.677152633170876</c:v>
                </c:pt>
                <c:pt idx="187">
                  <c:v>1.686132889291945</c:v>
                </c:pt>
                <c:pt idx="188">
                  <c:v>1.695113145413014</c:v>
                </c:pt>
                <c:pt idx="189">
                  <c:v>1.704093401534082</c:v>
                </c:pt>
                <c:pt idx="190">
                  <c:v>1.713073657655149</c:v>
                </c:pt>
                <c:pt idx="191">
                  <c:v>1.722053913776223</c:v>
                </c:pt>
                <c:pt idx="192">
                  <c:v>1.73103416989729</c:v>
                </c:pt>
                <c:pt idx="193">
                  <c:v>1.73103416989729</c:v>
                </c:pt>
                <c:pt idx="194">
                  <c:v>1.73103416989729</c:v>
                </c:pt>
                <c:pt idx="195">
                  <c:v>1.73103416989729</c:v>
                </c:pt>
                <c:pt idx="196">
                  <c:v>1.73103416989729</c:v>
                </c:pt>
                <c:pt idx="197">
                  <c:v>1.73103416989729</c:v>
                </c:pt>
                <c:pt idx="198">
                  <c:v>1.73103416989729</c:v>
                </c:pt>
                <c:pt idx="199">
                  <c:v>1.73103416989729</c:v>
                </c:pt>
                <c:pt idx="200">
                  <c:v>1.73103416989729</c:v>
                </c:pt>
                <c:pt idx="201">
                  <c:v>1.73103416989729</c:v>
                </c:pt>
                <c:pt idx="202">
                  <c:v>1.73103416989729</c:v>
                </c:pt>
                <c:pt idx="203">
                  <c:v>1.73103416989729</c:v>
                </c:pt>
                <c:pt idx="204">
                  <c:v>1.73103416989729</c:v>
                </c:pt>
                <c:pt idx="205">
                  <c:v>1.73103416989729</c:v>
                </c:pt>
                <c:pt idx="206">
                  <c:v>1.73103416989729</c:v>
                </c:pt>
                <c:pt idx="207">
                  <c:v>1.73103416989729</c:v>
                </c:pt>
                <c:pt idx="208">
                  <c:v>1.73103416989729</c:v>
                </c:pt>
                <c:pt idx="209">
                  <c:v>1.73103416989729</c:v>
                </c:pt>
                <c:pt idx="210">
                  <c:v>1.73103416989729</c:v>
                </c:pt>
                <c:pt idx="211">
                  <c:v>1.73103416989729</c:v>
                </c:pt>
                <c:pt idx="212">
                  <c:v>1.73103416989729</c:v>
                </c:pt>
                <c:pt idx="213">
                  <c:v>1.73103416989729</c:v>
                </c:pt>
                <c:pt idx="214">
                  <c:v>1.73103416989729</c:v>
                </c:pt>
                <c:pt idx="215">
                  <c:v>1.73103416989729</c:v>
                </c:pt>
                <c:pt idx="216">
                  <c:v>1.73103416989729</c:v>
                </c:pt>
                <c:pt idx="217">
                  <c:v>1.73103416989729</c:v>
                </c:pt>
                <c:pt idx="218">
                  <c:v>1.73103416989729</c:v>
                </c:pt>
                <c:pt idx="219">
                  <c:v>1.73103416989729</c:v>
                </c:pt>
                <c:pt idx="220">
                  <c:v>1.73103416989729</c:v>
                </c:pt>
                <c:pt idx="221">
                  <c:v>1.73103416989729</c:v>
                </c:pt>
                <c:pt idx="222">
                  <c:v>1.73103416989729</c:v>
                </c:pt>
                <c:pt idx="223">
                  <c:v>1.73103416989729</c:v>
                </c:pt>
                <c:pt idx="224">
                  <c:v>1.73103416989729</c:v>
                </c:pt>
                <c:pt idx="225">
                  <c:v>1.73103416989729</c:v>
                </c:pt>
                <c:pt idx="226">
                  <c:v>1.73103416989729</c:v>
                </c:pt>
                <c:pt idx="227">
                  <c:v>1.73103416989729</c:v>
                </c:pt>
                <c:pt idx="228">
                  <c:v>1.73103416989729</c:v>
                </c:pt>
                <c:pt idx="229">
                  <c:v>1.73103416989729</c:v>
                </c:pt>
                <c:pt idx="230">
                  <c:v>1.73103416989729</c:v>
                </c:pt>
                <c:pt idx="231">
                  <c:v>1.73103416989729</c:v>
                </c:pt>
                <c:pt idx="232">
                  <c:v>1.73103416989729</c:v>
                </c:pt>
                <c:pt idx="233">
                  <c:v>1.73103416989729</c:v>
                </c:pt>
                <c:pt idx="234">
                  <c:v>1.73103416989729</c:v>
                </c:pt>
                <c:pt idx="235">
                  <c:v>1.73103416989729</c:v>
                </c:pt>
                <c:pt idx="236">
                  <c:v>1.73103416989729</c:v>
                </c:pt>
                <c:pt idx="237">
                  <c:v>1.73103416989729</c:v>
                </c:pt>
                <c:pt idx="238">
                  <c:v>1.73103416989729</c:v>
                </c:pt>
                <c:pt idx="239">
                  <c:v>1.73103416989729</c:v>
                </c:pt>
                <c:pt idx="240">
                  <c:v>1.73103416989729</c:v>
                </c:pt>
                <c:pt idx="241">
                  <c:v>1.73103416989729</c:v>
                </c:pt>
                <c:pt idx="242">
                  <c:v>1.73103416989729</c:v>
                </c:pt>
                <c:pt idx="243">
                  <c:v>1.73103416989729</c:v>
                </c:pt>
                <c:pt idx="244">
                  <c:v>1.73103416989729</c:v>
                </c:pt>
                <c:pt idx="245">
                  <c:v>1.73103416989729</c:v>
                </c:pt>
                <c:pt idx="246">
                  <c:v>1.73103416989729</c:v>
                </c:pt>
                <c:pt idx="247">
                  <c:v>1.73103416989729</c:v>
                </c:pt>
                <c:pt idx="248">
                  <c:v>1.73103416989729</c:v>
                </c:pt>
                <c:pt idx="249">
                  <c:v>1.73103416989729</c:v>
                </c:pt>
                <c:pt idx="250">
                  <c:v>1.73103416989729</c:v>
                </c:pt>
                <c:pt idx="251">
                  <c:v>1.73103416989729</c:v>
                </c:pt>
                <c:pt idx="252">
                  <c:v>1.73103416989729</c:v>
                </c:pt>
                <c:pt idx="253">
                  <c:v>1.73103416989729</c:v>
                </c:pt>
                <c:pt idx="254">
                  <c:v>1.73103416989729</c:v>
                </c:pt>
                <c:pt idx="255">
                  <c:v>1.73103416989729</c:v>
                </c:pt>
                <c:pt idx="256">
                  <c:v>1.73103416989729</c:v>
                </c:pt>
                <c:pt idx="257">
                  <c:v>1.73103416989729</c:v>
                </c:pt>
                <c:pt idx="258">
                  <c:v>1.73103416989729</c:v>
                </c:pt>
                <c:pt idx="259">
                  <c:v>1.73103416989729</c:v>
                </c:pt>
                <c:pt idx="260">
                  <c:v>1.73103416989729</c:v>
                </c:pt>
                <c:pt idx="261">
                  <c:v>1.73103416989729</c:v>
                </c:pt>
                <c:pt idx="262">
                  <c:v>1.73103416989729</c:v>
                </c:pt>
                <c:pt idx="263">
                  <c:v>1.73103416989729</c:v>
                </c:pt>
                <c:pt idx="264">
                  <c:v>1.73103416989729</c:v>
                </c:pt>
                <c:pt idx="265">
                  <c:v>1.73103416989729</c:v>
                </c:pt>
                <c:pt idx="266">
                  <c:v>1.73103416989729</c:v>
                </c:pt>
                <c:pt idx="267">
                  <c:v>1.73103416989729</c:v>
                </c:pt>
                <c:pt idx="268">
                  <c:v>1.73103416989729</c:v>
                </c:pt>
                <c:pt idx="269">
                  <c:v>1.73103416989729</c:v>
                </c:pt>
                <c:pt idx="270">
                  <c:v>1.73103416989729</c:v>
                </c:pt>
                <c:pt idx="271">
                  <c:v>1.73103416989729</c:v>
                </c:pt>
                <c:pt idx="272">
                  <c:v>1.73103416989729</c:v>
                </c:pt>
                <c:pt idx="273">
                  <c:v>1.73103416989729</c:v>
                </c:pt>
                <c:pt idx="274">
                  <c:v>1.73103416989729</c:v>
                </c:pt>
                <c:pt idx="275">
                  <c:v>1.73103416989729</c:v>
                </c:pt>
                <c:pt idx="276">
                  <c:v>1.73103416989729</c:v>
                </c:pt>
                <c:pt idx="277">
                  <c:v>1.73103416989729</c:v>
                </c:pt>
                <c:pt idx="278">
                  <c:v>1.73103416989729</c:v>
                </c:pt>
                <c:pt idx="279">
                  <c:v>1.73103416989729</c:v>
                </c:pt>
                <c:pt idx="280">
                  <c:v>1.73103416989729</c:v>
                </c:pt>
                <c:pt idx="281">
                  <c:v>1.73103416989729</c:v>
                </c:pt>
                <c:pt idx="282">
                  <c:v>1.73103416989729</c:v>
                </c:pt>
                <c:pt idx="283">
                  <c:v>1.73103416989729</c:v>
                </c:pt>
                <c:pt idx="284">
                  <c:v>1.73103416989729</c:v>
                </c:pt>
                <c:pt idx="285">
                  <c:v>1.73103416989729</c:v>
                </c:pt>
                <c:pt idx="286">
                  <c:v>1.73103416989729</c:v>
                </c:pt>
                <c:pt idx="287">
                  <c:v>1.73103416989729</c:v>
                </c:pt>
                <c:pt idx="288">
                  <c:v>1.73103416989729</c:v>
                </c:pt>
                <c:pt idx="289">
                  <c:v>1.73103416989729</c:v>
                </c:pt>
                <c:pt idx="290">
                  <c:v>1.73103416989729</c:v>
                </c:pt>
                <c:pt idx="291">
                  <c:v>1.73103416989729</c:v>
                </c:pt>
                <c:pt idx="292">
                  <c:v>1.73103416989729</c:v>
                </c:pt>
                <c:pt idx="293">
                  <c:v>1.73103416989729</c:v>
                </c:pt>
                <c:pt idx="294">
                  <c:v>1.73103416989729</c:v>
                </c:pt>
                <c:pt idx="295">
                  <c:v>1.73103416989729</c:v>
                </c:pt>
                <c:pt idx="296">
                  <c:v>1.73103416989729</c:v>
                </c:pt>
                <c:pt idx="297">
                  <c:v>1.73103416989729</c:v>
                </c:pt>
                <c:pt idx="298">
                  <c:v>1.73103416989729</c:v>
                </c:pt>
                <c:pt idx="299">
                  <c:v>1.73103416989729</c:v>
                </c:pt>
                <c:pt idx="300">
                  <c:v>1.73103416989729</c:v>
                </c:pt>
                <c:pt idx="301">
                  <c:v>1.73103416989729</c:v>
                </c:pt>
                <c:pt idx="302">
                  <c:v>1.73103416989729</c:v>
                </c:pt>
                <c:pt idx="303">
                  <c:v>1.73103416989729</c:v>
                </c:pt>
                <c:pt idx="304">
                  <c:v>1.73103416989729</c:v>
                </c:pt>
                <c:pt idx="305">
                  <c:v>1.73103416989729</c:v>
                </c:pt>
                <c:pt idx="306">
                  <c:v>1.73103416989729</c:v>
                </c:pt>
                <c:pt idx="307">
                  <c:v>1.73103416989729</c:v>
                </c:pt>
                <c:pt idx="308">
                  <c:v>1.73103416989729</c:v>
                </c:pt>
                <c:pt idx="309">
                  <c:v>1.73103416989729</c:v>
                </c:pt>
                <c:pt idx="310">
                  <c:v>1.73103416989729</c:v>
                </c:pt>
                <c:pt idx="311">
                  <c:v>1.73103416989729</c:v>
                </c:pt>
                <c:pt idx="312">
                  <c:v>1.73103416989729</c:v>
                </c:pt>
                <c:pt idx="313">
                  <c:v>1.73103416989729</c:v>
                </c:pt>
                <c:pt idx="314">
                  <c:v>1.73103416989729</c:v>
                </c:pt>
                <c:pt idx="315">
                  <c:v>1.73103416989729</c:v>
                </c:pt>
                <c:pt idx="316">
                  <c:v>1.73103416989729</c:v>
                </c:pt>
                <c:pt idx="317">
                  <c:v>1.73103416989729</c:v>
                </c:pt>
                <c:pt idx="318">
                  <c:v>1.73103416989729</c:v>
                </c:pt>
                <c:pt idx="319">
                  <c:v>1.73103416989729</c:v>
                </c:pt>
                <c:pt idx="320">
                  <c:v>1.73103416989729</c:v>
                </c:pt>
                <c:pt idx="321">
                  <c:v>1.73103416989729</c:v>
                </c:pt>
                <c:pt idx="322">
                  <c:v>1.73103416989729</c:v>
                </c:pt>
                <c:pt idx="323">
                  <c:v>1.73103416989729</c:v>
                </c:pt>
                <c:pt idx="324">
                  <c:v>1.73103416989729</c:v>
                </c:pt>
                <c:pt idx="325">
                  <c:v>1.73103416989729</c:v>
                </c:pt>
                <c:pt idx="326">
                  <c:v>1.73103416989729</c:v>
                </c:pt>
                <c:pt idx="327">
                  <c:v>1.73103416989729</c:v>
                </c:pt>
                <c:pt idx="328">
                  <c:v>1.73103416989729</c:v>
                </c:pt>
                <c:pt idx="329">
                  <c:v>1.73103416989729</c:v>
                </c:pt>
                <c:pt idx="330">
                  <c:v>1.73103416989729</c:v>
                </c:pt>
                <c:pt idx="331">
                  <c:v>1.73103416989729</c:v>
                </c:pt>
                <c:pt idx="332">
                  <c:v>1.73103416989729</c:v>
                </c:pt>
                <c:pt idx="333">
                  <c:v>1.73103416989729</c:v>
                </c:pt>
                <c:pt idx="334">
                  <c:v>1.73103416989729</c:v>
                </c:pt>
                <c:pt idx="335">
                  <c:v>1.73103416989729</c:v>
                </c:pt>
                <c:pt idx="336">
                  <c:v>1.722053913776223</c:v>
                </c:pt>
                <c:pt idx="337">
                  <c:v>1.713073657655149</c:v>
                </c:pt>
                <c:pt idx="338">
                  <c:v>1.704093401534082</c:v>
                </c:pt>
                <c:pt idx="339">
                  <c:v>1.695113145413014</c:v>
                </c:pt>
                <c:pt idx="340">
                  <c:v>1.686132889291945</c:v>
                </c:pt>
                <c:pt idx="341">
                  <c:v>1.677152633170876</c:v>
                </c:pt>
                <c:pt idx="342">
                  <c:v>1.668172377049805</c:v>
                </c:pt>
                <c:pt idx="343">
                  <c:v>1.659192120928739</c:v>
                </c:pt>
                <c:pt idx="344">
                  <c:v>1.650211864807669</c:v>
                </c:pt>
                <c:pt idx="345">
                  <c:v>1.641231608686597</c:v>
                </c:pt>
                <c:pt idx="346">
                  <c:v>1.632251352565528</c:v>
                </c:pt>
                <c:pt idx="347">
                  <c:v>1.623271096444457</c:v>
                </c:pt>
                <c:pt idx="348">
                  <c:v>1.61429084032339</c:v>
                </c:pt>
                <c:pt idx="349">
                  <c:v>1.60531058420232</c:v>
                </c:pt>
                <c:pt idx="350">
                  <c:v>1.596330328081253</c:v>
                </c:pt>
                <c:pt idx="351">
                  <c:v>1.587350071960182</c:v>
                </c:pt>
                <c:pt idx="352">
                  <c:v>1.578369815839111</c:v>
                </c:pt>
                <c:pt idx="353">
                  <c:v>1.569389559718044</c:v>
                </c:pt>
                <c:pt idx="354">
                  <c:v>1.560409303596974</c:v>
                </c:pt>
                <c:pt idx="355">
                  <c:v>1.551429047475903</c:v>
                </c:pt>
                <c:pt idx="356">
                  <c:v>1.542448791354836</c:v>
                </c:pt>
                <c:pt idx="357">
                  <c:v>1.533468535233767</c:v>
                </c:pt>
                <c:pt idx="358">
                  <c:v>1.524488279112697</c:v>
                </c:pt>
                <c:pt idx="359">
                  <c:v>1.515508022991628</c:v>
                </c:pt>
                <c:pt idx="360">
                  <c:v>1.50652776687056</c:v>
                </c:pt>
                <c:pt idx="361">
                  <c:v>1.49754751074949</c:v>
                </c:pt>
                <c:pt idx="362">
                  <c:v>1.48856725462842</c:v>
                </c:pt>
                <c:pt idx="363">
                  <c:v>1.47958699850735</c:v>
                </c:pt>
                <c:pt idx="364">
                  <c:v>1.470606742386282</c:v>
                </c:pt>
                <c:pt idx="365">
                  <c:v>1.461626486265211</c:v>
                </c:pt>
                <c:pt idx="366">
                  <c:v>1.452646230144142</c:v>
                </c:pt>
                <c:pt idx="367">
                  <c:v>1.443665974023074</c:v>
                </c:pt>
                <c:pt idx="368">
                  <c:v>1.434685717902005</c:v>
                </c:pt>
                <c:pt idx="369">
                  <c:v>1.425705461780936</c:v>
                </c:pt>
                <c:pt idx="370">
                  <c:v>1.416725205659864</c:v>
                </c:pt>
                <c:pt idx="371">
                  <c:v>1.407744949538797</c:v>
                </c:pt>
                <c:pt idx="372">
                  <c:v>1.398764693417728</c:v>
                </c:pt>
                <c:pt idx="373">
                  <c:v>1.389784437296659</c:v>
                </c:pt>
                <c:pt idx="374">
                  <c:v>1.38080418117559</c:v>
                </c:pt>
                <c:pt idx="375">
                  <c:v>1.371823925054521</c:v>
                </c:pt>
                <c:pt idx="376">
                  <c:v>1.362843668933451</c:v>
                </c:pt>
                <c:pt idx="377">
                  <c:v>1.35386341281238</c:v>
                </c:pt>
                <c:pt idx="378">
                  <c:v>1.344883156691315</c:v>
                </c:pt>
                <c:pt idx="379">
                  <c:v>1.335902900570244</c:v>
                </c:pt>
                <c:pt idx="380">
                  <c:v>1.326922644449173</c:v>
                </c:pt>
                <c:pt idx="381">
                  <c:v>1.317942388328105</c:v>
                </c:pt>
                <c:pt idx="382">
                  <c:v>1.308962132207036</c:v>
                </c:pt>
                <c:pt idx="383">
                  <c:v>1.299981876085966</c:v>
                </c:pt>
                <c:pt idx="384">
                  <c:v>1.291001619964896</c:v>
                </c:pt>
                <c:pt idx="385">
                  <c:v>1.282021363843828</c:v>
                </c:pt>
                <c:pt idx="386">
                  <c:v>1.27304110772276</c:v>
                </c:pt>
                <c:pt idx="387">
                  <c:v>1.26406085160169</c:v>
                </c:pt>
                <c:pt idx="388">
                  <c:v>1.255080595480621</c:v>
                </c:pt>
                <c:pt idx="389">
                  <c:v>1.246100339359551</c:v>
                </c:pt>
                <c:pt idx="390">
                  <c:v>1.23712008323848</c:v>
                </c:pt>
                <c:pt idx="391">
                  <c:v>1.228139827117412</c:v>
                </c:pt>
                <c:pt idx="392">
                  <c:v>1.219159570996344</c:v>
                </c:pt>
                <c:pt idx="393">
                  <c:v>1.210179314875274</c:v>
                </c:pt>
                <c:pt idx="394">
                  <c:v>1.201199058754203</c:v>
                </c:pt>
                <c:pt idx="395">
                  <c:v>1.192218802633137</c:v>
                </c:pt>
                <c:pt idx="396">
                  <c:v>1.183238546512067</c:v>
                </c:pt>
                <c:pt idx="397">
                  <c:v>1.174258290390997</c:v>
                </c:pt>
                <c:pt idx="398">
                  <c:v>1.165278034269928</c:v>
                </c:pt>
                <c:pt idx="399">
                  <c:v>1.15629777814886</c:v>
                </c:pt>
                <c:pt idx="400">
                  <c:v>1.147317522027792</c:v>
                </c:pt>
                <c:pt idx="401">
                  <c:v>1.138337265906724</c:v>
                </c:pt>
                <c:pt idx="402">
                  <c:v>1.129357009785653</c:v>
                </c:pt>
                <c:pt idx="403">
                  <c:v>1.120376753664582</c:v>
                </c:pt>
                <c:pt idx="404">
                  <c:v>1.111396497543512</c:v>
                </c:pt>
                <c:pt idx="405">
                  <c:v>1.102416241422444</c:v>
                </c:pt>
                <c:pt idx="406">
                  <c:v>1.093435985301374</c:v>
                </c:pt>
                <c:pt idx="407">
                  <c:v>1.084455729180307</c:v>
                </c:pt>
                <c:pt idx="408">
                  <c:v>1.075475473059236</c:v>
                </c:pt>
                <c:pt idx="409">
                  <c:v>1.066495216938166</c:v>
                </c:pt>
                <c:pt idx="410">
                  <c:v>1.057514960817097</c:v>
                </c:pt>
                <c:pt idx="411">
                  <c:v>1.048534704696028</c:v>
                </c:pt>
                <c:pt idx="412">
                  <c:v>1.039554448574957</c:v>
                </c:pt>
                <c:pt idx="413">
                  <c:v>1.03057419245389</c:v>
                </c:pt>
                <c:pt idx="414">
                  <c:v>1.021593936332821</c:v>
                </c:pt>
                <c:pt idx="415">
                  <c:v>1.012613680211752</c:v>
                </c:pt>
                <c:pt idx="416">
                  <c:v>1.003633424090682</c:v>
                </c:pt>
                <c:pt idx="417">
                  <c:v>0.994653167969613</c:v>
                </c:pt>
                <c:pt idx="418">
                  <c:v>0.985672911848544</c:v>
                </c:pt>
                <c:pt idx="419">
                  <c:v>0.976692655727475</c:v>
                </c:pt>
                <c:pt idx="420">
                  <c:v>0.967712399606406</c:v>
                </c:pt>
                <c:pt idx="421">
                  <c:v>0.958732143485336</c:v>
                </c:pt>
                <c:pt idx="422">
                  <c:v>0.949751887364268</c:v>
                </c:pt>
                <c:pt idx="423">
                  <c:v>0.9407716312432</c:v>
                </c:pt>
                <c:pt idx="424">
                  <c:v>0.93179137512213</c:v>
                </c:pt>
                <c:pt idx="425">
                  <c:v>0.922811119001059</c:v>
                </c:pt>
                <c:pt idx="426">
                  <c:v>0.913830862879991</c:v>
                </c:pt>
                <c:pt idx="427">
                  <c:v>0.904850606758922</c:v>
                </c:pt>
                <c:pt idx="428">
                  <c:v>0.895870350637853</c:v>
                </c:pt>
                <c:pt idx="429">
                  <c:v>0.886890094516785</c:v>
                </c:pt>
                <c:pt idx="430">
                  <c:v>0.877909838395716</c:v>
                </c:pt>
                <c:pt idx="431">
                  <c:v>0.868929582274646</c:v>
                </c:pt>
                <c:pt idx="432">
                  <c:v>0.859949326153578</c:v>
                </c:pt>
                <c:pt idx="433">
                  <c:v>0.850969070032508</c:v>
                </c:pt>
                <c:pt idx="434">
                  <c:v>0.841988813911439</c:v>
                </c:pt>
                <c:pt idx="435">
                  <c:v>0.833008557790369</c:v>
                </c:pt>
                <c:pt idx="436">
                  <c:v>0.8240283016693</c:v>
                </c:pt>
                <c:pt idx="437">
                  <c:v>0.815048045548231</c:v>
                </c:pt>
                <c:pt idx="438">
                  <c:v>0.80606778942716</c:v>
                </c:pt>
                <c:pt idx="439">
                  <c:v>0.797087533306093</c:v>
                </c:pt>
                <c:pt idx="440">
                  <c:v>0.788107277185024</c:v>
                </c:pt>
                <c:pt idx="441">
                  <c:v>0.779127021063954</c:v>
                </c:pt>
                <c:pt idx="442">
                  <c:v>0.770146764942885</c:v>
                </c:pt>
                <c:pt idx="443">
                  <c:v>0.761166508821816</c:v>
                </c:pt>
                <c:pt idx="444">
                  <c:v>0.752186252700747</c:v>
                </c:pt>
                <c:pt idx="445">
                  <c:v>0.743205996579679</c:v>
                </c:pt>
                <c:pt idx="446">
                  <c:v>0.734225740458609</c:v>
                </c:pt>
                <c:pt idx="447">
                  <c:v>0.72524548433754</c:v>
                </c:pt>
                <c:pt idx="448">
                  <c:v>0.716265228216471</c:v>
                </c:pt>
                <c:pt idx="449">
                  <c:v>0.707284972095402</c:v>
                </c:pt>
                <c:pt idx="450">
                  <c:v>0.698304715974332</c:v>
                </c:pt>
                <c:pt idx="451">
                  <c:v>0.689324459853263</c:v>
                </c:pt>
                <c:pt idx="452">
                  <c:v>0.680344203732194</c:v>
                </c:pt>
                <c:pt idx="453">
                  <c:v>0.671363947611125</c:v>
                </c:pt>
                <c:pt idx="454">
                  <c:v>0.662383691490056</c:v>
                </c:pt>
                <c:pt idx="455">
                  <c:v>0.653403435368987</c:v>
                </c:pt>
                <c:pt idx="456">
                  <c:v>0.644423179247917</c:v>
                </c:pt>
                <c:pt idx="457">
                  <c:v>0.635442923126848</c:v>
                </c:pt>
                <c:pt idx="458">
                  <c:v>0.626462667005779</c:v>
                </c:pt>
                <c:pt idx="459">
                  <c:v>0.61748241088471</c:v>
                </c:pt>
                <c:pt idx="460">
                  <c:v>0.60850215476364</c:v>
                </c:pt>
                <c:pt idx="461">
                  <c:v>0.599521898642573</c:v>
                </c:pt>
                <c:pt idx="462">
                  <c:v>0.590541642521503</c:v>
                </c:pt>
                <c:pt idx="463">
                  <c:v>0.581561386400433</c:v>
                </c:pt>
                <c:pt idx="464">
                  <c:v>0.572581130279364</c:v>
                </c:pt>
                <c:pt idx="465">
                  <c:v>0.563600874158297</c:v>
                </c:pt>
                <c:pt idx="466">
                  <c:v>0.554620618037227</c:v>
                </c:pt>
                <c:pt idx="467">
                  <c:v>0.545640361916157</c:v>
                </c:pt>
                <c:pt idx="468">
                  <c:v>0.536660105795087</c:v>
                </c:pt>
                <c:pt idx="469">
                  <c:v>0.52767984967402</c:v>
                </c:pt>
                <c:pt idx="470">
                  <c:v>0.51869959355295</c:v>
                </c:pt>
                <c:pt idx="471">
                  <c:v>0.509719337431882</c:v>
                </c:pt>
                <c:pt idx="472">
                  <c:v>0.500739081310812</c:v>
                </c:pt>
                <c:pt idx="473">
                  <c:v>0.491758825189743</c:v>
                </c:pt>
                <c:pt idx="474">
                  <c:v>0.482778569068674</c:v>
                </c:pt>
                <c:pt idx="475">
                  <c:v>0.473798312947604</c:v>
                </c:pt>
                <c:pt idx="476">
                  <c:v>0.464818056826535</c:v>
                </c:pt>
                <c:pt idx="477">
                  <c:v>0.455837800705466</c:v>
                </c:pt>
                <c:pt idx="478">
                  <c:v>0.446857544584396</c:v>
                </c:pt>
                <c:pt idx="479">
                  <c:v>0.437877288463327</c:v>
                </c:pt>
                <c:pt idx="480">
                  <c:v>0.428897032342258</c:v>
                </c:pt>
                <c:pt idx="481">
                  <c:v>0.419916776221189</c:v>
                </c:pt>
                <c:pt idx="482">
                  <c:v>0.41093652010012</c:v>
                </c:pt>
                <c:pt idx="483">
                  <c:v>0.401956263979052</c:v>
                </c:pt>
                <c:pt idx="484">
                  <c:v>0.392976007857982</c:v>
                </c:pt>
                <c:pt idx="485">
                  <c:v>0.383995751736912</c:v>
                </c:pt>
                <c:pt idx="486">
                  <c:v>0.375015495615844</c:v>
                </c:pt>
                <c:pt idx="487">
                  <c:v>0.366035239494774</c:v>
                </c:pt>
                <c:pt idx="488">
                  <c:v>0.357054983373705</c:v>
                </c:pt>
                <c:pt idx="489">
                  <c:v>0.348074727252636</c:v>
                </c:pt>
                <c:pt idx="490">
                  <c:v>0.339094471131567</c:v>
                </c:pt>
                <c:pt idx="491">
                  <c:v>0.330114215010498</c:v>
                </c:pt>
                <c:pt idx="492">
                  <c:v>0.321133958889428</c:v>
                </c:pt>
                <c:pt idx="493">
                  <c:v>0.312153702768359</c:v>
                </c:pt>
                <c:pt idx="494">
                  <c:v>0.30317344664729</c:v>
                </c:pt>
                <c:pt idx="495">
                  <c:v>0.29419319052622</c:v>
                </c:pt>
                <c:pt idx="496">
                  <c:v>0.285212934405151</c:v>
                </c:pt>
                <c:pt idx="497">
                  <c:v>0.276232678284082</c:v>
                </c:pt>
                <c:pt idx="498">
                  <c:v>0.267252422163013</c:v>
                </c:pt>
                <c:pt idx="499">
                  <c:v>0.258272166041944</c:v>
                </c:pt>
                <c:pt idx="500">
                  <c:v>0.249291909920875</c:v>
                </c:pt>
                <c:pt idx="501">
                  <c:v>0.240311653799805</c:v>
                </c:pt>
                <c:pt idx="502">
                  <c:v>0.231331397678736</c:v>
                </c:pt>
                <c:pt idx="503">
                  <c:v>0.222351141557667</c:v>
                </c:pt>
                <c:pt idx="504">
                  <c:v>0.213370885436598</c:v>
                </c:pt>
                <c:pt idx="505">
                  <c:v>0.204390629315529</c:v>
                </c:pt>
                <c:pt idx="506">
                  <c:v>0.19541037319446</c:v>
                </c:pt>
                <c:pt idx="507">
                  <c:v>0.186430117073391</c:v>
                </c:pt>
                <c:pt idx="508">
                  <c:v>0.177449860952322</c:v>
                </c:pt>
                <c:pt idx="509">
                  <c:v>0.168469604831253</c:v>
                </c:pt>
                <c:pt idx="510">
                  <c:v>0.159489348710184</c:v>
                </c:pt>
                <c:pt idx="511">
                  <c:v>0.150509092589114</c:v>
                </c:pt>
                <c:pt idx="512">
                  <c:v>0.141528836468045</c:v>
                </c:pt>
                <c:pt idx="513">
                  <c:v>0.132548580346976</c:v>
                </c:pt>
                <c:pt idx="514">
                  <c:v>0.123568324225907</c:v>
                </c:pt>
                <c:pt idx="515">
                  <c:v>0.114588068104837</c:v>
                </c:pt>
                <c:pt idx="516">
                  <c:v>0.105607811983768</c:v>
                </c:pt>
                <c:pt idx="517">
                  <c:v>0.0966275558626994</c:v>
                </c:pt>
                <c:pt idx="518">
                  <c:v>0.08764729974163</c:v>
                </c:pt>
                <c:pt idx="519">
                  <c:v>0.0786670436205608</c:v>
                </c:pt>
                <c:pt idx="520">
                  <c:v>0.0696867874994918</c:v>
                </c:pt>
                <c:pt idx="521">
                  <c:v>0.0607065313784226</c:v>
                </c:pt>
                <c:pt idx="522">
                  <c:v>0.0517262752573534</c:v>
                </c:pt>
                <c:pt idx="523">
                  <c:v>0.0427460191362843</c:v>
                </c:pt>
                <c:pt idx="524">
                  <c:v>0.033765763015215</c:v>
                </c:pt>
                <c:pt idx="525">
                  <c:v>0.0247855068941459</c:v>
                </c:pt>
                <c:pt idx="526">
                  <c:v>0.0158052507730767</c:v>
                </c:pt>
                <c:pt idx="527">
                  <c:v>0.00682499465200759</c:v>
                </c:pt>
              </c:numCache>
            </c:numRef>
          </c:yVal>
        </c:ser>
        <c:axId val="69657720"/>
        <c:axId val="69884904"/>
      </c:scatterChart>
      <c:valAx>
        <c:axId val="69657720"/>
        <c:scaling>
          <c:orientation val="minMax"/>
          <c:max val="576.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Wire #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69884904"/>
        <c:crosses val="autoZero"/>
        <c:crossBetween val="midCat"/>
        <c:majorUnit val="96.0"/>
        <c:minorUnit val="48.0"/>
      </c:valAx>
      <c:valAx>
        <c:axId val="698849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wire length, m</a:t>
                </a:r>
              </a:p>
            </c:rich>
          </c:tx>
          <c:layout>
            <c:manualLayout>
              <c:xMode val="edge"/>
              <c:yMode val="edge"/>
              <c:x val="0.00253738932786738"/>
              <c:y val="0.316283930380721"/>
            </c:manualLayout>
          </c:layout>
        </c:title>
        <c:numFmt formatCode="General" sourceLinked="1"/>
        <c:tickLblPos val="nextTo"/>
        <c:crossAx val="69657720"/>
        <c:crosses val="autoZero"/>
        <c:crossBetween val="midCat"/>
        <c:majorUnit val="0.5"/>
      </c:valAx>
      <c:spPr>
        <a:ln>
          <a:solidFill>
            <a:srgbClr val="4F81BD"/>
          </a:solidFill>
        </a:ln>
      </c:spPr>
    </c:plotArea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00" b="1"/>
            </a:pPr>
            <a:r>
              <a:rPr lang="en-US" sz="1600" b="1"/>
              <a:t>X-Plane (B-side)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5255905511811"/>
          <c:y val="0.122330773310113"/>
          <c:w val="0.806459625030602"/>
          <c:h val="0.679201755474218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</c:marker>
          <c:xVal>
            <c:numRef>
              <c:f>'Test modules'!$C$527:$C$782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'Test modules'!$D$527:$D$782</c:f>
              <c:numCache>
                <c:formatCode>0.000</c:formatCode>
                <c:ptCount val="256"/>
                <c:pt idx="0">
                  <c:v>0.467751296953469</c:v>
                </c:pt>
                <c:pt idx="1">
                  <c:v>0.467751296953469</c:v>
                </c:pt>
                <c:pt idx="2">
                  <c:v>0.467751296953469</c:v>
                </c:pt>
                <c:pt idx="3">
                  <c:v>0.467751296953469</c:v>
                </c:pt>
                <c:pt idx="4">
                  <c:v>0.467751296953469</c:v>
                </c:pt>
                <c:pt idx="5">
                  <c:v>0.467751296953469</c:v>
                </c:pt>
                <c:pt idx="6">
                  <c:v>0.467751296953469</c:v>
                </c:pt>
                <c:pt idx="7">
                  <c:v>0.467751296953469</c:v>
                </c:pt>
                <c:pt idx="8">
                  <c:v>0.467751296953469</c:v>
                </c:pt>
                <c:pt idx="9">
                  <c:v>0.467751296953469</c:v>
                </c:pt>
                <c:pt idx="10">
                  <c:v>0.467751296953469</c:v>
                </c:pt>
                <c:pt idx="11">
                  <c:v>0.467751296953469</c:v>
                </c:pt>
                <c:pt idx="12">
                  <c:v>0.458308831683527</c:v>
                </c:pt>
                <c:pt idx="13">
                  <c:v>0.463242877022041</c:v>
                </c:pt>
                <c:pt idx="14">
                  <c:v>0.463242877022041</c:v>
                </c:pt>
                <c:pt idx="15">
                  <c:v>0.463242877022041</c:v>
                </c:pt>
                <c:pt idx="16">
                  <c:v>0.463242877022041</c:v>
                </c:pt>
                <c:pt idx="17">
                  <c:v>0.463242877022041</c:v>
                </c:pt>
                <c:pt idx="18">
                  <c:v>0.463242877022041</c:v>
                </c:pt>
                <c:pt idx="19">
                  <c:v>0.463242877022041</c:v>
                </c:pt>
                <c:pt idx="20">
                  <c:v>0.463242877022041</c:v>
                </c:pt>
                <c:pt idx="21">
                  <c:v>0.463242877022041</c:v>
                </c:pt>
                <c:pt idx="22">
                  <c:v>0.463242877022041</c:v>
                </c:pt>
                <c:pt idx="23">
                  <c:v>0.463242877022041</c:v>
                </c:pt>
                <c:pt idx="24">
                  <c:v>0.458756289632653</c:v>
                </c:pt>
                <c:pt idx="25">
                  <c:v>0.454291534785306</c:v>
                </c:pt>
                <c:pt idx="26">
                  <c:v>0.454291534785306</c:v>
                </c:pt>
                <c:pt idx="27">
                  <c:v>0.454291534785306</c:v>
                </c:pt>
                <c:pt idx="28">
                  <c:v>0.454291534785306</c:v>
                </c:pt>
                <c:pt idx="29">
                  <c:v>0.454291534785306</c:v>
                </c:pt>
                <c:pt idx="30">
                  <c:v>0.454291534785306</c:v>
                </c:pt>
                <c:pt idx="31">
                  <c:v>0.454291534785306</c:v>
                </c:pt>
                <c:pt idx="32">
                  <c:v>0.454291534785306</c:v>
                </c:pt>
                <c:pt idx="33">
                  <c:v>0.454291534785306</c:v>
                </c:pt>
                <c:pt idx="34">
                  <c:v>0.454291534785306</c:v>
                </c:pt>
                <c:pt idx="35">
                  <c:v>0.452067344564898</c:v>
                </c:pt>
                <c:pt idx="36">
                  <c:v>0.452067344564898</c:v>
                </c:pt>
                <c:pt idx="37">
                  <c:v>0.452067344564898</c:v>
                </c:pt>
                <c:pt idx="38">
                  <c:v>0.452067344564898</c:v>
                </c:pt>
                <c:pt idx="39">
                  <c:v>0.452067344564898</c:v>
                </c:pt>
                <c:pt idx="40">
                  <c:v>0.44984861248</c:v>
                </c:pt>
                <c:pt idx="41">
                  <c:v>0.44984861248</c:v>
                </c:pt>
                <c:pt idx="42">
                  <c:v>0.44984861248</c:v>
                </c:pt>
                <c:pt idx="43">
                  <c:v>0.44984861248</c:v>
                </c:pt>
                <c:pt idx="44">
                  <c:v>0.44984861248</c:v>
                </c:pt>
                <c:pt idx="45">
                  <c:v>0.44984861248</c:v>
                </c:pt>
                <c:pt idx="46">
                  <c:v>0.44984861248</c:v>
                </c:pt>
                <c:pt idx="47">
                  <c:v>0.44984861248</c:v>
                </c:pt>
                <c:pt idx="48">
                  <c:v>0.4467515572288</c:v>
                </c:pt>
                <c:pt idx="49">
                  <c:v>0.4467515572288</c:v>
                </c:pt>
                <c:pt idx="50">
                  <c:v>0.438836824088163</c:v>
                </c:pt>
                <c:pt idx="51">
                  <c:v>0.438836824088163</c:v>
                </c:pt>
                <c:pt idx="52">
                  <c:v>0.438836824088163</c:v>
                </c:pt>
                <c:pt idx="53">
                  <c:v>0.438836824088163</c:v>
                </c:pt>
                <c:pt idx="54">
                  <c:v>0.438836824088163</c:v>
                </c:pt>
                <c:pt idx="55">
                  <c:v>0.438836824088163</c:v>
                </c:pt>
                <c:pt idx="56">
                  <c:v>0.432295248679183</c:v>
                </c:pt>
                <c:pt idx="57">
                  <c:v>0.432295248679183</c:v>
                </c:pt>
                <c:pt idx="58">
                  <c:v>0.421501785707756</c:v>
                </c:pt>
                <c:pt idx="59">
                  <c:v>0.42364956203102</c:v>
                </c:pt>
                <c:pt idx="60">
                  <c:v>0.410844776124082</c:v>
                </c:pt>
                <c:pt idx="61">
                  <c:v>0.410844776124082</c:v>
                </c:pt>
                <c:pt idx="62">
                  <c:v>0.410844776124082</c:v>
                </c:pt>
                <c:pt idx="63">
                  <c:v>0.410844776124082</c:v>
                </c:pt>
                <c:pt idx="64">
                  <c:v>0.495260299924899</c:v>
                </c:pt>
                <c:pt idx="65">
                  <c:v>0.495260299924899</c:v>
                </c:pt>
                <c:pt idx="66">
                  <c:v>0.495260299924899</c:v>
                </c:pt>
                <c:pt idx="67">
                  <c:v>0.495260299924899</c:v>
                </c:pt>
                <c:pt idx="68">
                  <c:v>0.495260299924899</c:v>
                </c:pt>
                <c:pt idx="69">
                  <c:v>0.495260299924899</c:v>
                </c:pt>
                <c:pt idx="70">
                  <c:v>0.490620884741225</c:v>
                </c:pt>
                <c:pt idx="71">
                  <c:v>0.490620884741225</c:v>
                </c:pt>
                <c:pt idx="72">
                  <c:v>0.486003302099592</c:v>
                </c:pt>
                <c:pt idx="73">
                  <c:v>0.486003302099592</c:v>
                </c:pt>
                <c:pt idx="74">
                  <c:v>0.486003302099592</c:v>
                </c:pt>
                <c:pt idx="75">
                  <c:v>0.486003302099592</c:v>
                </c:pt>
                <c:pt idx="76">
                  <c:v>0.47911786415347</c:v>
                </c:pt>
                <c:pt idx="77">
                  <c:v>0.47911786415347</c:v>
                </c:pt>
                <c:pt idx="78">
                  <c:v>0.47911786415347</c:v>
                </c:pt>
                <c:pt idx="79">
                  <c:v>0.47911786415347</c:v>
                </c:pt>
                <c:pt idx="80">
                  <c:v>0.47911786415347</c:v>
                </c:pt>
                <c:pt idx="81">
                  <c:v>0.472281549426939</c:v>
                </c:pt>
                <c:pt idx="82">
                  <c:v>0.472281549426939</c:v>
                </c:pt>
                <c:pt idx="83">
                  <c:v>0.472281549426939</c:v>
                </c:pt>
                <c:pt idx="84">
                  <c:v>0.472281549426939</c:v>
                </c:pt>
                <c:pt idx="85">
                  <c:v>0.472281549426939</c:v>
                </c:pt>
                <c:pt idx="86">
                  <c:v>0.463242877022041</c:v>
                </c:pt>
                <c:pt idx="87">
                  <c:v>0.463242877022041</c:v>
                </c:pt>
                <c:pt idx="88">
                  <c:v>0.460996854259592</c:v>
                </c:pt>
                <c:pt idx="89">
                  <c:v>0.460996854259592</c:v>
                </c:pt>
                <c:pt idx="90">
                  <c:v>0.460996854259592</c:v>
                </c:pt>
                <c:pt idx="91">
                  <c:v>0.460996854259592</c:v>
                </c:pt>
                <c:pt idx="92">
                  <c:v>0.460996854259592</c:v>
                </c:pt>
                <c:pt idx="93">
                  <c:v>0.460996854259592</c:v>
                </c:pt>
                <c:pt idx="94">
                  <c:v>0.454291534785306</c:v>
                </c:pt>
                <c:pt idx="95">
                  <c:v>0.454291534785306</c:v>
                </c:pt>
                <c:pt idx="96">
                  <c:v>0.454291534785306</c:v>
                </c:pt>
                <c:pt idx="97">
                  <c:v>0.454291534785306</c:v>
                </c:pt>
                <c:pt idx="98">
                  <c:v>0.454291534785306</c:v>
                </c:pt>
                <c:pt idx="99">
                  <c:v>0.454291534785306</c:v>
                </c:pt>
                <c:pt idx="100">
                  <c:v>0.445427522716735</c:v>
                </c:pt>
                <c:pt idx="101">
                  <c:v>0.445427522716735</c:v>
                </c:pt>
                <c:pt idx="102">
                  <c:v>0.445427522716735</c:v>
                </c:pt>
                <c:pt idx="103">
                  <c:v>0.445427522716735</c:v>
                </c:pt>
                <c:pt idx="104">
                  <c:v>0.445427522716735</c:v>
                </c:pt>
                <c:pt idx="105">
                  <c:v>0.445427522716735</c:v>
                </c:pt>
                <c:pt idx="106">
                  <c:v>0.445427522716735</c:v>
                </c:pt>
                <c:pt idx="107">
                  <c:v>0.445427522716735</c:v>
                </c:pt>
                <c:pt idx="108">
                  <c:v>0.445427522716735</c:v>
                </c:pt>
                <c:pt idx="109">
                  <c:v>0.445427522716735</c:v>
                </c:pt>
                <c:pt idx="110">
                  <c:v>0.445427522716735</c:v>
                </c:pt>
                <c:pt idx="111">
                  <c:v>0.445427522716735</c:v>
                </c:pt>
                <c:pt idx="112">
                  <c:v>0.445427522716735</c:v>
                </c:pt>
                <c:pt idx="113">
                  <c:v>0.445427522716735</c:v>
                </c:pt>
                <c:pt idx="114">
                  <c:v>0.445427522716735</c:v>
                </c:pt>
                <c:pt idx="115">
                  <c:v>0.445427522716735</c:v>
                </c:pt>
                <c:pt idx="116">
                  <c:v>0.445427522716735</c:v>
                </c:pt>
                <c:pt idx="117">
                  <c:v>0.445427522716735</c:v>
                </c:pt>
                <c:pt idx="118">
                  <c:v>0.445427522716735</c:v>
                </c:pt>
                <c:pt idx="119">
                  <c:v>0.445427522716735</c:v>
                </c:pt>
                <c:pt idx="120">
                  <c:v>0.445427522716735</c:v>
                </c:pt>
                <c:pt idx="121">
                  <c:v>0.445427522716735</c:v>
                </c:pt>
                <c:pt idx="122">
                  <c:v>0.445427522716735</c:v>
                </c:pt>
                <c:pt idx="123">
                  <c:v>0.445427522716735</c:v>
                </c:pt>
                <c:pt idx="124">
                  <c:v>0.445427522716735</c:v>
                </c:pt>
                <c:pt idx="125">
                  <c:v>0.445427522716735</c:v>
                </c:pt>
                <c:pt idx="126">
                  <c:v>0.445427522716735</c:v>
                </c:pt>
                <c:pt idx="127">
                  <c:v>0.445427522716735</c:v>
                </c:pt>
                <c:pt idx="128">
                  <c:v>0.430125639813878</c:v>
                </c:pt>
                <c:pt idx="129">
                  <c:v>0.430125639813878</c:v>
                </c:pt>
                <c:pt idx="130">
                  <c:v>0.430125639813878</c:v>
                </c:pt>
                <c:pt idx="131">
                  <c:v>0.430125639813878</c:v>
                </c:pt>
                <c:pt idx="132">
                  <c:v>0.430125639813878</c:v>
                </c:pt>
                <c:pt idx="133">
                  <c:v>0.436650840816327</c:v>
                </c:pt>
                <c:pt idx="134">
                  <c:v>0.436650840816327</c:v>
                </c:pt>
                <c:pt idx="135">
                  <c:v>0.443225165038367</c:v>
                </c:pt>
                <c:pt idx="136">
                  <c:v>0.444545924669126</c:v>
                </c:pt>
                <c:pt idx="137">
                  <c:v>0.444545924669126</c:v>
                </c:pt>
                <c:pt idx="138">
                  <c:v>0.4514011518352</c:v>
                </c:pt>
                <c:pt idx="139">
                  <c:v>0.4514011518352</c:v>
                </c:pt>
                <c:pt idx="140">
                  <c:v>0.4514011518352</c:v>
                </c:pt>
                <c:pt idx="141">
                  <c:v>0.4514011518352</c:v>
                </c:pt>
                <c:pt idx="142">
                  <c:v>0.4514011518352</c:v>
                </c:pt>
                <c:pt idx="143">
                  <c:v>0.4514011518352</c:v>
                </c:pt>
                <c:pt idx="144">
                  <c:v>0.4514011518352</c:v>
                </c:pt>
                <c:pt idx="145">
                  <c:v>0.4514011518352</c:v>
                </c:pt>
                <c:pt idx="146">
                  <c:v>0.458756289632653</c:v>
                </c:pt>
                <c:pt idx="147">
                  <c:v>0.46549435792</c:v>
                </c:pt>
                <c:pt idx="148">
                  <c:v>0.46549435792</c:v>
                </c:pt>
                <c:pt idx="149">
                  <c:v>0.46549435792</c:v>
                </c:pt>
                <c:pt idx="150">
                  <c:v>0.46549435792</c:v>
                </c:pt>
                <c:pt idx="151">
                  <c:v>0.46549435792</c:v>
                </c:pt>
                <c:pt idx="152">
                  <c:v>0.469560778037813</c:v>
                </c:pt>
                <c:pt idx="153">
                  <c:v>0.469560778037813</c:v>
                </c:pt>
                <c:pt idx="154">
                  <c:v>0.469560778037813</c:v>
                </c:pt>
                <c:pt idx="155">
                  <c:v>0.469560778037813</c:v>
                </c:pt>
                <c:pt idx="156">
                  <c:v>0.469560778037813</c:v>
                </c:pt>
                <c:pt idx="157">
                  <c:v>0.469560778037813</c:v>
                </c:pt>
                <c:pt idx="158">
                  <c:v>0.474554862866939</c:v>
                </c:pt>
                <c:pt idx="159">
                  <c:v>0.474554862866939</c:v>
                </c:pt>
                <c:pt idx="160">
                  <c:v>0.474554862866939</c:v>
                </c:pt>
                <c:pt idx="161">
                  <c:v>0.474554862866939</c:v>
                </c:pt>
                <c:pt idx="162">
                  <c:v>0.474554862866939</c:v>
                </c:pt>
                <c:pt idx="163">
                  <c:v>0.474554862866939</c:v>
                </c:pt>
                <c:pt idx="164">
                  <c:v>0.480491021885127</c:v>
                </c:pt>
                <c:pt idx="165">
                  <c:v>0.480491021885127</c:v>
                </c:pt>
                <c:pt idx="166">
                  <c:v>0.480491021885127</c:v>
                </c:pt>
                <c:pt idx="167">
                  <c:v>0.480491021885127</c:v>
                </c:pt>
                <c:pt idx="168">
                  <c:v>0.478660581560425</c:v>
                </c:pt>
                <c:pt idx="169">
                  <c:v>0.478660581560425</c:v>
                </c:pt>
                <c:pt idx="170">
                  <c:v>0.481407552</c:v>
                </c:pt>
                <c:pt idx="171">
                  <c:v>0.481407552</c:v>
                </c:pt>
                <c:pt idx="172">
                  <c:v>0.486003302099592</c:v>
                </c:pt>
                <c:pt idx="173">
                  <c:v>0.486003302099592</c:v>
                </c:pt>
                <c:pt idx="174">
                  <c:v>0.486003302099592</c:v>
                </c:pt>
                <c:pt idx="175">
                  <c:v>0.486003302099592</c:v>
                </c:pt>
                <c:pt idx="176">
                  <c:v>0.486003302099592</c:v>
                </c:pt>
                <c:pt idx="177">
                  <c:v>0.486003302099592</c:v>
                </c:pt>
                <c:pt idx="178">
                  <c:v>0.488309364352654</c:v>
                </c:pt>
                <c:pt idx="179">
                  <c:v>0.492937863265306</c:v>
                </c:pt>
                <c:pt idx="180">
                  <c:v>0.49758819472</c:v>
                </c:pt>
                <c:pt idx="181">
                  <c:v>0.491778691736327</c:v>
                </c:pt>
                <c:pt idx="182">
                  <c:v>0.491778691736327</c:v>
                </c:pt>
                <c:pt idx="183">
                  <c:v>0.491778691736327</c:v>
                </c:pt>
                <c:pt idx="184">
                  <c:v>0.490620884741225</c:v>
                </c:pt>
                <c:pt idx="185">
                  <c:v>0.490620884741225</c:v>
                </c:pt>
                <c:pt idx="186">
                  <c:v>0.490620884741225</c:v>
                </c:pt>
                <c:pt idx="187">
                  <c:v>0.496423565055511</c:v>
                </c:pt>
                <c:pt idx="188">
                  <c:v>0.496423565055511</c:v>
                </c:pt>
                <c:pt idx="189">
                  <c:v>0.496423565055511</c:v>
                </c:pt>
                <c:pt idx="190">
                  <c:v>0.496423565055511</c:v>
                </c:pt>
                <c:pt idx="191">
                  <c:v>0.496423565055511</c:v>
                </c:pt>
                <c:pt idx="192">
                  <c:v>0.466170866525813</c:v>
                </c:pt>
                <c:pt idx="193">
                  <c:v>0.466170866525813</c:v>
                </c:pt>
                <c:pt idx="194">
                  <c:v>0.466170866525813</c:v>
                </c:pt>
                <c:pt idx="195">
                  <c:v>0.471373752328882</c:v>
                </c:pt>
                <c:pt idx="196">
                  <c:v>0.471373752328882</c:v>
                </c:pt>
                <c:pt idx="197">
                  <c:v>0.471373752328882</c:v>
                </c:pt>
                <c:pt idx="198">
                  <c:v>0.475465716520882</c:v>
                </c:pt>
                <c:pt idx="199">
                  <c:v>0.475465716520882</c:v>
                </c:pt>
                <c:pt idx="200">
                  <c:v>0.474554862866939</c:v>
                </c:pt>
                <c:pt idx="201">
                  <c:v>0.474554862866939</c:v>
                </c:pt>
                <c:pt idx="202">
                  <c:v>0.474554862866939</c:v>
                </c:pt>
                <c:pt idx="203">
                  <c:v>0.474554862866939</c:v>
                </c:pt>
                <c:pt idx="204">
                  <c:v>0.4782035172928</c:v>
                </c:pt>
                <c:pt idx="205">
                  <c:v>0.481407552</c:v>
                </c:pt>
                <c:pt idx="206">
                  <c:v>0.486003302099592</c:v>
                </c:pt>
                <c:pt idx="207">
                  <c:v>0.491778691736327</c:v>
                </c:pt>
                <c:pt idx="208">
                  <c:v>0.491778691736327</c:v>
                </c:pt>
                <c:pt idx="209">
                  <c:v>0.491778691736327</c:v>
                </c:pt>
                <c:pt idx="210">
                  <c:v>0.491778691736327</c:v>
                </c:pt>
                <c:pt idx="211">
                  <c:v>0.491778691736327</c:v>
                </c:pt>
                <c:pt idx="212">
                  <c:v>0.491778691736327</c:v>
                </c:pt>
                <c:pt idx="213">
                  <c:v>0.491778691736327</c:v>
                </c:pt>
                <c:pt idx="214">
                  <c:v>0.491778691736327</c:v>
                </c:pt>
                <c:pt idx="215">
                  <c:v>0.491778691736327</c:v>
                </c:pt>
                <c:pt idx="216">
                  <c:v>0.491778691736327</c:v>
                </c:pt>
                <c:pt idx="217">
                  <c:v>0.491778691736327</c:v>
                </c:pt>
                <c:pt idx="218">
                  <c:v>0.491778691736327</c:v>
                </c:pt>
                <c:pt idx="219">
                  <c:v>0.496423565055511</c:v>
                </c:pt>
                <c:pt idx="220">
                  <c:v>0.496423565055511</c:v>
                </c:pt>
                <c:pt idx="221">
                  <c:v>0.496423565055511</c:v>
                </c:pt>
                <c:pt idx="222">
                  <c:v>0.496423565055511</c:v>
                </c:pt>
                <c:pt idx="223">
                  <c:v>0.496423565055511</c:v>
                </c:pt>
                <c:pt idx="224">
                  <c:v>0.496423565055511</c:v>
                </c:pt>
                <c:pt idx="225">
                  <c:v>0.499921547650612</c:v>
                </c:pt>
                <c:pt idx="226">
                  <c:v>0.499921547650612</c:v>
                </c:pt>
                <c:pt idx="227">
                  <c:v>0.499921547650612</c:v>
                </c:pt>
                <c:pt idx="228">
                  <c:v>0.50648397313724</c:v>
                </c:pt>
                <c:pt idx="229">
                  <c:v>0.50648397313724</c:v>
                </c:pt>
                <c:pt idx="230">
                  <c:v>0.50648397313724</c:v>
                </c:pt>
                <c:pt idx="231">
                  <c:v>0.50648397313724</c:v>
                </c:pt>
                <c:pt idx="232">
                  <c:v>0.50648397313724</c:v>
                </c:pt>
                <c:pt idx="233">
                  <c:v>0.50648397313724</c:v>
                </c:pt>
                <c:pt idx="234">
                  <c:v>0.50648397313724</c:v>
                </c:pt>
                <c:pt idx="235">
                  <c:v>0.50648397313724</c:v>
                </c:pt>
                <c:pt idx="236">
                  <c:v>0.50648397313724</c:v>
                </c:pt>
                <c:pt idx="237">
                  <c:v>0.509781232798955</c:v>
                </c:pt>
                <c:pt idx="238">
                  <c:v>0.509781232798955</c:v>
                </c:pt>
                <c:pt idx="239">
                  <c:v>0.509781232798955</c:v>
                </c:pt>
                <c:pt idx="240">
                  <c:v>0.5123794417552</c:v>
                </c:pt>
                <c:pt idx="241">
                  <c:v>0.5123794417552</c:v>
                </c:pt>
                <c:pt idx="242">
                  <c:v>0.516407845959184</c:v>
                </c:pt>
                <c:pt idx="243">
                  <c:v>0.516407845959184</c:v>
                </c:pt>
                <c:pt idx="244">
                  <c:v>0.521644490330384</c:v>
                </c:pt>
                <c:pt idx="245">
                  <c:v>0.521644490330384</c:v>
                </c:pt>
                <c:pt idx="246">
                  <c:v>0.521644490330384</c:v>
                </c:pt>
                <c:pt idx="247">
                  <c:v>0.521644490330384</c:v>
                </c:pt>
                <c:pt idx="248">
                  <c:v>0.525948666831021</c:v>
                </c:pt>
                <c:pt idx="249">
                  <c:v>0.525948666831021</c:v>
                </c:pt>
                <c:pt idx="250">
                  <c:v>0.525948666831021</c:v>
                </c:pt>
                <c:pt idx="251">
                  <c:v>0.525948666831021</c:v>
                </c:pt>
                <c:pt idx="252">
                  <c:v>0.529789447626841</c:v>
                </c:pt>
                <c:pt idx="253">
                  <c:v>0.533161592907755</c:v>
                </c:pt>
                <c:pt idx="254">
                  <c:v>0.533161592907755</c:v>
                </c:pt>
                <c:pt idx="255">
                  <c:v>0.533161592907755</c:v>
                </c:pt>
              </c:numCache>
            </c:numRef>
          </c:yVal>
        </c:ser>
        <c:axId val="497406088"/>
        <c:axId val="497419352"/>
      </c:scatterChart>
      <c:valAx>
        <c:axId val="49740608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Wire #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7419352"/>
        <c:crosses val="autoZero"/>
        <c:crossBetween val="midCat"/>
        <c:majorUnit val="64.0"/>
      </c:valAx>
      <c:valAx>
        <c:axId val="497419352"/>
        <c:scaling>
          <c:orientation val="minMax"/>
          <c:max val="0.600000000000001"/>
          <c:min val="0.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Tension, kg</a:t>
                </a:r>
              </a:p>
            </c:rich>
          </c:tx>
          <c:layout/>
        </c:title>
        <c:numFmt formatCode="0.00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7406088"/>
        <c:crosses val="autoZero"/>
        <c:crossBetween val="midCat"/>
      </c:valAx>
      <c:spPr>
        <a:ln>
          <a:solidFill>
            <a:srgbClr val="4F81BD"/>
          </a:solidFill>
        </a:ln>
      </c:spPr>
    </c:plotArea>
    <c:plotVisOnly val="1"/>
    <c:dispBlanksAs val="gap"/>
  </c:chart>
  <c:spPr>
    <a:solidFill>
      <a:schemeClr val="bg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b="0"/>
            </a:pPr>
            <a:r>
              <a:rPr lang="en-US" b="0"/>
              <a:t>A-side, V-plane</a:t>
            </a:r>
          </a:p>
        </c:rich>
      </c:tx>
      <c:layout>
        <c:manualLayout>
          <c:xMode val="edge"/>
          <c:yMode val="edge"/>
          <c:x val="0.364961072362197"/>
          <c:y val="0.0"/>
        </c:manualLayout>
      </c:layout>
      <c:overlay val="1"/>
    </c:title>
    <c:plotArea>
      <c:layout>
        <c:manualLayout>
          <c:layoutTarget val="inner"/>
          <c:xMode val="edge"/>
          <c:yMode val="edge"/>
          <c:x val="0.150051543857022"/>
          <c:y val="0.113960680538631"/>
          <c:w val="0.799494617687229"/>
          <c:h val="0.688789501312336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3"/>
          </c:marker>
          <c:xVal>
            <c:numRef>
              <c:f>'A side V plane'!$P$3:$P$530</c:f>
              <c:numCache>
                <c:formatCode>General</c:formatCode>
                <c:ptCount val="52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</c:numCache>
            </c:numRef>
          </c:xVal>
          <c:yVal>
            <c:numRef>
              <c:f>'A side V plane'!$Q$3:$Q$530</c:f>
              <c:numCache>
                <c:formatCode>General</c:formatCode>
                <c:ptCount val="528"/>
                <c:pt idx="6">
                  <c:v>0.173955283035385</c:v>
                </c:pt>
                <c:pt idx="7">
                  <c:v>0.164961107412191</c:v>
                </c:pt>
                <c:pt idx="8">
                  <c:v>0.165547274613787</c:v>
                </c:pt>
                <c:pt idx="9">
                  <c:v>0.159355800503017</c:v>
                </c:pt>
                <c:pt idx="10">
                  <c:v>0.162246852311423</c:v>
                </c:pt>
                <c:pt idx="11">
                  <c:v>0.1728698333564</c:v>
                </c:pt>
                <c:pt idx="12">
                  <c:v>0.172846775590798</c:v>
                </c:pt>
                <c:pt idx="13">
                  <c:v>0.164353495650469</c:v>
                </c:pt>
                <c:pt idx="14">
                  <c:v>0.163354507978929</c:v>
                </c:pt>
                <c:pt idx="15">
                  <c:v>0.152982832350184</c:v>
                </c:pt>
                <c:pt idx="16">
                  <c:v>0.160675787227101</c:v>
                </c:pt>
                <c:pt idx="17">
                  <c:v>0.165073751136883</c:v>
                </c:pt>
                <c:pt idx="18">
                  <c:v>0.158369935089165</c:v>
                </c:pt>
                <c:pt idx="19">
                  <c:v>0.162193243571565</c:v>
                </c:pt>
                <c:pt idx="20">
                  <c:v>0.149873026013235</c:v>
                </c:pt>
                <c:pt idx="21">
                  <c:v>0.15501117718576</c:v>
                </c:pt>
                <c:pt idx="22">
                  <c:v>0.159349158902301</c:v>
                </c:pt>
                <c:pt idx="23">
                  <c:v>0.152389057247023</c:v>
                </c:pt>
                <c:pt idx="24">
                  <c:v>0.154502838651156</c:v>
                </c:pt>
                <c:pt idx="25">
                  <c:v>0.158586297990634</c:v>
                </c:pt>
                <c:pt idx="26">
                  <c:v>0.162052562774219</c:v>
                </c:pt>
                <c:pt idx="27">
                  <c:v>0.169601890124093</c:v>
                </c:pt>
                <c:pt idx="28">
                  <c:v>0.175299456884249</c:v>
                </c:pt>
                <c:pt idx="29">
                  <c:v>0.176262083158387</c:v>
                </c:pt>
                <c:pt idx="30">
                  <c:v>0.180070691671241</c:v>
                </c:pt>
                <c:pt idx="31">
                  <c:v>0.178701279715034</c:v>
                </c:pt>
                <c:pt idx="32">
                  <c:v>0.180937072205797</c:v>
                </c:pt>
                <c:pt idx="33">
                  <c:v>0.187461699682823</c:v>
                </c:pt>
                <c:pt idx="34">
                  <c:v>0.190230830074295</c:v>
                </c:pt>
                <c:pt idx="35">
                  <c:v>0.193622557683663</c:v>
                </c:pt>
                <c:pt idx="36">
                  <c:v>0.193238395110976</c:v>
                </c:pt>
                <c:pt idx="37">
                  <c:v>0.200833293136062</c:v>
                </c:pt>
                <c:pt idx="38">
                  <c:v>0.201356056327708</c:v>
                </c:pt>
                <c:pt idx="39">
                  <c:v>0.211879974215972</c:v>
                </c:pt>
                <c:pt idx="40">
                  <c:v>0.214743617309847</c:v>
                </c:pt>
                <c:pt idx="41">
                  <c:v>0.21723857719681</c:v>
                </c:pt>
                <c:pt idx="42">
                  <c:v>0.21824888671307</c:v>
                </c:pt>
                <c:pt idx="43">
                  <c:v>0.21402205594976</c:v>
                </c:pt>
                <c:pt idx="44">
                  <c:v>0.220114146814331</c:v>
                </c:pt>
                <c:pt idx="45">
                  <c:v>0.223413177855089</c:v>
                </c:pt>
                <c:pt idx="46">
                  <c:v>0.224599077369613</c:v>
                </c:pt>
                <c:pt idx="47">
                  <c:v>0.21979578543977</c:v>
                </c:pt>
                <c:pt idx="48">
                  <c:v>0.366916821107231</c:v>
                </c:pt>
                <c:pt idx="49">
                  <c:v>0.368595727315609</c:v>
                </c:pt>
                <c:pt idx="50">
                  <c:v>0.371452443749969</c:v>
                </c:pt>
                <c:pt idx="51">
                  <c:v>0.371217229203193</c:v>
                </c:pt>
                <c:pt idx="52">
                  <c:v>0.366412083744025</c:v>
                </c:pt>
                <c:pt idx="53">
                  <c:v>0.367669702454627</c:v>
                </c:pt>
                <c:pt idx="54">
                  <c:v>0.372617446560309</c:v>
                </c:pt>
                <c:pt idx="55">
                  <c:v>0.373012960441784</c:v>
                </c:pt>
                <c:pt idx="56">
                  <c:v>0.37197383098962</c:v>
                </c:pt>
                <c:pt idx="57">
                  <c:v>0.369455494660848</c:v>
                </c:pt>
                <c:pt idx="58">
                  <c:v>0.369373247897753</c:v>
                </c:pt>
                <c:pt idx="59">
                  <c:v>0.372383893958103</c:v>
                </c:pt>
                <c:pt idx="60">
                  <c:v>0.367895717327088</c:v>
                </c:pt>
                <c:pt idx="61">
                  <c:v>0.371705314849921</c:v>
                </c:pt>
                <c:pt idx="62">
                  <c:v>0.375262698389059</c:v>
                </c:pt>
                <c:pt idx="63">
                  <c:v>0.37584930939747</c:v>
                </c:pt>
                <c:pt idx="64">
                  <c:v>0.379943459074702</c:v>
                </c:pt>
                <c:pt idx="65">
                  <c:v>0.377630976083694</c:v>
                </c:pt>
                <c:pt idx="66">
                  <c:v>0.38058982428844</c:v>
                </c:pt>
                <c:pt idx="67">
                  <c:v>0.381559716966776</c:v>
                </c:pt>
                <c:pt idx="68">
                  <c:v>0.376936053969889</c:v>
                </c:pt>
                <c:pt idx="69">
                  <c:v>0.381978456210983</c:v>
                </c:pt>
                <c:pt idx="70">
                  <c:v>0.383836762238464</c:v>
                </c:pt>
                <c:pt idx="71">
                  <c:v>0.38853595969803</c:v>
                </c:pt>
                <c:pt idx="72">
                  <c:v>0.391194705896365</c:v>
                </c:pt>
                <c:pt idx="73">
                  <c:v>0.391074003936966</c:v>
                </c:pt>
                <c:pt idx="74">
                  <c:v>0.393254357629061</c:v>
                </c:pt>
                <c:pt idx="75">
                  <c:v>0.395214118212655</c:v>
                </c:pt>
                <c:pt idx="76">
                  <c:v>0.398965725454921</c:v>
                </c:pt>
                <c:pt idx="77">
                  <c:v>0.401192175857619</c:v>
                </c:pt>
                <c:pt idx="78">
                  <c:v>0.403213497913776</c:v>
                </c:pt>
                <c:pt idx="79">
                  <c:v>0.407142206456702</c:v>
                </c:pt>
                <c:pt idx="80">
                  <c:v>0.410929965384582</c:v>
                </c:pt>
                <c:pt idx="81">
                  <c:v>0.413844994099318</c:v>
                </c:pt>
                <c:pt idx="82">
                  <c:v>0.415851051658363</c:v>
                </c:pt>
                <c:pt idx="83">
                  <c:v>0.41541628021125</c:v>
                </c:pt>
                <c:pt idx="84">
                  <c:v>0.417764453348943</c:v>
                </c:pt>
                <c:pt idx="85">
                  <c:v>0.421482006717289</c:v>
                </c:pt>
                <c:pt idx="86">
                  <c:v>0.424287480915071</c:v>
                </c:pt>
                <c:pt idx="87">
                  <c:v>0.425350568421055</c:v>
                </c:pt>
                <c:pt idx="88">
                  <c:v>0.427824187105677</c:v>
                </c:pt>
                <c:pt idx="89">
                  <c:v>0.43014128407515</c:v>
                </c:pt>
                <c:pt idx="90">
                  <c:v>0.430647379578506</c:v>
                </c:pt>
                <c:pt idx="91">
                  <c:v>0.434300708920039</c:v>
                </c:pt>
                <c:pt idx="92">
                  <c:v>0.434443624588953</c:v>
                </c:pt>
                <c:pt idx="93">
                  <c:v>0.436959635844444</c:v>
                </c:pt>
                <c:pt idx="94">
                  <c:v>0.437595918741255</c:v>
                </c:pt>
                <c:pt idx="95">
                  <c:v>0.440689286361594</c:v>
                </c:pt>
                <c:pt idx="96">
                  <c:v>0.41466597681232</c:v>
                </c:pt>
                <c:pt idx="97">
                  <c:v>0.409289489403271</c:v>
                </c:pt>
                <c:pt idx="98">
                  <c:v>0.411533848871935</c:v>
                </c:pt>
                <c:pt idx="99">
                  <c:v>0.409223498688951</c:v>
                </c:pt>
                <c:pt idx="100">
                  <c:v>0.405816977530586</c:v>
                </c:pt>
                <c:pt idx="101">
                  <c:v>0.404884815262175</c:v>
                </c:pt>
                <c:pt idx="102">
                  <c:v>0.40106607772879</c:v>
                </c:pt>
                <c:pt idx="103">
                  <c:v>0.397945254910381</c:v>
                </c:pt>
                <c:pt idx="104">
                  <c:v>0.399202913661774</c:v>
                </c:pt>
                <c:pt idx="105">
                  <c:v>0.39941248269868</c:v>
                </c:pt>
                <c:pt idx="106">
                  <c:v>0.395748428822819</c:v>
                </c:pt>
                <c:pt idx="107">
                  <c:v>0.390958175318718</c:v>
                </c:pt>
                <c:pt idx="108">
                  <c:v>0.388788700693731</c:v>
                </c:pt>
                <c:pt idx="109">
                  <c:v>0.391197480873043</c:v>
                </c:pt>
                <c:pt idx="110">
                  <c:v>0.386812187852204</c:v>
                </c:pt>
                <c:pt idx="111">
                  <c:v>0.384164277010261</c:v>
                </c:pt>
                <c:pt idx="112">
                  <c:v>0.380389358115993</c:v>
                </c:pt>
                <c:pt idx="113">
                  <c:v>0.376445906036976</c:v>
                </c:pt>
                <c:pt idx="114">
                  <c:v>0.377207133712675</c:v>
                </c:pt>
                <c:pt idx="115">
                  <c:v>0.373930763747066</c:v>
                </c:pt>
                <c:pt idx="116">
                  <c:v>0.374451850619545</c:v>
                </c:pt>
                <c:pt idx="117">
                  <c:v>0.374871426160846</c:v>
                </c:pt>
                <c:pt idx="118">
                  <c:v>0.368162517659381</c:v>
                </c:pt>
                <c:pt idx="119">
                  <c:v>0.371346993533905</c:v>
                </c:pt>
                <c:pt idx="120">
                  <c:v>0.369388752734723</c:v>
                </c:pt>
                <c:pt idx="121">
                  <c:v>0.374498006004462</c:v>
                </c:pt>
                <c:pt idx="122">
                  <c:v>0.370245731904603</c:v>
                </c:pt>
                <c:pt idx="123">
                  <c:v>0.371057758280415</c:v>
                </c:pt>
                <c:pt idx="124">
                  <c:v>0.367579248703047</c:v>
                </c:pt>
                <c:pt idx="125">
                  <c:v>0.368186409921792</c:v>
                </c:pt>
                <c:pt idx="126">
                  <c:v>0.367643473083719</c:v>
                </c:pt>
                <c:pt idx="127">
                  <c:v>0.367000137841695</c:v>
                </c:pt>
                <c:pt idx="128">
                  <c:v>0.366256669105894</c:v>
                </c:pt>
                <c:pt idx="129">
                  <c:v>0.366501722291373</c:v>
                </c:pt>
                <c:pt idx="130">
                  <c:v>0.366662897812245</c:v>
                </c:pt>
                <c:pt idx="131">
                  <c:v>0.352499173688851</c:v>
                </c:pt>
                <c:pt idx="132">
                  <c:v>0.372328055270411</c:v>
                </c:pt>
                <c:pt idx="133">
                  <c:v>0.3677665574677</c:v>
                </c:pt>
                <c:pt idx="134">
                  <c:v>0.365337946727859</c:v>
                </c:pt>
                <c:pt idx="135">
                  <c:v>0.368491356712926</c:v>
                </c:pt>
                <c:pt idx="136">
                  <c:v>0.367015256811374</c:v>
                </c:pt>
                <c:pt idx="137">
                  <c:v>0.367754449893497</c:v>
                </c:pt>
                <c:pt idx="138">
                  <c:v>0.374288971996608</c:v>
                </c:pt>
                <c:pt idx="139">
                  <c:v>0.370210974754608</c:v>
                </c:pt>
                <c:pt idx="140">
                  <c:v>0.373139650498377</c:v>
                </c:pt>
                <c:pt idx="141">
                  <c:v>0.37124020665116</c:v>
                </c:pt>
                <c:pt idx="142">
                  <c:v>0.371653922312964</c:v>
                </c:pt>
                <c:pt idx="143">
                  <c:v>0.367153357811989</c:v>
                </c:pt>
                <c:pt idx="144">
                  <c:v>0.402249509415654</c:v>
                </c:pt>
                <c:pt idx="145">
                  <c:v>0.401398752656752</c:v>
                </c:pt>
                <c:pt idx="146">
                  <c:v>0.40174984432905</c:v>
                </c:pt>
                <c:pt idx="147">
                  <c:v>0.399437017786792</c:v>
                </c:pt>
                <c:pt idx="148">
                  <c:v>0.399629469108291</c:v>
                </c:pt>
                <c:pt idx="149">
                  <c:v>0.398440098693709</c:v>
                </c:pt>
                <c:pt idx="150">
                  <c:v>0.401126841205207</c:v>
                </c:pt>
                <c:pt idx="151">
                  <c:v>0.399786198680041</c:v>
                </c:pt>
                <c:pt idx="152">
                  <c:v>0.398360286965993</c:v>
                </c:pt>
                <c:pt idx="153">
                  <c:v>0.398193688248809</c:v>
                </c:pt>
                <c:pt idx="154">
                  <c:v>0.399311896715767</c:v>
                </c:pt>
                <c:pt idx="155">
                  <c:v>0.403116659817609</c:v>
                </c:pt>
                <c:pt idx="156">
                  <c:v>0.398645615673211</c:v>
                </c:pt>
                <c:pt idx="157">
                  <c:v>0.399589152152238</c:v>
                </c:pt>
                <c:pt idx="158">
                  <c:v>0.400481157519953</c:v>
                </c:pt>
                <c:pt idx="159">
                  <c:v>0.401321455792403</c:v>
                </c:pt>
                <c:pt idx="160">
                  <c:v>0.402109881366127</c:v>
                </c:pt>
                <c:pt idx="161">
                  <c:v>0.405698279170531</c:v>
                </c:pt>
                <c:pt idx="162">
                  <c:v>0.404965277899384</c:v>
                </c:pt>
                <c:pt idx="163">
                  <c:v>0.40705445114043</c:v>
                </c:pt>
                <c:pt idx="164">
                  <c:v>0.404741907921802</c:v>
                </c:pt>
                <c:pt idx="165">
                  <c:v>0.408200259963885</c:v>
                </c:pt>
                <c:pt idx="166">
                  <c:v>0.4086939917806</c:v>
                </c:pt>
                <c:pt idx="167">
                  <c:v>0.415107501841845</c:v>
                </c:pt>
                <c:pt idx="168">
                  <c:v>0.414026967897008</c:v>
                </c:pt>
                <c:pt idx="169">
                  <c:v>0.41742613786108</c:v>
                </c:pt>
                <c:pt idx="170">
                  <c:v>0.419286773404001</c:v>
                </c:pt>
                <c:pt idx="171">
                  <c:v>0.421115556515536</c:v>
                </c:pt>
                <c:pt idx="172">
                  <c:v>0.42291225250428</c:v>
                </c:pt>
                <c:pt idx="173">
                  <c:v>0.424676631292378</c:v>
                </c:pt>
                <c:pt idx="174">
                  <c:v>0.426408467415527</c:v>
                </c:pt>
                <c:pt idx="175">
                  <c:v>0.426514583115527</c:v>
                </c:pt>
                <c:pt idx="176">
                  <c:v>0.431381764804555</c:v>
                </c:pt>
                <c:pt idx="177">
                  <c:v>0.431892306899625</c:v>
                </c:pt>
                <c:pt idx="178">
                  <c:v>0.431376665279388</c:v>
                </c:pt>
                <c:pt idx="179">
                  <c:v>0.436216486780765</c:v>
                </c:pt>
                <c:pt idx="180">
                  <c:v>0.437263343585653</c:v>
                </c:pt>
                <c:pt idx="181">
                  <c:v>0.435936687345346</c:v>
                </c:pt>
                <c:pt idx="182">
                  <c:v>0.441083233509618</c:v>
                </c:pt>
                <c:pt idx="183">
                  <c:v>0.441510816233</c:v>
                </c:pt>
                <c:pt idx="184">
                  <c:v>0.445302949182786</c:v>
                </c:pt>
                <c:pt idx="185">
                  <c:v>0.451000733265478</c:v>
                </c:pt>
                <c:pt idx="186">
                  <c:v>0.447169938469082</c:v>
                </c:pt>
                <c:pt idx="187">
                  <c:v>0.443609874565061</c:v>
                </c:pt>
                <c:pt idx="188">
                  <c:v>0.445373637962253</c:v>
                </c:pt>
                <c:pt idx="189">
                  <c:v>0.447461295370548</c:v>
                </c:pt>
                <c:pt idx="190">
                  <c:v>0.449525946211138</c:v>
                </c:pt>
                <c:pt idx="191">
                  <c:v>0.450674531524131</c:v>
                </c:pt>
                <c:pt idx="192">
                  <c:v>0.370163295998283</c:v>
                </c:pt>
                <c:pt idx="193">
                  <c:v>0.367566236383793</c:v>
                </c:pt>
                <c:pt idx="194">
                  <c:v>0.365139796300494</c:v>
                </c:pt>
                <c:pt idx="195">
                  <c:v>0.365139796300494</c:v>
                </c:pt>
                <c:pt idx="196">
                  <c:v>0.361595552760048</c:v>
                </c:pt>
                <c:pt idx="197">
                  <c:v>0.357908688790967</c:v>
                </c:pt>
                <c:pt idx="198">
                  <c:v>0.35774881891522</c:v>
                </c:pt>
                <c:pt idx="199">
                  <c:v>0.353128127734921</c:v>
                </c:pt>
                <c:pt idx="200">
                  <c:v>0.35281056648503</c:v>
                </c:pt>
                <c:pt idx="201">
                  <c:v>0.35281056648503</c:v>
                </c:pt>
                <c:pt idx="202">
                  <c:v>0.35074990039199</c:v>
                </c:pt>
                <c:pt idx="203">
                  <c:v>0.348537471306214</c:v>
                </c:pt>
                <c:pt idx="204">
                  <c:v>0.345703205009113</c:v>
                </c:pt>
                <c:pt idx="205">
                  <c:v>0.345703205009113</c:v>
                </c:pt>
                <c:pt idx="206">
                  <c:v>0.345703205009113</c:v>
                </c:pt>
                <c:pt idx="207">
                  <c:v>0.343037022610191</c:v>
                </c:pt>
                <c:pt idx="208">
                  <c:v>0.340537102739258</c:v>
                </c:pt>
                <c:pt idx="209">
                  <c:v>0.340537102739258</c:v>
                </c:pt>
                <c:pt idx="210">
                  <c:v>0.341317345587547</c:v>
                </c:pt>
                <c:pt idx="211">
                  <c:v>0.339290571265329</c:v>
                </c:pt>
                <c:pt idx="212">
                  <c:v>0.339290571265329</c:v>
                </c:pt>
                <c:pt idx="213">
                  <c:v>0.339290571265329</c:v>
                </c:pt>
                <c:pt idx="214">
                  <c:v>0.340537102739258</c:v>
                </c:pt>
                <c:pt idx="215">
                  <c:v>0.343193571163824</c:v>
                </c:pt>
                <c:pt idx="216">
                  <c:v>0.341317345587547</c:v>
                </c:pt>
                <c:pt idx="217">
                  <c:v>0.346017552076312</c:v>
                </c:pt>
                <c:pt idx="218">
                  <c:v>0.343820122509762</c:v>
                </c:pt>
                <c:pt idx="219">
                  <c:v>0.343820122509762</c:v>
                </c:pt>
                <c:pt idx="220">
                  <c:v>0.343663431103566</c:v>
                </c:pt>
                <c:pt idx="221">
                  <c:v>0.343663431103566</c:v>
                </c:pt>
                <c:pt idx="222">
                  <c:v>0.343663431103566</c:v>
                </c:pt>
                <c:pt idx="223">
                  <c:v>0.345231952256871</c:v>
                </c:pt>
                <c:pt idx="224">
                  <c:v>0.345074939432407</c:v>
                </c:pt>
                <c:pt idx="225">
                  <c:v>0.348695269819781</c:v>
                </c:pt>
                <c:pt idx="226">
                  <c:v>0.345074939432407</c:v>
                </c:pt>
                <c:pt idx="227">
                  <c:v>0.349800859382702</c:v>
                </c:pt>
                <c:pt idx="228">
                  <c:v>0.350591637607589</c:v>
                </c:pt>
                <c:pt idx="229">
                  <c:v>0.353763678792394</c:v>
                </c:pt>
                <c:pt idx="230">
                  <c:v>0.35281056648503</c:v>
                </c:pt>
                <c:pt idx="231">
                  <c:v>0.35281056648503</c:v>
                </c:pt>
                <c:pt idx="232">
                  <c:v>0.357588984752615</c:v>
                </c:pt>
                <c:pt idx="233">
                  <c:v>0.356471145582326</c:v>
                </c:pt>
                <c:pt idx="234">
                  <c:v>0.356790349636704</c:v>
                </c:pt>
                <c:pt idx="235">
                  <c:v>0.359990247071499</c:v>
                </c:pt>
                <c:pt idx="236">
                  <c:v>0.362721391673923</c:v>
                </c:pt>
                <c:pt idx="237">
                  <c:v>0.366109408079006</c:v>
                </c:pt>
                <c:pt idx="238">
                  <c:v>0.363848980531708</c:v>
                </c:pt>
                <c:pt idx="239">
                  <c:v>0.36805248865526</c:v>
                </c:pt>
                <c:pt idx="240">
                  <c:v>0.420377668637235</c:v>
                </c:pt>
                <c:pt idx="241">
                  <c:v>0.420550966654002</c:v>
                </c:pt>
                <c:pt idx="242">
                  <c:v>0.418646652692318</c:v>
                </c:pt>
                <c:pt idx="243">
                  <c:v>0.418646652692318</c:v>
                </c:pt>
                <c:pt idx="244">
                  <c:v>0.416574147693032</c:v>
                </c:pt>
                <c:pt idx="245">
                  <c:v>0.416574147693032</c:v>
                </c:pt>
                <c:pt idx="246">
                  <c:v>0.416574147693032</c:v>
                </c:pt>
                <c:pt idx="247">
                  <c:v>0.416056824988883</c:v>
                </c:pt>
                <c:pt idx="248">
                  <c:v>0.414506785386052</c:v>
                </c:pt>
                <c:pt idx="249">
                  <c:v>0.414506785386052</c:v>
                </c:pt>
                <c:pt idx="250">
                  <c:v>0.41433473732922</c:v>
                </c:pt>
                <c:pt idx="251">
                  <c:v>0.41433473732922</c:v>
                </c:pt>
                <c:pt idx="252">
                  <c:v>0.413475032742176</c:v>
                </c:pt>
                <c:pt idx="253">
                  <c:v>0.410045142679255</c:v>
                </c:pt>
                <c:pt idx="254">
                  <c:v>0.410045142679255</c:v>
                </c:pt>
                <c:pt idx="255">
                  <c:v>0.409702939362066</c:v>
                </c:pt>
                <c:pt idx="256">
                  <c:v>0.40987402316409</c:v>
                </c:pt>
                <c:pt idx="257">
                  <c:v>0.409531891273182</c:v>
                </c:pt>
                <c:pt idx="258">
                  <c:v>0.421591504730566</c:v>
                </c:pt>
                <c:pt idx="259">
                  <c:v>0.416574147693032</c:v>
                </c:pt>
                <c:pt idx="260">
                  <c:v>0.416574147693032</c:v>
                </c:pt>
                <c:pt idx="261">
                  <c:v>0.421417992434953</c:v>
                </c:pt>
                <c:pt idx="262">
                  <c:v>0.424372558447557</c:v>
                </c:pt>
                <c:pt idx="263">
                  <c:v>0.42646434854299</c:v>
                </c:pt>
                <c:pt idx="264">
                  <c:v>0.422807090767808</c:v>
                </c:pt>
                <c:pt idx="265">
                  <c:v>0.420550966654002</c:v>
                </c:pt>
                <c:pt idx="266">
                  <c:v>0.424720832998719</c:v>
                </c:pt>
                <c:pt idx="267">
                  <c:v>0.424720832998719</c:v>
                </c:pt>
                <c:pt idx="268">
                  <c:v>0.42646434854299</c:v>
                </c:pt>
                <c:pt idx="269">
                  <c:v>0.426638896519693</c:v>
                </c:pt>
                <c:pt idx="270">
                  <c:v>0.426638896519693</c:v>
                </c:pt>
                <c:pt idx="271">
                  <c:v>0.426638896519693</c:v>
                </c:pt>
                <c:pt idx="272">
                  <c:v>0.428736257865124</c:v>
                </c:pt>
                <c:pt idx="273">
                  <c:v>0.430663356810774</c:v>
                </c:pt>
                <c:pt idx="274">
                  <c:v>0.432243288312634</c:v>
                </c:pt>
                <c:pt idx="275">
                  <c:v>0.427686934355871</c:v>
                </c:pt>
                <c:pt idx="276">
                  <c:v>0.432770574983125</c:v>
                </c:pt>
                <c:pt idx="277">
                  <c:v>0.436470581388101</c:v>
                </c:pt>
                <c:pt idx="278">
                  <c:v>0.434530518572263</c:v>
                </c:pt>
                <c:pt idx="279">
                  <c:v>0.438238024736851</c:v>
                </c:pt>
                <c:pt idx="280">
                  <c:v>0.441783625376655</c:v>
                </c:pt>
                <c:pt idx="281">
                  <c:v>0.441783625376655</c:v>
                </c:pt>
                <c:pt idx="282">
                  <c:v>0.441073362428182</c:v>
                </c:pt>
                <c:pt idx="283">
                  <c:v>0.44373979481909</c:v>
                </c:pt>
                <c:pt idx="284">
                  <c:v>0.446414262666726</c:v>
                </c:pt>
                <c:pt idx="285">
                  <c:v>0.445165177703214</c:v>
                </c:pt>
                <c:pt idx="286">
                  <c:v>0.446414262666726</c:v>
                </c:pt>
                <c:pt idx="287">
                  <c:v>0.44855962247368</c:v>
                </c:pt>
                <c:pt idx="288">
                  <c:v>0.424198474741687</c:v>
                </c:pt>
                <c:pt idx="289">
                  <c:v>0.420897669826959</c:v>
                </c:pt>
                <c:pt idx="290">
                  <c:v>0.417264411282538</c:v>
                </c:pt>
                <c:pt idx="291">
                  <c:v>0.417264411282538</c:v>
                </c:pt>
                <c:pt idx="292">
                  <c:v>0.417264411282538</c:v>
                </c:pt>
                <c:pt idx="293">
                  <c:v>0.417437066462766</c:v>
                </c:pt>
                <c:pt idx="294">
                  <c:v>0.417437066462766</c:v>
                </c:pt>
                <c:pt idx="295">
                  <c:v>0.417437066462766</c:v>
                </c:pt>
                <c:pt idx="296">
                  <c:v>0.417437066462766</c:v>
                </c:pt>
                <c:pt idx="297">
                  <c:v>0.41399074835498</c:v>
                </c:pt>
                <c:pt idx="298">
                  <c:v>0.41399074835498</c:v>
                </c:pt>
                <c:pt idx="299">
                  <c:v>0.409531891273182</c:v>
                </c:pt>
                <c:pt idx="300">
                  <c:v>0.411929814413382</c:v>
                </c:pt>
                <c:pt idx="301">
                  <c:v>0.411929814413382</c:v>
                </c:pt>
                <c:pt idx="302">
                  <c:v>0.410558715503598</c:v>
                </c:pt>
                <c:pt idx="303">
                  <c:v>0.410558715503598</c:v>
                </c:pt>
                <c:pt idx="304">
                  <c:v>0.414162724985529</c:v>
                </c:pt>
                <c:pt idx="305">
                  <c:v>0.411243979253362</c:v>
                </c:pt>
                <c:pt idx="306">
                  <c:v>0.410558715503598</c:v>
                </c:pt>
                <c:pt idx="307">
                  <c:v>0.410045142679255</c:v>
                </c:pt>
                <c:pt idx="308">
                  <c:v>0.410045142679255</c:v>
                </c:pt>
                <c:pt idx="309">
                  <c:v>0.407652719362772</c:v>
                </c:pt>
                <c:pt idx="310">
                  <c:v>0.410558715503598</c:v>
                </c:pt>
                <c:pt idx="311">
                  <c:v>0.407994065564578</c:v>
                </c:pt>
                <c:pt idx="312">
                  <c:v>0.413475032742176</c:v>
                </c:pt>
                <c:pt idx="313">
                  <c:v>0.412101362486239</c:v>
                </c:pt>
                <c:pt idx="314">
                  <c:v>0.40987402316409</c:v>
                </c:pt>
                <c:pt idx="315">
                  <c:v>0.41709179181545</c:v>
                </c:pt>
                <c:pt idx="316">
                  <c:v>0.412444565771378</c:v>
                </c:pt>
                <c:pt idx="317">
                  <c:v>0.412444565771378</c:v>
                </c:pt>
                <c:pt idx="318">
                  <c:v>0.418300878061027</c:v>
                </c:pt>
                <c:pt idx="319">
                  <c:v>0.414162724985529</c:v>
                </c:pt>
                <c:pt idx="320">
                  <c:v>0.418300878061027</c:v>
                </c:pt>
                <c:pt idx="321">
                  <c:v>0.42228591104443</c:v>
                </c:pt>
                <c:pt idx="322">
                  <c:v>0.419684833701576</c:v>
                </c:pt>
                <c:pt idx="323">
                  <c:v>0.419684833701576</c:v>
                </c:pt>
                <c:pt idx="324">
                  <c:v>0.419857988865779</c:v>
                </c:pt>
                <c:pt idx="325">
                  <c:v>0.424024426748959</c:v>
                </c:pt>
                <c:pt idx="326">
                  <c:v>0.425592144356592</c:v>
                </c:pt>
                <c:pt idx="327">
                  <c:v>0.425592144356592</c:v>
                </c:pt>
                <c:pt idx="328">
                  <c:v>0.426289836279429</c:v>
                </c:pt>
                <c:pt idx="329">
                  <c:v>0.426289836279429</c:v>
                </c:pt>
                <c:pt idx="330">
                  <c:v>0.426289836279429</c:v>
                </c:pt>
                <c:pt idx="331">
                  <c:v>0.428736257865124</c:v>
                </c:pt>
                <c:pt idx="332">
                  <c:v>0.432594777046487</c:v>
                </c:pt>
                <c:pt idx="333">
                  <c:v>0.428736257865124</c:v>
                </c:pt>
                <c:pt idx="334">
                  <c:v>0.428736257865124</c:v>
                </c:pt>
                <c:pt idx="335">
                  <c:v>0.428736257865124</c:v>
                </c:pt>
                <c:pt idx="336">
                  <c:v>0.431778964677481</c:v>
                </c:pt>
                <c:pt idx="337">
                  <c:v>0.417489704912088</c:v>
                </c:pt>
                <c:pt idx="338">
                  <c:v>0.413124057764742</c:v>
                </c:pt>
                <c:pt idx="339">
                  <c:v>0.41062403194465</c:v>
                </c:pt>
                <c:pt idx="340">
                  <c:v>0.41127801558885</c:v>
                </c:pt>
                <c:pt idx="341">
                  <c:v>0.412710452399002</c:v>
                </c:pt>
                <c:pt idx="342">
                  <c:v>0.415575860681373</c:v>
                </c:pt>
                <c:pt idx="343">
                  <c:v>0.418703709547167</c:v>
                </c:pt>
                <c:pt idx="344">
                  <c:v>0.419117218737371</c:v>
                </c:pt>
                <c:pt idx="345">
                  <c:v>0.421119803257177</c:v>
                </c:pt>
                <c:pt idx="346">
                  <c:v>0.410366527674292</c:v>
                </c:pt>
                <c:pt idx="347">
                  <c:v>0.414208410607966</c:v>
                </c:pt>
                <c:pt idx="348">
                  <c:v>0.417813850271463</c:v>
                </c:pt>
                <c:pt idx="349">
                  <c:v>0.411427621447494</c:v>
                </c:pt>
                <c:pt idx="350">
                  <c:v>0.412041553334304</c:v>
                </c:pt>
                <c:pt idx="351">
                  <c:v>0.413857481218866</c:v>
                </c:pt>
                <c:pt idx="352">
                  <c:v>0.414191420972851</c:v>
                </c:pt>
                <c:pt idx="353">
                  <c:v>0.420103068576829</c:v>
                </c:pt>
                <c:pt idx="354">
                  <c:v>0.417952593094346</c:v>
                </c:pt>
                <c:pt idx="355">
                  <c:v>0.414851060080245</c:v>
                </c:pt>
                <c:pt idx="356">
                  <c:v>0.414496645020718</c:v>
                </c:pt>
                <c:pt idx="357">
                  <c:v>0.419286773404001</c:v>
                </c:pt>
                <c:pt idx="358">
                  <c:v>0.411365584713346</c:v>
                </c:pt>
                <c:pt idx="359">
                  <c:v>0.406533421949119</c:v>
                </c:pt>
                <c:pt idx="360">
                  <c:v>0.410922073024515</c:v>
                </c:pt>
                <c:pt idx="361">
                  <c:v>0.407955277079735</c:v>
                </c:pt>
                <c:pt idx="362">
                  <c:v>0.410552994343554</c:v>
                </c:pt>
                <c:pt idx="363">
                  <c:v>0.404451301642947</c:v>
                </c:pt>
                <c:pt idx="364">
                  <c:v>0.404884462373484</c:v>
                </c:pt>
                <c:pt idx="365">
                  <c:v>0.403817255010072</c:v>
                </c:pt>
                <c:pt idx="366">
                  <c:v>0.404984336010694</c:v>
                </c:pt>
                <c:pt idx="367">
                  <c:v>0.408780257102409</c:v>
                </c:pt>
                <c:pt idx="368">
                  <c:v>0.406812677571298</c:v>
                </c:pt>
                <c:pt idx="369">
                  <c:v>0.404111088449584</c:v>
                </c:pt>
                <c:pt idx="370">
                  <c:v>0.405417428885554</c:v>
                </c:pt>
                <c:pt idx="371">
                  <c:v>0.405259740471289</c:v>
                </c:pt>
                <c:pt idx="372">
                  <c:v>0.407240588579278</c:v>
                </c:pt>
                <c:pt idx="373">
                  <c:v>0.409545874773232</c:v>
                </c:pt>
                <c:pt idx="374">
                  <c:v>0.411759796715558</c:v>
                </c:pt>
                <c:pt idx="375">
                  <c:v>0.41170431810804</c:v>
                </c:pt>
                <c:pt idx="376">
                  <c:v>0.410635084369958</c:v>
                </c:pt>
                <c:pt idx="377">
                  <c:v>0.408708280064286</c:v>
                </c:pt>
                <c:pt idx="378">
                  <c:v>0.410589383022342</c:v>
                </c:pt>
                <c:pt idx="379">
                  <c:v>0.411053444470599</c:v>
                </c:pt>
                <c:pt idx="380">
                  <c:v>0.412884479249275</c:v>
                </c:pt>
                <c:pt idx="381">
                  <c:v>0.413441226554281</c:v>
                </c:pt>
                <c:pt idx="382">
                  <c:v>0.413914496232534</c:v>
                </c:pt>
                <c:pt idx="383">
                  <c:v>0.414433341952727</c:v>
                </c:pt>
                <c:pt idx="384">
                  <c:v>0.417180873185898</c:v>
                </c:pt>
                <c:pt idx="385">
                  <c:v>0.415852625257419</c:v>
                </c:pt>
                <c:pt idx="386">
                  <c:v>0.405403586668234</c:v>
                </c:pt>
                <c:pt idx="387">
                  <c:v>0.409760803511493</c:v>
                </c:pt>
                <c:pt idx="388">
                  <c:v>0.405932301133665</c:v>
                </c:pt>
                <c:pt idx="389">
                  <c:v>0.406497425605598</c:v>
                </c:pt>
                <c:pt idx="390">
                  <c:v>0.39993447139348</c:v>
                </c:pt>
                <c:pt idx="391">
                  <c:v>0.400003953000131</c:v>
                </c:pt>
                <c:pt idx="392">
                  <c:v>0.396305653850561</c:v>
                </c:pt>
                <c:pt idx="393">
                  <c:v>0.393530372183682</c:v>
                </c:pt>
                <c:pt idx="394">
                  <c:v>0.392112093774808</c:v>
                </c:pt>
                <c:pt idx="395">
                  <c:v>0.387874347593907</c:v>
                </c:pt>
                <c:pt idx="396">
                  <c:v>0.385788444766212</c:v>
                </c:pt>
                <c:pt idx="397">
                  <c:v>0.388269339641634</c:v>
                </c:pt>
                <c:pt idx="398">
                  <c:v>0.383355263479276</c:v>
                </c:pt>
                <c:pt idx="399">
                  <c:v>0.379006454136768</c:v>
                </c:pt>
                <c:pt idx="400">
                  <c:v>0.378899151835148</c:v>
                </c:pt>
                <c:pt idx="401">
                  <c:v>0.374172569429135</c:v>
                </c:pt>
                <c:pt idx="402">
                  <c:v>0.371367271258995</c:v>
                </c:pt>
                <c:pt idx="403">
                  <c:v>0.368103799829629</c:v>
                </c:pt>
                <c:pt idx="404">
                  <c:v>0.362743002403534</c:v>
                </c:pt>
                <c:pt idx="405">
                  <c:v>0.362006863605622</c:v>
                </c:pt>
                <c:pt idx="406">
                  <c:v>0.358656161459381</c:v>
                </c:pt>
                <c:pt idx="407">
                  <c:v>0.345862187150032</c:v>
                </c:pt>
                <c:pt idx="408">
                  <c:v>0.35434483246377</c:v>
                </c:pt>
                <c:pt idx="409">
                  <c:v>0.35411219495215</c:v>
                </c:pt>
                <c:pt idx="410">
                  <c:v>0.353783965429399</c:v>
                </c:pt>
                <c:pt idx="411">
                  <c:v>0.353167841175008</c:v>
                </c:pt>
                <c:pt idx="412">
                  <c:v>0.352269512893747</c:v>
                </c:pt>
                <c:pt idx="413">
                  <c:v>0.33913097535246</c:v>
                </c:pt>
                <c:pt idx="414">
                  <c:v>0.347229896505354</c:v>
                </c:pt>
                <c:pt idx="415">
                  <c:v>0.346560967416708</c:v>
                </c:pt>
                <c:pt idx="416">
                  <c:v>0.342161315629333</c:v>
                </c:pt>
                <c:pt idx="417">
                  <c:v>0.343045305566962</c:v>
                </c:pt>
                <c:pt idx="418">
                  <c:v>0.340954168207597</c:v>
                </c:pt>
                <c:pt idx="419">
                  <c:v>0.340992996799828</c:v>
                </c:pt>
                <c:pt idx="420">
                  <c:v>0.338652509700809</c:v>
                </c:pt>
                <c:pt idx="421">
                  <c:v>0.339258558631917</c:v>
                </c:pt>
                <c:pt idx="422">
                  <c:v>0.341447348639576</c:v>
                </c:pt>
                <c:pt idx="423">
                  <c:v>0.340677250733652</c:v>
                </c:pt>
                <c:pt idx="424">
                  <c:v>0.341899441152087</c:v>
                </c:pt>
                <c:pt idx="425">
                  <c:v>0.340226452490849</c:v>
                </c:pt>
                <c:pt idx="426">
                  <c:v>0.344812147524659</c:v>
                </c:pt>
                <c:pt idx="427">
                  <c:v>0.340998988063895</c:v>
                </c:pt>
                <c:pt idx="428">
                  <c:v>0.341984991789054</c:v>
                </c:pt>
                <c:pt idx="429">
                  <c:v>0.340096099927437</c:v>
                </c:pt>
                <c:pt idx="430">
                  <c:v>0.346199284897558</c:v>
                </c:pt>
                <c:pt idx="431">
                  <c:v>0.348434605515908</c:v>
                </c:pt>
                <c:pt idx="432">
                  <c:v>0.445107196457369</c:v>
                </c:pt>
                <c:pt idx="433">
                  <c:v>0.445452845667391</c:v>
                </c:pt>
                <c:pt idx="434">
                  <c:v>0.44256300674959</c:v>
                </c:pt>
                <c:pt idx="435">
                  <c:v>0.442534045172881</c:v>
                </c:pt>
                <c:pt idx="436">
                  <c:v>0.43766085662102</c:v>
                </c:pt>
                <c:pt idx="437">
                  <c:v>0.436779873574117</c:v>
                </c:pt>
                <c:pt idx="438">
                  <c:v>0.434396032156769</c:v>
                </c:pt>
                <c:pt idx="439">
                  <c:v>0.433477300543014</c:v>
                </c:pt>
                <c:pt idx="440">
                  <c:v>0.426939177938472</c:v>
                </c:pt>
                <c:pt idx="441">
                  <c:v>0.422721845788985</c:v>
                </c:pt>
                <c:pt idx="442">
                  <c:v>0.421482006717289</c:v>
                </c:pt>
                <c:pt idx="443">
                  <c:v>0.416246690921734</c:v>
                </c:pt>
                <c:pt idx="444">
                  <c:v>0.414668119570239</c:v>
                </c:pt>
                <c:pt idx="445">
                  <c:v>0.40701906860811</c:v>
                </c:pt>
                <c:pt idx="446">
                  <c:v>0.406946185438537</c:v>
                </c:pt>
                <c:pt idx="447">
                  <c:v>0.401155187360664</c:v>
                </c:pt>
                <c:pt idx="448">
                  <c:v>0.398020826425498</c:v>
                </c:pt>
                <c:pt idx="449">
                  <c:v>0.397685357681882</c:v>
                </c:pt>
                <c:pt idx="450">
                  <c:v>0.39439243160044</c:v>
                </c:pt>
                <c:pt idx="451">
                  <c:v>0.388614262588084</c:v>
                </c:pt>
                <c:pt idx="452">
                  <c:v>0.386610985937462</c:v>
                </c:pt>
                <c:pt idx="453">
                  <c:v>0.384528212381425</c:v>
                </c:pt>
                <c:pt idx="454">
                  <c:v>0.381539847981199</c:v>
                </c:pt>
                <c:pt idx="455">
                  <c:v>0.37496175388348</c:v>
                </c:pt>
                <c:pt idx="456">
                  <c:v>0.370759180333715</c:v>
                </c:pt>
                <c:pt idx="457">
                  <c:v>0.364396072662439</c:v>
                </c:pt>
                <c:pt idx="458">
                  <c:v>0.366594393886514</c:v>
                </c:pt>
                <c:pt idx="459">
                  <c:v>0.366762810842674</c:v>
                </c:pt>
                <c:pt idx="460">
                  <c:v>0.362649483015862</c:v>
                </c:pt>
                <c:pt idx="461">
                  <c:v>0.360866243372806</c:v>
                </c:pt>
                <c:pt idx="462">
                  <c:v>0.356640301302087</c:v>
                </c:pt>
                <c:pt idx="463">
                  <c:v>0.355446340981864</c:v>
                </c:pt>
                <c:pt idx="464">
                  <c:v>0.355536942892221</c:v>
                </c:pt>
                <c:pt idx="465">
                  <c:v>0.34959804953002</c:v>
                </c:pt>
                <c:pt idx="466">
                  <c:v>0.349089643826631</c:v>
                </c:pt>
                <c:pt idx="467">
                  <c:v>0.349730866284063</c:v>
                </c:pt>
                <c:pt idx="468">
                  <c:v>0.34753231671268</c:v>
                </c:pt>
                <c:pt idx="469">
                  <c:v>0.341689469126786</c:v>
                </c:pt>
                <c:pt idx="470">
                  <c:v>0.339425583635106</c:v>
                </c:pt>
                <c:pt idx="471">
                  <c:v>0.339134850946789</c:v>
                </c:pt>
                <c:pt idx="472">
                  <c:v>0.337991221249273</c:v>
                </c:pt>
                <c:pt idx="473">
                  <c:v>0.335143486994761</c:v>
                </c:pt>
                <c:pt idx="474">
                  <c:v>0.333692260614138</c:v>
                </c:pt>
                <c:pt idx="475">
                  <c:v>0.328063041426113</c:v>
                </c:pt>
                <c:pt idx="476">
                  <c:v>0.330016319730014</c:v>
                </c:pt>
                <c:pt idx="477">
                  <c:v>0.322962797184023</c:v>
                </c:pt>
                <c:pt idx="478">
                  <c:v>0.323176204222421</c:v>
                </c:pt>
                <c:pt idx="479">
                  <c:v>0.324407900256154</c:v>
                </c:pt>
                <c:pt idx="480">
                  <c:v>0.317923147829532</c:v>
                </c:pt>
                <c:pt idx="481">
                  <c:v>0.315580636720451</c:v>
                </c:pt>
                <c:pt idx="482">
                  <c:v>0.314558025879784</c:v>
                </c:pt>
                <c:pt idx="483">
                  <c:v>0.303347966622794</c:v>
                </c:pt>
                <c:pt idx="484">
                  <c:v>0.299828738010521</c:v>
                </c:pt>
                <c:pt idx="485">
                  <c:v>0.308917246301855</c:v>
                </c:pt>
                <c:pt idx="486">
                  <c:v>0.303821907284099</c:v>
                </c:pt>
                <c:pt idx="487">
                  <c:v>0.29371746685178</c:v>
                </c:pt>
                <c:pt idx="488">
                  <c:v>0.293645936971821</c:v>
                </c:pt>
                <c:pt idx="489">
                  <c:v>0.287066201289755</c:v>
                </c:pt>
                <c:pt idx="490">
                  <c:v>0.292758249819034</c:v>
                </c:pt>
                <c:pt idx="491">
                  <c:v>0.279878747331335</c:v>
                </c:pt>
                <c:pt idx="492">
                  <c:v>0.282757303222846</c:v>
                </c:pt>
                <c:pt idx="493">
                  <c:v>0.276207256645105</c:v>
                </c:pt>
                <c:pt idx="494">
                  <c:v>0.271893901486731</c:v>
                </c:pt>
                <c:pt idx="495">
                  <c:v>0.264599132830344</c:v>
                </c:pt>
                <c:pt idx="496">
                  <c:v>0.260241930999372</c:v>
                </c:pt>
                <c:pt idx="497">
                  <c:v>0.257567340699117</c:v>
                </c:pt>
                <c:pt idx="498">
                  <c:v>0.252986574119611</c:v>
                </c:pt>
                <c:pt idx="499">
                  <c:v>0.248440273362031</c:v>
                </c:pt>
                <c:pt idx="500">
                  <c:v>0.235182077701991</c:v>
                </c:pt>
                <c:pt idx="501">
                  <c:v>0.238944850213007</c:v>
                </c:pt>
                <c:pt idx="502">
                  <c:v>0.235935745149491</c:v>
                </c:pt>
                <c:pt idx="503">
                  <c:v>0.232636651527125</c:v>
                </c:pt>
                <c:pt idx="504">
                  <c:v>0.231325118430275</c:v>
                </c:pt>
                <c:pt idx="505">
                  <c:v>0.227050581770149</c:v>
                </c:pt>
                <c:pt idx="506">
                  <c:v>0.211680902478022</c:v>
                </c:pt>
                <c:pt idx="507">
                  <c:v>0.217424728496916</c:v>
                </c:pt>
                <c:pt idx="508">
                  <c:v>0.215644057389141</c:v>
                </c:pt>
                <c:pt idx="509">
                  <c:v>0.206006412745048</c:v>
                </c:pt>
                <c:pt idx="510">
                  <c:v>0.198640263030135</c:v>
                </c:pt>
                <c:pt idx="511">
                  <c:v>0.194930339639515</c:v>
                </c:pt>
                <c:pt idx="512">
                  <c:v>0.205576201597254</c:v>
                </c:pt>
                <c:pt idx="513">
                  <c:v>0.201774357520956</c:v>
                </c:pt>
                <c:pt idx="514">
                  <c:v>0.189204199150593</c:v>
                </c:pt>
                <c:pt idx="515">
                  <c:v>0.201132144947212</c:v>
                </c:pt>
                <c:pt idx="516">
                  <c:v>0.193805626323438</c:v>
                </c:pt>
                <c:pt idx="517">
                  <c:v>0.185885039120746</c:v>
                </c:pt>
                <c:pt idx="518">
                  <c:v>0.189271750537696</c:v>
                </c:pt>
                <c:pt idx="519">
                  <c:v>0.193307881973616</c:v>
                </c:pt>
                <c:pt idx="520">
                  <c:v>0.210564775936278</c:v>
                </c:pt>
                <c:pt idx="521">
                  <c:v>0.191170509246546</c:v>
                </c:pt>
              </c:numCache>
            </c:numRef>
          </c:yVal>
        </c:ser>
        <c:axId val="497430216"/>
        <c:axId val="485757464"/>
      </c:scatterChart>
      <c:valAx>
        <c:axId val="49743021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Wire #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5757464"/>
        <c:crosses val="autoZero"/>
        <c:crossBetween val="midCat"/>
        <c:majorUnit val="48.0"/>
      </c:valAx>
      <c:valAx>
        <c:axId val="485757464"/>
        <c:scaling>
          <c:orientation val="minMax"/>
          <c:max val="0.600000000000001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Tension,kg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97430216"/>
        <c:crosses val="autoZero"/>
        <c:crossBetween val="midCat"/>
      </c:valAx>
    </c:plotArea>
    <c:plotVisOnly val="1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b="0" dirty="0">
                <a:latin typeface="Comic Sans MS" pitchFamily="66" charset="0"/>
              </a:rPr>
              <a:t>X-Wire </a:t>
            </a:r>
            <a:r>
              <a:rPr lang="en-US" b="0" dirty="0" smtClean="0">
                <a:latin typeface="Comic Sans MS" pitchFamily="66" charset="0"/>
              </a:rPr>
              <a:t>capacitance</a:t>
            </a:r>
            <a:endParaRPr lang="en-US" b="0" dirty="0">
              <a:latin typeface="Comic Sans MS" pitchFamily="66" charset="0"/>
            </a:endParaRP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0894907997561381"/>
          <c:y val="0.134789930919652"/>
          <c:w val="0.856625422601564"/>
          <c:h val="0.682915141339352"/>
        </c:manualLayout>
      </c:layout>
      <c:scatterChart>
        <c:scatterStyle val="lineMarker"/>
        <c:ser>
          <c:idx val="0"/>
          <c:order val="0"/>
          <c:marker>
            <c:symbol val="circle"/>
            <c:size val="5"/>
          </c:marker>
          <c:xVal>
            <c:numRef>
              <c:f>'X-B ground nearby'!$G$4:$G$259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'X-B ground nearby'!$H$4:$H$259</c:f>
              <c:numCache>
                <c:formatCode>General</c:formatCode>
                <c:ptCount val="256"/>
                <c:pt idx="0">
                  <c:v>4.369999999999989</c:v>
                </c:pt>
                <c:pt idx="1">
                  <c:v>9.120000000000001</c:v>
                </c:pt>
                <c:pt idx="2">
                  <c:v>9.920000000000001</c:v>
                </c:pt>
                <c:pt idx="3">
                  <c:v>10.04999999999999</c:v>
                </c:pt>
                <c:pt idx="4">
                  <c:v>10.28</c:v>
                </c:pt>
                <c:pt idx="5">
                  <c:v>10.52</c:v>
                </c:pt>
                <c:pt idx="6">
                  <c:v>10.97000000000002</c:v>
                </c:pt>
                <c:pt idx="7">
                  <c:v>9.920000000000001</c:v>
                </c:pt>
                <c:pt idx="8">
                  <c:v>10.73</c:v>
                </c:pt>
                <c:pt idx="9">
                  <c:v>12.34</c:v>
                </c:pt>
                <c:pt idx="10">
                  <c:v>11.84</c:v>
                </c:pt>
                <c:pt idx="11">
                  <c:v>11.40000000000001</c:v>
                </c:pt>
                <c:pt idx="12">
                  <c:v>11.46000000000002</c:v>
                </c:pt>
                <c:pt idx="13">
                  <c:v>11.56000000000002</c:v>
                </c:pt>
                <c:pt idx="14">
                  <c:v>11.62</c:v>
                </c:pt>
                <c:pt idx="15">
                  <c:v>11.28000000000002</c:v>
                </c:pt>
                <c:pt idx="16">
                  <c:v>11.26</c:v>
                </c:pt>
                <c:pt idx="17">
                  <c:v>11.72</c:v>
                </c:pt>
                <c:pt idx="18">
                  <c:v>11.95000000000002</c:v>
                </c:pt>
                <c:pt idx="19">
                  <c:v>12.22</c:v>
                </c:pt>
                <c:pt idx="20">
                  <c:v>12.31000000000002</c:v>
                </c:pt>
                <c:pt idx="21">
                  <c:v>12.73</c:v>
                </c:pt>
                <c:pt idx="22">
                  <c:v>13.4</c:v>
                </c:pt>
                <c:pt idx="23">
                  <c:v>12.22</c:v>
                </c:pt>
                <c:pt idx="24">
                  <c:v>12.37</c:v>
                </c:pt>
                <c:pt idx="25">
                  <c:v>12.16</c:v>
                </c:pt>
                <c:pt idx="26">
                  <c:v>11.69</c:v>
                </c:pt>
                <c:pt idx="27">
                  <c:v>11.44</c:v>
                </c:pt>
                <c:pt idx="28">
                  <c:v>11.35</c:v>
                </c:pt>
                <c:pt idx="29">
                  <c:v>11.25000000000001</c:v>
                </c:pt>
                <c:pt idx="30">
                  <c:v>11.21</c:v>
                </c:pt>
                <c:pt idx="31">
                  <c:v>11.21</c:v>
                </c:pt>
                <c:pt idx="32">
                  <c:v>10.92</c:v>
                </c:pt>
                <c:pt idx="33">
                  <c:v>11.2</c:v>
                </c:pt>
                <c:pt idx="34">
                  <c:v>11.70000000000002</c:v>
                </c:pt>
                <c:pt idx="35">
                  <c:v>12.31</c:v>
                </c:pt>
                <c:pt idx="36">
                  <c:v>12.51000000000001</c:v>
                </c:pt>
                <c:pt idx="37">
                  <c:v>12.84000000000002</c:v>
                </c:pt>
                <c:pt idx="38">
                  <c:v>11.29</c:v>
                </c:pt>
                <c:pt idx="39">
                  <c:v>12.04</c:v>
                </c:pt>
                <c:pt idx="40">
                  <c:v>12.44000000000001</c:v>
                </c:pt>
                <c:pt idx="41">
                  <c:v>12.01</c:v>
                </c:pt>
                <c:pt idx="42">
                  <c:v>11.39</c:v>
                </c:pt>
                <c:pt idx="43">
                  <c:v>11.54</c:v>
                </c:pt>
                <c:pt idx="44">
                  <c:v>11.6</c:v>
                </c:pt>
                <c:pt idx="45">
                  <c:v>11.68</c:v>
                </c:pt>
                <c:pt idx="46">
                  <c:v>11.11</c:v>
                </c:pt>
                <c:pt idx="47">
                  <c:v>11.09</c:v>
                </c:pt>
                <c:pt idx="48">
                  <c:v>11.53</c:v>
                </c:pt>
                <c:pt idx="49">
                  <c:v>11.49000000000001</c:v>
                </c:pt>
                <c:pt idx="50">
                  <c:v>11.57</c:v>
                </c:pt>
                <c:pt idx="51">
                  <c:v>11.91</c:v>
                </c:pt>
                <c:pt idx="52">
                  <c:v>12.18</c:v>
                </c:pt>
                <c:pt idx="53">
                  <c:v>12.50000000000001</c:v>
                </c:pt>
                <c:pt idx="54">
                  <c:v>11.11</c:v>
                </c:pt>
                <c:pt idx="55">
                  <c:v>12.15000000000001</c:v>
                </c:pt>
                <c:pt idx="56">
                  <c:v>11.45</c:v>
                </c:pt>
                <c:pt idx="57">
                  <c:v>11.25</c:v>
                </c:pt>
                <c:pt idx="58">
                  <c:v>11.40000000000001</c:v>
                </c:pt>
                <c:pt idx="59">
                  <c:v>11.38</c:v>
                </c:pt>
                <c:pt idx="60">
                  <c:v>11.13000000000001</c:v>
                </c:pt>
                <c:pt idx="61">
                  <c:v>11.66000000000001</c:v>
                </c:pt>
                <c:pt idx="62">
                  <c:v>10.28000000000002</c:v>
                </c:pt>
                <c:pt idx="63">
                  <c:v>11.57000000000001</c:v>
                </c:pt>
              </c:numCache>
            </c:numRef>
          </c:yVal>
        </c:ser>
        <c:ser>
          <c:idx val="1"/>
          <c:order val="1"/>
          <c:marker>
            <c:symbol val="circle"/>
            <c:size val="5"/>
          </c:marker>
          <c:xVal>
            <c:numRef>
              <c:f>'X-B ground nearby'!$G$4:$G$259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'X-B ground nearby'!$I$4:$I$259</c:f>
              <c:numCache>
                <c:formatCode>General</c:formatCode>
                <c:ptCount val="256"/>
                <c:pt idx="64">
                  <c:v>11.37000000000001</c:v>
                </c:pt>
                <c:pt idx="65">
                  <c:v>11.59</c:v>
                </c:pt>
                <c:pt idx="66">
                  <c:v>11.6</c:v>
                </c:pt>
                <c:pt idx="67">
                  <c:v>11.5</c:v>
                </c:pt>
                <c:pt idx="68">
                  <c:v>11.69000000000001</c:v>
                </c:pt>
                <c:pt idx="69">
                  <c:v>11.81000000000002</c:v>
                </c:pt>
                <c:pt idx="70">
                  <c:v>10.57000000000001</c:v>
                </c:pt>
                <c:pt idx="71">
                  <c:v>9.870000000000004</c:v>
                </c:pt>
                <c:pt idx="72">
                  <c:v>12.32000000000001</c:v>
                </c:pt>
                <c:pt idx="73">
                  <c:v>11.85</c:v>
                </c:pt>
                <c:pt idx="74">
                  <c:v>11.5</c:v>
                </c:pt>
                <c:pt idx="75">
                  <c:v>11.19</c:v>
                </c:pt>
                <c:pt idx="76">
                  <c:v>11.41</c:v>
                </c:pt>
                <c:pt idx="77">
                  <c:v>11.23</c:v>
                </c:pt>
                <c:pt idx="78">
                  <c:v>10.58</c:v>
                </c:pt>
                <c:pt idx="79">
                  <c:v>10.64</c:v>
                </c:pt>
                <c:pt idx="80">
                  <c:v>11.25</c:v>
                </c:pt>
                <c:pt idx="81">
                  <c:v>11.01</c:v>
                </c:pt>
                <c:pt idx="82">
                  <c:v>11.15000000000001</c:v>
                </c:pt>
                <c:pt idx="83">
                  <c:v>11.53</c:v>
                </c:pt>
                <c:pt idx="84">
                  <c:v>11.87000000000002</c:v>
                </c:pt>
                <c:pt idx="85">
                  <c:v>12.25000000000001</c:v>
                </c:pt>
                <c:pt idx="86">
                  <c:v>10.67</c:v>
                </c:pt>
                <c:pt idx="87">
                  <c:v>11.21000000000001</c:v>
                </c:pt>
                <c:pt idx="88">
                  <c:v>11.74</c:v>
                </c:pt>
                <c:pt idx="89">
                  <c:v>11.39</c:v>
                </c:pt>
                <c:pt idx="90">
                  <c:v>10.99</c:v>
                </c:pt>
                <c:pt idx="91">
                  <c:v>10.57999999999999</c:v>
                </c:pt>
                <c:pt idx="92">
                  <c:v>10.46000000000002</c:v>
                </c:pt>
                <c:pt idx="93">
                  <c:v>10.35000000000002</c:v>
                </c:pt>
                <c:pt idx="94">
                  <c:v>10.33</c:v>
                </c:pt>
                <c:pt idx="95">
                  <c:v>10.43</c:v>
                </c:pt>
                <c:pt idx="96">
                  <c:v>10.49000000000001</c:v>
                </c:pt>
                <c:pt idx="97">
                  <c:v>10.55000000000002</c:v>
                </c:pt>
                <c:pt idx="98">
                  <c:v>11.38</c:v>
                </c:pt>
                <c:pt idx="99">
                  <c:v>12.03</c:v>
                </c:pt>
                <c:pt idx="100">
                  <c:v>12.16000000000001</c:v>
                </c:pt>
                <c:pt idx="101">
                  <c:v>12.59000000000002</c:v>
                </c:pt>
                <c:pt idx="102">
                  <c:v>11.05</c:v>
                </c:pt>
                <c:pt idx="103">
                  <c:v>11.40000000000001</c:v>
                </c:pt>
                <c:pt idx="104">
                  <c:v>12.59</c:v>
                </c:pt>
                <c:pt idx="105">
                  <c:v>12.15000000000001</c:v>
                </c:pt>
                <c:pt idx="106">
                  <c:v>11.74</c:v>
                </c:pt>
                <c:pt idx="107">
                  <c:v>11.47</c:v>
                </c:pt>
                <c:pt idx="108">
                  <c:v>11.40000000000001</c:v>
                </c:pt>
                <c:pt idx="109">
                  <c:v>11.71</c:v>
                </c:pt>
                <c:pt idx="110">
                  <c:v>11.06000000000002</c:v>
                </c:pt>
                <c:pt idx="111">
                  <c:v>11.05</c:v>
                </c:pt>
                <c:pt idx="112">
                  <c:v>11.57</c:v>
                </c:pt>
                <c:pt idx="113">
                  <c:v>11.35</c:v>
                </c:pt>
                <c:pt idx="114">
                  <c:v>11.57</c:v>
                </c:pt>
                <c:pt idx="115">
                  <c:v>11.93000000000001</c:v>
                </c:pt>
                <c:pt idx="116">
                  <c:v>12.2</c:v>
                </c:pt>
                <c:pt idx="117">
                  <c:v>12.59000000000002</c:v>
                </c:pt>
                <c:pt idx="118">
                  <c:v>11.02</c:v>
                </c:pt>
                <c:pt idx="119">
                  <c:v>11.89</c:v>
                </c:pt>
                <c:pt idx="120">
                  <c:v>11.60999999999999</c:v>
                </c:pt>
                <c:pt idx="121">
                  <c:v>11.22</c:v>
                </c:pt>
                <c:pt idx="122">
                  <c:v>11.34</c:v>
                </c:pt>
                <c:pt idx="123">
                  <c:v>11.33000000000001</c:v>
                </c:pt>
                <c:pt idx="124">
                  <c:v>11.54</c:v>
                </c:pt>
                <c:pt idx="125">
                  <c:v>11.91000000000001</c:v>
                </c:pt>
                <c:pt idx="126">
                  <c:v>10.02</c:v>
                </c:pt>
                <c:pt idx="127">
                  <c:v>12.10000000000001</c:v>
                </c:pt>
              </c:numCache>
            </c:numRef>
          </c:yVal>
        </c:ser>
        <c:ser>
          <c:idx val="2"/>
          <c:order val="2"/>
          <c:marker>
            <c:symbol val="circle"/>
            <c:size val="5"/>
          </c:marker>
          <c:xVal>
            <c:numRef>
              <c:f>'X-B ground nearby'!$G$4:$G$259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'X-B ground nearby'!$J$4:$J$259</c:f>
              <c:numCache>
                <c:formatCode>General</c:formatCode>
                <c:ptCount val="256"/>
                <c:pt idx="128">
                  <c:v>11.39</c:v>
                </c:pt>
                <c:pt idx="129">
                  <c:v>11.31</c:v>
                </c:pt>
                <c:pt idx="130">
                  <c:v>11.35</c:v>
                </c:pt>
                <c:pt idx="131">
                  <c:v>11.58000000000001</c:v>
                </c:pt>
                <c:pt idx="132">
                  <c:v>11.73</c:v>
                </c:pt>
                <c:pt idx="133">
                  <c:v>12.17</c:v>
                </c:pt>
                <c:pt idx="134">
                  <c:v>10.87</c:v>
                </c:pt>
                <c:pt idx="135">
                  <c:v>9.240000000000002</c:v>
                </c:pt>
                <c:pt idx="136">
                  <c:v>12.02</c:v>
                </c:pt>
                <c:pt idx="137">
                  <c:v>11.76999999999999</c:v>
                </c:pt>
                <c:pt idx="138">
                  <c:v>11.12</c:v>
                </c:pt>
                <c:pt idx="139">
                  <c:v>10.88</c:v>
                </c:pt>
                <c:pt idx="140">
                  <c:v>11.2</c:v>
                </c:pt>
                <c:pt idx="141">
                  <c:v>11.44000000000001</c:v>
                </c:pt>
                <c:pt idx="142">
                  <c:v>10.72000000000001</c:v>
                </c:pt>
                <c:pt idx="143">
                  <c:v>10.97000000000002</c:v>
                </c:pt>
                <c:pt idx="144">
                  <c:v>11.63999999999999</c:v>
                </c:pt>
                <c:pt idx="145">
                  <c:v>11.49000000000001</c:v>
                </c:pt>
                <c:pt idx="146">
                  <c:v>11.70000000000002</c:v>
                </c:pt>
                <c:pt idx="147">
                  <c:v>12.0</c:v>
                </c:pt>
                <c:pt idx="148">
                  <c:v>12.3</c:v>
                </c:pt>
                <c:pt idx="149">
                  <c:v>12.71</c:v>
                </c:pt>
                <c:pt idx="150">
                  <c:v>11.09</c:v>
                </c:pt>
                <c:pt idx="151">
                  <c:v>13.08</c:v>
                </c:pt>
                <c:pt idx="152">
                  <c:v>12.00000000000001</c:v>
                </c:pt>
                <c:pt idx="153">
                  <c:v>11.26999999999999</c:v>
                </c:pt>
                <c:pt idx="154">
                  <c:v>10.96</c:v>
                </c:pt>
                <c:pt idx="155">
                  <c:v>10.42</c:v>
                </c:pt>
                <c:pt idx="156">
                  <c:v>10.12</c:v>
                </c:pt>
                <c:pt idx="157">
                  <c:v>10.11</c:v>
                </c:pt>
                <c:pt idx="158">
                  <c:v>10.04</c:v>
                </c:pt>
                <c:pt idx="159">
                  <c:v>10.07000000000001</c:v>
                </c:pt>
                <c:pt idx="160">
                  <c:v>10.08000000000001</c:v>
                </c:pt>
                <c:pt idx="161">
                  <c:v>10.14000000000001</c:v>
                </c:pt>
                <c:pt idx="162">
                  <c:v>10.73000000000002</c:v>
                </c:pt>
                <c:pt idx="163">
                  <c:v>11.28</c:v>
                </c:pt>
                <c:pt idx="164">
                  <c:v>11.64</c:v>
                </c:pt>
                <c:pt idx="165">
                  <c:v>12.27</c:v>
                </c:pt>
                <c:pt idx="166">
                  <c:v>10.51000000000001</c:v>
                </c:pt>
                <c:pt idx="167">
                  <c:v>12.76000000000001</c:v>
                </c:pt>
                <c:pt idx="168">
                  <c:v>12.00000000000001</c:v>
                </c:pt>
                <c:pt idx="169">
                  <c:v>11.43000000000001</c:v>
                </c:pt>
                <c:pt idx="170">
                  <c:v>11.02</c:v>
                </c:pt>
                <c:pt idx="171">
                  <c:v>10.75</c:v>
                </c:pt>
                <c:pt idx="172">
                  <c:v>11.03</c:v>
                </c:pt>
                <c:pt idx="173">
                  <c:v>10.91000000000001</c:v>
                </c:pt>
                <c:pt idx="174">
                  <c:v>10.43</c:v>
                </c:pt>
                <c:pt idx="175">
                  <c:v>10.54</c:v>
                </c:pt>
                <c:pt idx="176">
                  <c:v>10.99000000000001</c:v>
                </c:pt>
                <c:pt idx="177">
                  <c:v>10.94</c:v>
                </c:pt>
                <c:pt idx="178">
                  <c:v>11.06</c:v>
                </c:pt>
                <c:pt idx="179">
                  <c:v>11.30000000000002</c:v>
                </c:pt>
                <c:pt idx="180">
                  <c:v>11.65</c:v>
                </c:pt>
                <c:pt idx="181">
                  <c:v>12.3</c:v>
                </c:pt>
                <c:pt idx="182">
                  <c:v>10.74</c:v>
                </c:pt>
                <c:pt idx="183">
                  <c:v>12.5</c:v>
                </c:pt>
                <c:pt idx="184">
                  <c:v>10.74</c:v>
                </c:pt>
                <c:pt idx="185">
                  <c:v>10.62</c:v>
                </c:pt>
                <c:pt idx="186">
                  <c:v>10.81</c:v>
                </c:pt>
                <c:pt idx="187">
                  <c:v>10.98</c:v>
                </c:pt>
                <c:pt idx="188">
                  <c:v>10.81000000000002</c:v>
                </c:pt>
                <c:pt idx="189">
                  <c:v>11.2</c:v>
                </c:pt>
                <c:pt idx="190">
                  <c:v>9.750000000000014</c:v>
                </c:pt>
                <c:pt idx="191">
                  <c:v>11.15000000000001</c:v>
                </c:pt>
              </c:numCache>
            </c:numRef>
          </c:yVal>
        </c:ser>
        <c:ser>
          <c:idx val="3"/>
          <c:order val="3"/>
          <c:marker>
            <c:symbol val="circle"/>
            <c:size val="5"/>
          </c:marker>
          <c:xVal>
            <c:numRef>
              <c:f>'X-B ground nearby'!$G$4:$G$259</c:f>
              <c:numCache>
                <c:formatCode>General</c:formatCode>
                <c:ptCount val="25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</c:numCache>
            </c:numRef>
          </c:xVal>
          <c:yVal>
            <c:numRef>
              <c:f>'X-B ground nearby'!$K$4:$K$259</c:f>
              <c:numCache>
                <c:formatCode>General</c:formatCode>
                <c:ptCount val="256"/>
                <c:pt idx="192">
                  <c:v>10.68000000000001</c:v>
                </c:pt>
                <c:pt idx="193">
                  <c:v>10.53</c:v>
                </c:pt>
                <c:pt idx="194">
                  <c:v>10.945</c:v>
                </c:pt>
                <c:pt idx="195">
                  <c:v>11.22</c:v>
                </c:pt>
                <c:pt idx="196">
                  <c:v>11.38000000000002</c:v>
                </c:pt>
                <c:pt idx="197">
                  <c:v>11.76000000000001</c:v>
                </c:pt>
                <c:pt idx="198">
                  <c:v>10.56000000000002</c:v>
                </c:pt>
                <c:pt idx="199">
                  <c:v>13.87000000000001</c:v>
                </c:pt>
                <c:pt idx="200">
                  <c:v>12.26000000000001</c:v>
                </c:pt>
                <c:pt idx="201">
                  <c:v>11.95</c:v>
                </c:pt>
                <c:pt idx="202">
                  <c:v>11.48</c:v>
                </c:pt>
                <c:pt idx="203">
                  <c:v>11.19</c:v>
                </c:pt>
                <c:pt idx="204">
                  <c:v>11.35</c:v>
                </c:pt>
                <c:pt idx="205">
                  <c:v>11.39</c:v>
                </c:pt>
                <c:pt idx="206">
                  <c:v>10.95000000000001</c:v>
                </c:pt>
                <c:pt idx="207">
                  <c:v>10.98</c:v>
                </c:pt>
                <c:pt idx="208">
                  <c:v>11.56</c:v>
                </c:pt>
                <c:pt idx="209">
                  <c:v>11.39000000000002</c:v>
                </c:pt>
                <c:pt idx="210">
                  <c:v>11.5</c:v>
                </c:pt>
                <c:pt idx="211">
                  <c:v>12.15000000000001</c:v>
                </c:pt>
                <c:pt idx="212">
                  <c:v>12.31000000000002</c:v>
                </c:pt>
                <c:pt idx="213">
                  <c:v>12.77</c:v>
                </c:pt>
                <c:pt idx="214">
                  <c:v>11.37</c:v>
                </c:pt>
                <c:pt idx="215">
                  <c:v>12.18000000000001</c:v>
                </c:pt>
                <c:pt idx="216">
                  <c:v>12.64</c:v>
                </c:pt>
                <c:pt idx="217">
                  <c:v>12.12</c:v>
                </c:pt>
                <c:pt idx="218">
                  <c:v>11.67</c:v>
                </c:pt>
                <c:pt idx="219">
                  <c:v>11.10999999999999</c:v>
                </c:pt>
                <c:pt idx="220">
                  <c:v>10.95</c:v>
                </c:pt>
                <c:pt idx="221">
                  <c:v>10.78000000000002</c:v>
                </c:pt>
                <c:pt idx="222">
                  <c:v>10.71</c:v>
                </c:pt>
                <c:pt idx="223">
                  <c:v>10.74</c:v>
                </c:pt>
                <c:pt idx="224">
                  <c:v>10.77000000000001</c:v>
                </c:pt>
                <c:pt idx="225">
                  <c:v>10.80000000000002</c:v>
                </c:pt>
                <c:pt idx="226">
                  <c:v>11.35</c:v>
                </c:pt>
                <c:pt idx="227">
                  <c:v>11.91</c:v>
                </c:pt>
                <c:pt idx="228">
                  <c:v>12.24</c:v>
                </c:pt>
                <c:pt idx="229">
                  <c:v>12.65</c:v>
                </c:pt>
                <c:pt idx="230">
                  <c:v>10.94000000000001</c:v>
                </c:pt>
                <c:pt idx="231">
                  <c:v>12.62</c:v>
                </c:pt>
                <c:pt idx="232">
                  <c:v>12.7</c:v>
                </c:pt>
                <c:pt idx="233">
                  <c:v>12.20999999999999</c:v>
                </c:pt>
                <c:pt idx="234">
                  <c:v>11.69</c:v>
                </c:pt>
                <c:pt idx="235">
                  <c:v>11.35</c:v>
                </c:pt>
                <c:pt idx="236">
                  <c:v>11.5</c:v>
                </c:pt>
                <c:pt idx="237">
                  <c:v>11.74</c:v>
                </c:pt>
                <c:pt idx="238">
                  <c:v>10.93</c:v>
                </c:pt>
                <c:pt idx="239">
                  <c:v>10.88000000000002</c:v>
                </c:pt>
                <c:pt idx="240">
                  <c:v>11.31</c:v>
                </c:pt>
                <c:pt idx="241">
                  <c:v>11.04</c:v>
                </c:pt>
                <c:pt idx="242">
                  <c:v>11.22</c:v>
                </c:pt>
                <c:pt idx="243">
                  <c:v>11.49000000000001</c:v>
                </c:pt>
                <c:pt idx="244">
                  <c:v>11.68</c:v>
                </c:pt>
                <c:pt idx="245">
                  <c:v>12.11</c:v>
                </c:pt>
                <c:pt idx="246">
                  <c:v>10.58</c:v>
                </c:pt>
                <c:pt idx="247">
                  <c:v>12.54</c:v>
                </c:pt>
                <c:pt idx="248">
                  <c:v>10.93000000000001</c:v>
                </c:pt>
                <c:pt idx="249">
                  <c:v>10.54</c:v>
                </c:pt>
                <c:pt idx="250">
                  <c:v>10.69</c:v>
                </c:pt>
                <c:pt idx="251">
                  <c:v>10.74</c:v>
                </c:pt>
                <c:pt idx="252">
                  <c:v>10.35000000000002</c:v>
                </c:pt>
                <c:pt idx="253">
                  <c:v>9.920000000000001</c:v>
                </c:pt>
                <c:pt idx="254">
                  <c:v>9.700000000000001</c:v>
                </c:pt>
                <c:pt idx="255">
                  <c:v>4.98</c:v>
                </c:pt>
              </c:numCache>
            </c:numRef>
          </c:yVal>
        </c:ser>
        <c:axId val="485835576"/>
        <c:axId val="465549768"/>
      </c:scatterChart>
      <c:valAx>
        <c:axId val="485835576"/>
        <c:scaling>
          <c:orientation val="minMax"/>
          <c:max val="256.0"/>
          <c:min val="0.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/>
                  <a:t>Wire number</a:t>
                </a:r>
              </a:p>
            </c:rich>
          </c:tx>
          <c:layout>
            <c:manualLayout>
              <c:xMode val="edge"/>
              <c:yMode val="edge"/>
              <c:x val="0.438978412680818"/>
              <c:y val="0.926343343150478"/>
            </c:manualLayout>
          </c:layout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5549768"/>
        <c:crosses val="autoZero"/>
        <c:crossBetween val="midCat"/>
        <c:majorUnit val="64.0"/>
        <c:minorUnit val="8.0"/>
      </c:valAx>
      <c:valAx>
        <c:axId val="465549768"/>
        <c:scaling>
          <c:orientation val="minMax"/>
          <c:max val="16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Capacitance, pF</a:t>
                </a:r>
              </a:p>
            </c:rich>
          </c:tx>
          <c:layout>
            <c:manualLayout>
              <c:xMode val="edge"/>
              <c:yMode val="edge"/>
              <c:x val="0.0"/>
              <c:y val="0.266832457130274"/>
            </c:manualLayout>
          </c:layout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5835576"/>
        <c:crosses val="autoZero"/>
        <c:crossBetween val="midCat"/>
        <c:majorUnit val="2.0"/>
        <c:minorUnit val="1.0"/>
      </c:valAx>
      <c:spPr>
        <a:solidFill>
          <a:schemeClr val="bg1">
            <a:lumMod val="95000"/>
          </a:schemeClr>
        </a:solidFill>
      </c:spPr>
    </c:plotArea>
    <c:plotVisOnly val="1"/>
  </c:chart>
  <c:spPr>
    <a:solidFill>
      <a:schemeClr val="accent6">
        <a:lumMod val="40000"/>
        <a:lumOff val="60000"/>
      </a:schemeClr>
    </a:solidFill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2000" b="0" dirty="0" smtClean="0">
                <a:latin typeface="Comic Sans MS" pitchFamily="66" charset="0"/>
              </a:rPr>
              <a:t>V- Wire Capacitance</a:t>
            </a:r>
            <a:r>
              <a:rPr lang="en-US" sz="2000" b="0" baseline="0" dirty="0" smtClean="0">
                <a:latin typeface="Comic Sans MS" pitchFamily="66" charset="0"/>
              </a:rPr>
              <a:t> </a:t>
            </a:r>
            <a:r>
              <a:rPr lang="en-US" sz="2000" b="0" dirty="0" smtClean="0">
                <a:latin typeface="Comic Sans MS" pitchFamily="66" charset="0"/>
              </a:rPr>
              <a:t> </a:t>
            </a:r>
            <a:endParaRPr lang="en-US" sz="2000" b="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306051456224168"/>
          <c:y val="0.021982853374368"/>
        </c:manualLayout>
      </c:layout>
      <c:overlay val="1"/>
    </c:title>
    <c:plotArea>
      <c:layout>
        <c:manualLayout>
          <c:layoutTarget val="inner"/>
          <c:xMode val="edge"/>
          <c:yMode val="edge"/>
          <c:x val="0.0962601156378048"/>
          <c:y val="0.14845553709456"/>
          <c:w val="0.876896424663233"/>
          <c:h val="0.664966890606565"/>
        </c:manualLayout>
      </c:layout>
      <c:scatterChart>
        <c:scatterStyle val="lineMarker"/>
        <c:ser>
          <c:idx val="0"/>
          <c:order val="0"/>
          <c:marker>
            <c:symbol val="circle"/>
            <c:size val="5"/>
          </c:marker>
          <c:xVal>
            <c:numRef>
              <c:f>'V-B +side gr'!$G$3:$G$194</c:f>
              <c:numCache>
                <c:formatCode>General</c:formatCode>
                <c:ptCount val="19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</c:numCache>
            </c:numRef>
          </c:xVal>
          <c:yVal>
            <c:numRef>
              <c:f>'V-B +side gr'!$H$3:$H$194</c:f>
              <c:numCache>
                <c:formatCode>General</c:formatCode>
                <c:ptCount val="192"/>
                <c:pt idx="0">
                  <c:v>16.77999999999999</c:v>
                </c:pt>
                <c:pt idx="1">
                  <c:v>27.77999999999999</c:v>
                </c:pt>
                <c:pt idx="2">
                  <c:v>30.03000000000002</c:v>
                </c:pt>
                <c:pt idx="3">
                  <c:v>30.45000000000002</c:v>
                </c:pt>
                <c:pt idx="4">
                  <c:v>30.79000000000001</c:v>
                </c:pt>
                <c:pt idx="5">
                  <c:v>28.87999999999998</c:v>
                </c:pt>
                <c:pt idx="6">
                  <c:v>29.17999999999999</c:v>
                </c:pt>
                <c:pt idx="7">
                  <c:v>31.03999999999999</c:v>
                </c:pt>
                <c:pt idx="8">
                  <c:v>31.86999999999999</c:v>
                </c:pt>
                <c:pt idx="9">
                  <c:v>32.32000000000001</c:v>
                </c:pt>
                <c:pt idx="10">
                  <c:v>31.91999999999999</c:v>
                </c:pt>
                <c:pt idx="11">
                  <c:v>29.48</c:v>
                </c:pt>
                <c:pt idx="12">
                  <c:v>29.53000000000002</c:v>
                </c:pt>
                <c:pt idx="13">
                  <c:v>32.14</c:v>
                </c:pt>
                <c:pt idx="14">
                  <c:v>32.68</c:v>
                </c:pt>
                <c:pt idx="15">
                  <c:v>32.22000000000001</c:v>
                </c:pt>
                <c:pt idx="16">
                  <c:v>32.10000000000001</c:v>
                </c:pt>
                <c:pt idx="17">
                  <c:v>29.73999999999999</c:v>
                </c:pt>
                <c:pt idx="18">
                  <c:v>29.58999999999999</c:v>
                </c:pt>
                <c:pt idx="19">
                  <c:v>31.43000000000001</c:v>
                </c:pt>
                <c:pt idx="20">
                  <c:v>31.20999999999999</c:v>
                </c:pt>
                <c:pt idx="21">
                  <c:v>31.67999999999999</c:v>
                </c:pt>
                <c:pt idx="22">
                  <c:v>31.48999999999998</c:v>
                </c:pt>
                <c:pt idx="23">
                  <c:v>28.80000000000001</c:v>
                </c:pt>
                <c:pt idx="24">
                  <c:v>28.91999999999999</c:v>
                </c:pt>
                <c:pt idx="25">
                  <c:v>31.70999999999999</c:v>
                </c:pt>
                <c:pt idx="26">
                  <c:v>32.05999999999999</c:v>
                </c:pt>
                <c:pt idx="27">
                  <c:v>31.41999999999999</c:v>
                </c:pt>
                <c:pt idx="28">
                  <c:v>31.65999999999999</c:v>
                </c:pt>
                <c:pt idx="29">
                  <c:v>29.49999999999999</c:v>
                </c:pt>
                <c:pt idx="30">
                  <c:v>29.26999999999999</c:v>
                </c:pt>
                <c:pt idx="31">
                  <c:v>31.12</c:v>
                </c:pt>
                <c:pt idx="32">
                  <c:v>31.48999999999998</c:v>
                </c:pt>
                <c:pt idx="33">
                  <c:v>31.67999999999999</c:v>
                </c:pt>
                <c:pt idx="34">
                  <c:v>31.38000000000001</c:v>
                </c:pt>
                <c:pt idx="35">
                  <c:v>28.89000000000001</c:v>
                </c:pt>
                <c:pt idx="36">
                  <c:v>28.82000000000001</c:v>
                </c:pt>
                <c:pt idx="37">
                  <c:v>31.34999999999998</c:v>
                </c:pt>
                <c:pt idx="38">
                  <c:v>31.83000000000001</c:v>
                </c:pt>
                <c:pt idx="39">
                  <c:v>31.40000000000001</c:v>
                </c:pt>
                <c:pt idx="40">
                  <c:v>31.14</c:v>
                </c:pt>
                <c:pt idx="41">
                  <c:v>28.89999999999999</c:v>
                </c:pt>
                <c:pt idx="42">
                  <c:v>28.62</c:v>
                </c:pt>
                <c:pt idx="43">
                  <c:v>30.47</c:v>
                </c:pt>
                <c:pt idx="44">
                  <c:v>30.91000000000001</c:v>
                </c:pt>
                <c:pt idx="45">
                  <c:v>31.43000000000001</c:v>
                </c:pt>
                <c:pt idx="46">
                  <c:v>31.47999999999999</c:v>
                </c:pt>
                <c:pt idx="47">
                  <c:v>27.37999999999998</c:v>
                </c:pt>
              </c:numCache>
            </c:numRef>
          </c:yVal>
        </c:ser>
        <c:ser>
          <c:idx val="1"/>
          <c:order val="1"/>
          <c:marker>
            <c:symbol val="circle"/>
            <c:size val="5"/>
          </c:marker>
          <c:xVal>
            <c:numRef>
              <c:f>'V-B +side gr'!$G$3:$G$194</c:f>
              <c:numCache>
                <c:formatCode>General</c:formatCode>
                <c:ptCount val="19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</c:numCache>
            </c:numRef>
          </c:xVal>
          <c:yVal>
            <c:numRef>
              <c:f>'V-B +side gr'!$I$3:$I$194</c:f>
              <c:numCache>
                <c:formatCode>General</c:formatCode>
                <c:ptCount val="192"/>
                <c:pt idx="48">
                  <c:v>31.89</c:v>
                </c:pt>
                <c:pt idx="49">
                  <c:v>38.85</c:v>
                </c:pt>
                <c:pt idx="50">
                  <c:v>39.21000000000001</c:v>
                </c:pt>
                <c:pt idx="51">
                  <c:v>39.24000000000001</c:v>
                </c:pt>
                <c:pt idx="52">
                  <c:v>39.57000000000001</c:v>
                </c:pt>
                <c:pt idx="53">
                  <c:v>35.28000000000001</c:v>
                </c:pt>
                <c:pt idx="54">
                  <c:v>35.33999999999999</c:v>
                </c:pt>
                <c:pt idx="55">
                  <c:v>39.5</c:v>
                </c:pt>
                <c:pt idx="56">
                  <c:v>40.07000000000001</c:v>
                </c:pt>
                <c:pt idx="57">
                  <c:v>40.35</c:v>
                </c:pt>
                <c:pt idx="58">
                  <c:v>39.89</c:v>
                </c:pt>
                <c:pt idx="59">
                  <c:v>34.90000000000001</c:v>
                </c:pt>
                <c:pt idx="60">
                  <c:v>34.9</c:v>
                </c:pt>
                <c:pt idx="61">
                  <c:v>39.83999999999999</c:v>
                </c:pt>
                <c:pt idx="62">
                  <c:v>40.55999999999999</c:v>
                </c:pt>
                <c:pt idx="63">
                  <c:v>40.5</c:v>
                </c:pt>
                <c:pt idx="64">
                  <c:v>40.26000000000001</c:v>
                </c:pt>
                <c:pt idx="65">
                  <c:v>35.65999999999998</c:v>
                </c:pt>
                <c:pt idx="66">
                  <c:v>35.63000000000001</c:v>
                </c:pt>
                <c:pt idx="67">
                  <c:v>39.63000000000001</c:v>
                </c:pt>
                <c:pt idx="68">
                  <c:v>39.75</c:v>
                </c:pt>
                <c:pt idx="69">
                  <c:v>40.19000000000001</c:v>
                </c:pt>
                <c:pt idx="70">
                  <c:v>39.82000000000001</c:v>
                </c:pt>
                <c:pt idx="71">
                  <c:v>34.74000000000001</c:v>
                </c:pt>
                <c:pt idx="72">
                  <c:v>34.75000000000001</c:v>
                </c:pt>
                <c:pt idx="73">
                  <c:v>39.89</c:v>
                </c:pt>
                <c:pt idx="74">
                  <c:v>40.33</c:v>
                </c:pt>
                <c:pt idx="75">
                  <c:v>40.02000000000001</c:v>
                </c:pt>
                <c:pt idx="76">
                  <c:v>39.96</c:v>
                </c:pt>
                <c:pt idx="77">
                  <c:v>35.68</c:v>
                </c:pt>
                <c:pt idx="78">
                  <c:v>35.64</c:v>
                </c:pt>
                <c:pt idx="79">
                  <c:v>39.97</c:v>
                </c:pt>
                <c:pt idx="80">
                  <c:v>40.05</c:v>
                </c:pt>
                <c:pt idx="81">
                  <c:v>40.27000000000001</c:v>
                </c:pt>
                <c:pt idx="82">
                  <c:v>39.60000000000001</c:v>
                </c:pt>
                <c:pt idx="83">
                  <c:v>34.61000000000001</c:v>
                </c:pt>
                <c:pt idx="84">
                  <c:v>34.88</c:v>
                </c:pt>
                <c:pt idx="85">
                  <c:v>39.93</c:v>
                </c:pt>
                <c:pt idx="86">
                  <c:v>40.52</c:v>
                </c:pt>
                <c:pt idx="87">
                  <c:v>40.04</c:v>
                </c:pt>
                <c:pt idx="88">
                  <c:v>39.64</c:v>
                </c:pt>
                <c:pt idx="89">
                  <c:v>34.77000000000001</c:v>
                </c:pt>
                <c:pt idx="90">
                  <c:v>34.92</c:v>
                </c:pt>
                <c:pt idx="91">
                  <c:v>38.97</c:v>
                </c:pt>
                <c:pt idx="92">
                  <c:v>39.32000000000001</c:v>
                </c:pt>
                <c:pt idx="93">
                  <c:v>39.90000000000001</c:v>
                </c:pt>
                <c:pt idx="94">
                  <c:v>39.84999999999998</c:v>
                </c:pt>
                <c:pt idx="95">
                  <c:v>33.22000000000001</c:v>
                </c:pt>
              </c:numCache>
            </c:numRef>
          </c:yVal>
        </c:ser>
        <c:ser>
          <c:idx val="2"/>
          <c:order val="2"/>
          <c:marker>
            <c:symbol val="circle"/>
            <c:size val="5"/>
          </c:marker>
          <c:xVal>
            <c:numRef>
              <c:f>'V-B +side gr'!$G$3:$G$194</c:f>
              <c:numCache>
                <c:formatCode>General</c:formatCode>
                <c:ptCount val="19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</c:numCache>
            </c:numRef>
          </c:xVal>
          <c:yVal>
            <c:numRef>
              <c:f>'V-B +side gr'!$J$3:$J$194</c:f>
              <c:numCache>
                <c:formatCode>General</c:formatCode>
                <c:ptCount val="192"/>
                <c:pt idx="96">
                  <c:v>33.23000000000001</c:v>
                </c:pt>
                <c:pt idx="97">
                  <c:v>39.39</c:v>
                </c:pt>
                <c:pt idx="98">
                  <c:v>39.82000000000001</c:v>
                </c:pt>
                <c:pt idx="99">
                  <c:v>39.81</c:v>
                </c:pt>
                <c:pt idx="100">
                  <c:v>39.81</c:v>
                </c:pt>
                <c:pt idx="101">
                  <c:v>35.82000000000001</c:v>
                </c:pt>
                <c:pt idx="102">
                  <c:v>35.86</c:v>
                </c:pt>
                <c:pt idx="103">
                  <c:v>40.0</c:v>
                </c:pt>
                <c:pt idx="104">
                  <c:v>40.39</c:v>
                </c:pt>
                <c:pt idx="105">
                  <c:v>40.9</c:v>
                </c:pt>
                <c:pt idx="106">
                  <c:v>40.12000000000001</c:v>
                </c:pt>
                <c:pt idx="107">
                  <c:v>35.01000000000001</c:v>
                </c:pt>
                <c:pt idx="108">
                  <c:v>34.92</c:v>
                </c:pt>
                <c:pt idx="109">
                  <c:v>40.21000000000001</c:v>
                </c:pt>
                <c:pt idx="110">
                  <c:v>40.77000000000001</c:v>
                </c:pt>
                <c:pt idx="111">
                  <c:v>40.34</c:v>
                </c:pt>
                <c:pt idx="112">
                  <c:v>40.37999999999998</c:v>
                </c:pt>
                <c:pt idx="113">
                  <c:v>35.97</c:v>
                </c:pt>
                <c:pt idx="114">
                  <c:v>36.28000000000001</c:v>
                </c:pt>
                <c:pt idx="115">
                  <c:v>40.33000000000001</c:v>
                </c:pt>
                <c:pt idx="116">
                  <c:v>40.21000000000001</c:v>
                </c:pt>
                <c:pt idx="117">
                  <c:v>40.7</c:v>
                </c:pt>
                <c:pt idx="118">
                  <c:v>40.4</c:v>
                </c:pt>
                <c:pt idx="119">
                  <c:v>35.25</c:v>
                </c:pt>
                <c:pt idx="120">
                  <c:v>35.19000000000001</c:v>
                </c:pt>
                <c:pt idx="121">
                  <c:v>40.43</c:v>
                </c:pt>
                <c:pt idx="122">
                  <c:v>41.17</c:v>
                </c:pt>
                <c:pt idx="123">
                  <c:v>40.44999999999999</c:v>
                </c:pt>
                <c:pt idx="124">
                  <c:v>40.53000000000001</c:v>
                </c:pt>
                <c:pt idx="125">
                  <c:v>36.2</c:v>
                </c:pt>
                <c:pt idx="126">
                  <c:v>35.78000000000001</c:v>
                </c:pt>
                <c:pt idx="127">
                  <c:v>39.99000000000001</c:v>
                </c:pt>
                <c:pt idx="128">
                  <c:v>40.55</c:v>
                </c:pt>
                <c:pt idx="129">
                  <c:v>40.75</c:v>
                </c:pt>
                <c:pt idx="130">
                  <c:v>40.05</c:v>
                </c:pt>
                <c:pt idx="131">
                  <c:v>35.04</c:v>
                </c:pt>
                <c:pt idx="132">
                  <c:v>34.9</c:v>
                </c:pt>
                <c:pt idx="133">
                  <c:v>40.08</c:v>
                </c:pt>
                <c:pt idx="134">
                  <c:v>40.64</c:v>
                </c:pt>
                <c:pt idx="135">
                  <c:v>40.0</c:v>
                </c:pt>
                <c:pt idx="136">
                  <c:v>40.12000000000001</c:v>
                </c:pt>
                <c:pt idx="137">
                  <c:v>35.45</c:v>
                </c:pt>
                <c:pt idx="138">
                  <c:v>35.00000000000001</c:v>
                </c:pt>
                <c:pt idx="139">
                  <c:v>38.77000000000001</c:v>
                </c:pt>
                <c:pt idx="140">
                  <c:v>39.15</c:v>
                </c:pt>
                <c:pt idx="141">
                  <c:v>39.52000000000001</c:v>
                </c:pt>
                <c:pt idx="142">
                  <c:v>39.49</c:v>
                </c:pt>
                <c:pt idx="143">
                  <c:v>32.78000000000001</c:v>
                </c:pt>
              </c:numCache>
            </c:numRef>
          </c:yVal>
        </c:ser>
        <c:ser>
          <c:idx val="3"/>
          <c:order val="3"/>
          <c:marker>
            <c:symbol val="circle"/>
            <c:size val="5"/>
          </c:marker>
          <c:xVal>
            <c:numRef>
              <c:f>'V-B +side gr'!$G$3:$G$194</c:f>
              <c:numCache>
                <c:formatCode>General</c:formatCode>
                <c:ptCount val="19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</c:numCache>
            </c:numRef>
          </c:xVal>
          <c:yVal>
            <c:numRef>
              <c:f>'V-B +side gr'!$K$3:$K$194</c:f>
              <c:numCache>
                <c:formatCode>General</c:formatCode>
                <c:ptCount val="192"/>
                <c:pt idx="144">
                  <c:v>32.32000000000001</c:v>
                </c:pt>
                <c:pt idx="145">
                  <c:v>38.73000000000001</c:v>
                </c:pt>
                <c:pt idx="146">
                  <c:v>39.28000000000002</c:v>
                </c:pt>
                <c:pt idx="147">
                  <c:v>39.33000000000001</c:v>
                </c:pt>
                <c:pt idx="148">
                  <c:v>39.64</c:v>
                </c:pt>
                <c:pt idx="149">
                  <c:v>35.22000000000001</c:v>
                </c:pt>
                <c:pt idx="150">
                  <c:v>34.97000000000001</c:v>
                </c:pt>
                <c:pt idx="151">
                  <c:v>39.22000000000001</c:v>
                </c:pt>
                <c:pt idx="152">
                  <c:v>39.76000000000001</c:v>
                </c:pt>
                <c:pt idx="153">
                  <c:v>40.03000000000001</c:v>
                </c:pt>
                <c:pt idx="154">
                  <c:v>39.78000000000002</c:v>
                </c:pt>
                <c:pt idx="155">
                  <c:v>34.78</c:v>
                </c:pt>
                <c:pt idx="156">
                  <c:v>34.67</c:v>
                </c:pt>
                <c:pt idx="157">
                  <c:v>39.76000000000001</c:v>
                </c:pt>
                <c:pt idx="158">
                  <c:v>40.32000000000001</c:v>
                </c:pt>
                <c:pt idx="159">
                  <c:v>40.05</c:v>
                </c:pt>
                <c:pt idx="160">
                  <c:v>40.10000000000001</c:v>
                </c:pt>
                <c:pt idx="161">
                  <c:v>35.77000000000001</c:v>
                </c:pt>
                <c:pt idx="162">
                  <c:v>35.53000000000001</c:v>
                </c:pt>
                <c:pt idx="163">
                  <c:v>39.52000000000001</c:v>
                </c:pt>
                <c:pt idx="164">
                  <c:v>39.62000000000001</c:v>
                </c:pt>
                <c:pt idx="165">
                  <c:v>40.13000000000001</c:v>
                </c:pt>
                <c:pt idx="166">
                  <c:v>39.92</c:v>
                </c:pt>
                <c:pt idx="167">
                  <c:v>34.83000000000001</c:v>
                </c:pt>
                <c:pt idx="168">
                  <c:v>34.84</c:v>
                </c:pt>
                <c:pt idx="169">
                  <c:v>40.0</c:v>
                </c:pt>
                <c:pt idx="170">
                  <c:v>40.63000000000001</c:v>
                </c:pt>
                <c:pt idx="171">
                  <c:v>40.17000000000001</c:v>
                </c:pt>
                <c:pt idx="172">
                  <c:v>40.65</c:v>
                </c:pt>
                <c:pt idx="173">
                  <c:v>36.15999999999998</c:v>
                </c:pt>
                <c:pt idx="174">
                  <c:v>35.76000000000001</c:v>
                </c:pt>
                <c:pt idx="175">
                  <c:v>39.87</c:v>
                </c:pt>
                <c:pt idx="176">
                  <c:v>39.85</c:v>
                </c:pt>
                <c:pt idx="177">
                  <c:v>39.97</c:v>
                </c:pt>
                <c:pt idx="178">
                  <c:v>39.61</c:v>
                </c:pt>
                <c:pt idx="179">
                  <c:v>34.62000000000001</c:v>
                </c:pt>
                <c:pt idx="180">
                  <c:v>34.3</c:v>
                </c:pt>
                <c:pt idx="181">
                  <c:v>39.55999999999999</c:v>
                </c:pt>
                <c:pt idx="182">
                  <c:v>40.14</c:v>
                </c:pt>
                <c:pt idx="183">
                  <c:v>39.70000000000001</c:v>
                </c:pt>
                <c:pt idx="184">
                  <c:v>39.15999999999998</c:v>
                </c:pt>
                <c:pt idx="185">
                  <c:v>34.87999999999998</c:v>
                </c:pt>
                <c:pt idx="186">
                  <c:v>34.78000000000001</c:v>
                </c:pt>
                <c:pt idx="187">
                  <c:v>38.72000000000001</c:v>
                </c:pt>
                <c:pt idx="188">
                  <c:v>37.69000000000001</c:v>
                </c:pt>
                <c:pt idx="189">
                  <c:v>37.34</c:v>
                </c:pt>
                <c:pt idx="190">
                  <c:v>35.33999999999999</c:v>
                </c:pt>
                <c:pt idx="191">
                  <c:v>20.98999999999998</c:v>
                </c:pt>
              </c:numCache>
            </c:numRef>
          </c:yVal>
        </c:ser>
        <c:axId val="485849352"/>
        <c:axId val="497328104"/>
      </c:scatterChart>
      <c:valAx>
        <c:axId val="485849352"/>
        <c:scaling>
          <c:orientation val="minMax"/>
          <c:max val="200.0"/>
          <c:min val="0.0"/>
        </c:scaling>
        <c:axPos val="b"/>
        <c:maj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Wire number</a:t>
                </a:r>
              </a:p>
            </c:rich>
          </c:tx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7328104"/>
        <c:crosses val="autoZero"/>
        <c:crossBetween val="midCat"/>
        <c:majorUnit val="48.0"/>
        <c:minorUnit val="6.0"/>
      </c:valAx>
      <c:valAx>
        <c:axId val="497328104"/>
        <c:scaling>
          <c:orientation val="minMax"/>
          <c:max val="45.0"/>
          <c:min val="1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Capacitance, pF</a:t>
                </a:r>
              </a:p>
            </c:rich>
          </c:tx>
          <c:layout>
            <c:manualLayout>
              <c:xMode val="edge"/>
              <c:yMode val="edge"/>
              <c:x val="0.000918119088579945"/>
              <c:y val="0.29882083051335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5849352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</c:chart>
  <c:spPr>
    <a:solidFill>
      <a:schemeClr val="accent6">
        <a:lumMod val="40000"/>
        <a:lumOff val="60000"/>
      </a:schemeClr>
    </a:solidFill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600" b="0" dirty="0"/>
              <a:t>HV leak current </a:t>
            </a:r>
            <a:r>
              <a:rPr lang="en-US" sz="1600" b="0" dirty="0" smtClean="0"/>
              <a:t>to pins</a:t>
            </a:r>
            <a:endParaRPr lang="en-US" sz="1600" b="0" dirty="0"/>
          </a:p>
          <a:p>
            <a:pPr>
              <a:defRPr/>
            </a:pPr>
            <a:r>
              <a:rPr lang="en-US" sz="1200" b="0" dirty="0"/>
              <a:t>(frame</a:t>
            </a:r>
            <a:r>
              <a:rPr lang="en-US" sz="1200" b="0" baseline="0" dirty="0"/>
              <a:t> </a:t>
            </a:r>
            <a:r>
              <a:rPr lang="en-US" sz="1200" b="0" baseline="0" dirty="0" smtClean="0"/>
              <a:t> and pins </a:t>
            </a:r>
            <a:r>
              <a:rPr lang="en-US" sz="1200" b="0" dirty="0" smtClean="0"/>
              <a:t>grounded only)</a:t>
            </a:r>
            <a:endParaRPr lang="en-US" sz="1200" b="0" dirty="0"/>
          </a:p>
        </c:rich>
      </c:tx>
      <c:layout>
        <c:manualLayout>
          <c:xMode val="edge"/>
          <c:yMode val="edge"/>
          <c:x val="0.354073274026587"/>
          <c:y val="0.035854025143261"/>
        </c:manualLayout>
      </c:layout>
      <c:overlay val="1"/>
    </c:title>
    <c:plotArea>
      <c:layout>
        <c:manualLayout>
          <c:layoutTarget val="inner"/>
          <c:xMode val="edge"/>
          <c:yMode val="edge"/>
          <c:x val="0.115627296587927"/>
          <c:y val="0.182878188704627"/>
          <c:w val="0.846775590551183"/>
          <c:h val="0.67632672053423"/>
        </c:manualLayout>
      </c:layout>
      <c:scatterChart>
        <c:scatterStyle val="lineMarker"/>
        <c:ser>
          <c:idx val="0"/>
          <c:order val="0"/>
          <c:tx>
            <c:strRef>
              <c:f>Sheet1!$C$29</c:f>
              <c:strCache>
                <c:ptCount val="1"/>
                <c:pt idx="0">
                  <c:v>Mesh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4">
                  <a:lumMod val="75000"/>
                </a:schemeClr>
              </a:solidFill>
            </c:spPr>
          </c:marker>
          <c:xVal>
            <c:numRef>
              <c:f>Sheet1!$B$81:$B$98</c:f>
              <c:numCache>
                <c:formatCode>General</c:formatCode>
                <c:ptCount val="18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1.0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2.0</c:v>
                </c:pt>
                <c:pt idx="10">
                  <c:v>2.2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3.0</c:v>
                </c:pt>
                <c:pt idx="15">
                  <c:v>3.2</c:v>
                </c:pt>
                <c:pt idx="16">
                  <c:v>3.4</c:v>
                </c:pt>
                <c:pt idx="17">
                  <c:v>3.5</c:v>
                </c:pt>
              </c:numCache>
            </c:numRef>
          </c:xVal>
          <c:yVal>
            <c:numRef>
              <c:f>Sheet1!$C$81:$C$98</c:f>
              <c:numCache>
                <c:formatCode>General</c:formatCode>
                <c:ptCount val="18"/>
                <c:pt idx="0">
                  <c:v>2.0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6.0</c:v>
                </c:pt>
                <c:pt idx="5">
                  <c:v>10.0</c:v>
                </c:pt>
                <c:pt idx="6">
                  <c:v>18.0</c:v>
                </c:pt>
                <c:pt idx="7">
                  <c:v>36.0</c:v>
                </c:pt>
                <c:pt idx="8">
                  <c:v>80.0</c:v>
                </c:pt>
                <c:pt idx="9">
                  <c:v>150.0</c:v>
                </c:pt>
                <c:pt idx="10">
                  <c:v>220.0</c:v>
                </c:pt>
                <c:pt idx="11">
                  <c:v>310.0</c:v>
                </c:pt>
                <c:pt idx="12">
                  <c:v>410.0</c:v>
                </c:pt>
                <c:pt idx="13">
                  <c:v>580.0</c:v>
                </c:pt>
                <c:pt idx="14">
                  <c:v>660.0</c:v>
                </c:pt>
                <c:pt idx="15">
                  <c:v>850.0</c:v>
                </c:pt>
                <c:pt idx="16">
                  <c:v>1100.0</c:v>
                </c:pt>
                <c:pt idx="17">
                  <c:v>1400.0</c:v>
                </c:pt>
              </c:numCache>
            </c:numRef>
          </c:yVal>
        </c:ser>
        <c:ser>
          <c:idx val="1"/>
          <c:order val="1"/>
          <c:tx>
            <c:strRef>
              <c:f>Sheet1!$D$29</c:f>
              <c:strCache>
                <c:ptCount val="1"/>
                <c:pt idx="0">
                  <c:v>X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Sheet1!$B$81:$B$98</c:f>
              <c:numCache>
                <c:formatCode>General</c:formatCode>
                <c:ptCount val="18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1.0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2.0</c:v>
                </c:pt>
                <c:pt idx="10">
                  <c:v>2.2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3.0</c:v>
                </c:pt>
                <c:pt idx="15">
                  <c:v>3.2</c:v>
                </c:pt>
                <c:pt idx="16">
                  <c:v>3.4</c:v>
                </c:pt>
                <c:pt idx="17">
                  <c:v>3.5</c:v>
                </c:pt>
              </c:numCache>
            </c:numRef>
          </c:xVal>
          <c:yVal>
            <c:numRef>
              <c:f>Sheet1!$D$81:$D$98</c:f>
              <c:numCache>
                <c:formatCode>General</c:formatCode>
                <c:ptCount val="18"/>
                <c:pt idx="0">
                  <c:v>2.0</c:v>
                </c:pt>
                <c:pt idx="1">
                  <c:v>4.0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17.0</c:v>
                </c:pt>
                <c:pt idx="9">
                  <c:v>20.0</c:v>
                </c:pt>
                <c:pt idx="10">
                  <c:v>26.0</c:v>
                </c:pt>
                <c:pt idx="11">
                  <c:v>36.0</c:v>
                </c:pt>
                <c:pt idx="12">
                  <c:v>56.0</c:v>
                </c:pt>
                <c:pt idx="13">
                  <c:v>90.0</c:v>
                </c:pt>
                <c:pt idx="14">
                  <c:v>120.0</c:v>
                </c:pt>
                <c:pt idx="15">
                  <c:v>160.0</c:v>
                </c:pt>
                <c:pt idx="16">
                  <c:v>210.0</c:v>
                </c:pt>
                <c:pt idx="17">
                  <c:v>220.0</c:v>
                </c:pt>
              </c:numCache>
            </c:numRef>
          </c:yVal>
        </c:ser>
        <c:ser>
          <c:idx val="2"/>
          <c:order val="2"/>
          <c:tx>
            <c:strRef>
              <c:f>Sheet1!$E$29</c:f>
              <c:strCache>
                <c:ptCount val="1"/>
                <c:pt idx="0">
                  <c:v>U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Sheet1!$B$81:$B$98</c:f>
              <c:numCache>
                <c:formatCode>General</c:formatCode>
                <c:ptCount val="18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1.0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2.0</c:v>
                </c:pt>
                <c:pt idx="10">
                  <c:v>2.2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3.0</c:v>
                </c:pt>
                <c:pt idx="15">
                  <c:v>3.2</c:v>
                </c:pt>
                <c:pt idx="16">
                  <c:v>3.4</c:v>
                </c:pt>
                <c:pt idx="17">
                  <c:v>3.5</c:v>
                </c:pt>
              </c:numCache>
            </c:numRef>
          </c:xVal>
          <c:yVal>
            <c:numRef>
              <c:f>Sheet1!$E$81:$E$98</c:f>
              <c:numCache>
                <c:formatCode>General</c:formatCode>
                <c:ptCount val="18"/>
                <c:pt idx="0">
                  <c:v>2.0</c:v>
                </c:pt>
                <c:pt idx="1">
                  <c:v>4.0</c:v>
                </c:pt>
                <c:pt idx="2">
                  <c:v>4.0</c:v>
                </c:pt>
                <c:pt idx="3">
                  <c:v>8.0</c:v>
                </c:pt>
                <c:pt idx="4">
                  <c:v>8.0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  <c:pt idx="8">
                  <c:v>15.0</c:v>
                </c:pt>
                <c:pt idx="9">
                  <c:v>17.0</c:v>
                </c:pt>
                <c:pt idx="10">
                  <c:v>22.0</c:v>
                </c:pt>
                <c:pt idx="11">
                  <c:v>30.0</c:v>
                </c:pt>
                <c:pt idx="12">
                  <c:v>44.0</c:v>
                </c:pt>
                <c:pt idx="13">
                  <c:v>66.0</c:v>
                </c:pt>
                <c:pt idx="14">
                  <c:v>105.0</c:v>
                </c:pt>
                <c:pt idx="15">
                  <c:v>160.0</c:v>
                </c:pt>
                <c:pt idx="16">
                  <c:v>260.0</c:v>
                </c:pt>
                <c:pt idx="17">
                  <c:v>300.0</c:v>
                </c:pt>
              </c:numCache>
            </c:numRef>
          </c:yVal>
        </c:ser>
        <c:ser>
          <c:idx val="3"/>
          <c:order val="3"/>
          <c:tx>
            <c:strRef>
              <c:f>Sheet1!$F$29</c:f>
              <c:strCache>
                <c:ptCount val="1"/>
                <c:pt idx="0">
                  <c:v>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00FF"/>
              </a:solidFill>
            </c:spPr>
          </c:marker>
          <c:xVal>
            <c:numRef>
              <c:f>Sheet1!$B$81:$B$98</c:f>
              <c:numCache>
                <c:formatCode>General</c:formatCode>
                <c:ptCount val="18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1.0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2.0</c:v>
                </c:pt>
                <c:pt idx="10">
                  <c:v>2.2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3.0</c:v>
                </c:pt>
                <c:pt idx="15">
                  <c:v>3.2</c:v>
                </c:pt>
                <c:pt idx="16">
                  <c:v>3.4</c:v>
                </c:pt>
                <c:pt idx="17">
                  <c:v>3.5</c:v>
                </c:pt>
              </c:numCache>
            </c:numRef>
          </c:xVal>
          <c:yVal>
            <c:numRef>
              <c:f>Sheet1!$F$81:$F$98</c:f>
              <c:numCache>
                <c:formatCode>General</c:formatCode>
                <c:ptCount val="18"/>
                <c:pt idx="0">
                  <c:v>2.0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  <c:pt idx="8">
                  <c:v>13.0</c:v>
                </c:pt>
                <c:pt idx="9">
                  <c:v>15.0</c:v>
                </c:pt>
                <c:pt idx="10">
                  <c:v>18.0</c:v>
                </c:pt>
                <c:pt idx="11">
                  <c:v>20.0</c:v>
                </c:pt>
                <c:pt idx="12">
                  <c:v>26.0</c:v>
                </c:pt>
                <c:pt idx="13">
                  <c:v>34.0</c:v>
                </c:pt>
                <c:pt idx="14">
                  <c:v>38.0</c:v>
                </c:pt>
                <c:pt idx="15">
                  <c:v>48.0</c:v>
                </c:pt>
                <c:pt idx="16">
                  <c:v>100.0</c:v>
                </c:pt>
              </c:numCache>
            </c:numRef>
          </c:yVal>
        </c:ser>
        <c:axId val="548061960"/>
        <c:axId val="548071112"/>
      </c:scatterChart>
      <c:valAx>
        <c:axId val="548061960"/>
        <c:scaling>
          <c:orientation val="minMax"/>
          <c:max val="4.0"/>
        </c:scaling>
        <c:axPos val="b"/>
        <c:majorGridlines>
          <c:spPr>
            <a:ln>
              <a:solidFill>
                <a:sysClr val="windowText" lastClr="00000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/>
                  <a:t>Voltage, kV</a:t>
                </a:r>
              </a:p>
            </c:rich>
          </c:tx>
        </c:title>
        <c:numFmt formatCode="General" sourceLinked="1"/>
        <c:majorTickMark val="in"/>
        <c:minorTickMark val="in"/>
        <c:tickLblPos val="nextTo"/>
        <c:crossAx val="548071112"/>
        <c:crosses val="autoZero"/>
        <c:crossBetween val="midCat"/>
      </c:valAx>
      <c:valAx>
        <c:axId val="548071112"/>
        <c:scaling>
          <c:logBase val="10.0"/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Current, nA</a:t>
                </a:r>
              </a:p>
            </c:rich>
          </c:tx>
        </c:title>
        <c:numFmt formatCode="General" sourceLinked="1"/>
        <c:majorTickMark val="in"/>
        <c:minorTickMark val="in"/>
        <c:tickLblPos val="nextTo"/>
        <c:crossAx val="548061960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182417979002625"/>
          <c:y val="0.244916011174324"/>
          <c:w val="0.406470909886265"/>
          <c:h val="0.0682788927722215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spPr>
    <a:solidFill>
      <a:schemeClr val="accent6">
        <a:lumMod val="40000"/>
        <a:lumOff val="60000"/>
      </a:schemeClr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b="0"/>
              <a:t>HV leak current </a:t>
            </a:r>
          </a:p>
          <a:p>
            <a:pPr>
              <a:defRPr/>
            </a:pPr>
            <a:r>
              <a:rPr lang="en-US" sz="1400" b="0"/>
              <a:t>(nearby planes grounded)</a:t>
            </a:r>
          </a:p>
        </c:rich>
      </c:tx>
      <c:layout>
        <c:manualLayout>
          <c:xMode val="edge"/>
          <c:yMode val="edge"/>
          <c:x val="0.279958223972004"/>
          <c:y val="0.00731364178473593"/>
        </c:manualLayout>
      </c:layout>
      <c:overlay val="1"/>
    </c:title>
    <c:plotArea>
      <c:layout>
        <c:manualLayout>
          <c:layoutTarget val="inner"/>
          <c:xMode val="edge"/>
          <c:yMode val="edge"/>
          <c:x val="0.13008552055993"/>
          <c:y val="0.175564546919891"/>
          <c:w val="0.83566447944007"/>
          <c:h val="0.67632672053423"/>
        </c:manualLayout>
      </c:layout>
      <c:scatterChart>
        <c:scatterStyle val="lineMarker"/>
        <c:ser>
          <c:idx val="0"/>
          <c:order val="0"/>
          <c:tx>
            <c:strRef>
              <c:f>Sheet1!$C$29</c:f>
              <c:strCache>
                <c:ptCount val="1"/>
                <c:pt idx="0">
                  <c:v>Mesh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Sheet1!$B$30:$B$44</c:f>
              <c:numCache>
                <c:formatCode>General</c:formatCode>
                <c:ptCount val="15"/>
                <c:pt idx="0">
                  <c:v>0.2</c:v>
                </c:pt>
                <c:pt idx="1">
                  <c:v>0.4</c:v>
                </c:pt>
                <c:pt idx="2">
                  <c:v>0.600000000000001</c:v>
                </c:pt>
                <c:pt idx="3">
                  <c:v>0.8</c:v>
                </c:pt>
                <c:pt idx="4">
                  <c:v>1.0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2.0</c:v>
                </c:pt>
                <c:pt idx="10">
                  <c:v>2.2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3.0</c:v>
                </c:pt>
              </c:numCache>
            </c:numRef>
          </c:xVal>
          <c:yVal>
            <c:numRef>
              <c:f>Sheet1!$C$30:$C$44</c:f>
              <c:numCache>
                <c:formatCode>General</c:formatCode>
                <c:ptCount val="15"/>
                <c:pt idx="0">
                  <c:v>2.0</c:v>
                </c:pt>
                <c:pt idx="1">
                  <c:v>3.0</c:v>
                </c:pt>
                <c:pt idx="2">
                  <c:v>6.0</c:v>
                </c:pt>
                <c:pt idx="3">
                  <c:v>7.0</c:v>
                </c:pt>
                <c:pt idx="4">
                  <c:v>9.0</c:v>
                </c:pt>
                <c:pt idx="5">
                  <c:v>12.0</c:v>
                </c:pt>
                <c:pt idx="6">
                  <c:v>22.0</c:v>
                </c:pt>
                <c:pt idx="7">
                  <c:v>52.0</c:v>
                </c:pt>
                <c:pt idx="8">
                  <c:v>120.0</c:v>
                </c:pt>
                <c:pt idx="9">
                  <c:v>220.0</c:v>
                </c:pt>
                <c:pt idx="10">
                  <c:v>380.0</c:v>
                </c:pt>
                <c:pt idx="11">
                  <c:v>600.0</c:v>
                </c:pt>
                <c:pt idx="12">
                  <c:v>1200.0</c:v>
                </c:pt>
                <c:pt idx="13">
                  <c:v>2600.0</c:v>
                </c:pt>
                <c:pt idx="14">
                  <c:v>3800.0</c:v>
                </c:pt>
              </c:numCache>
            </c:numRef>
          </c:yVal>
        </c:ser>
        <c:ser>
          <c:idx val="1"/>
          <c:order val="1"/>
          <c:tx>
            <c:strRef>
              <c:f>Sheet1!$D$29</c:f>
              <c:strCache>
                <c:ptCount val="1"/>
                <c:pt idx="0">
                  <c:v>X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Sheet1!$B$30:$B$44</c:f>
              <c:numCache>
                <c:formatCode>General</c:formatCode>
                <c:ptCount val="15"/>
                <c:pt idx="0">
                  <c:v>0.2</c:v>
                </c:pt>
                <c:pt idx="1">
                  <c:v>0.4</c:v>
                </c:pt>
                <c:pt idx="2">
                  <c:v>0.600000000000001</c:v>
                </c:pt>
                <c:pt idx="3">
                  <c:v>0.8</c:v>
                </c:pt>
                <c:pt idx="4">
                  <c:v>1.0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2.0</c:v>
                </c:pt>
                <c:pt idx="10">
                  <c:v>2.2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3.0</c:v>
                </c:pt>
              </c:numCache>
            </c:numRef>
          </c:xVal>
          <c:yVal>
            <c:numRef>
              <c:f>Sheet1!$D$30:$D$44</c:f>
              <c:numCache>
                <c:formatCode>General</c:formatCode>
                <c:ptCount val="15"/>
                <c:pt idx="0">
                  <c:v>2.0</c:v>
                </c:pt>
                <c:pt idx="1">
                  <c:v>6.0</c:v>
                </c:pt>
                <c:pt idx="2">
                  <c:v>7.0</c:v>
                </c:pt>
                <c:pt idx="3">
                  <c:v>9.0</c:v>
                </c:pt>
                <c:pt idx="4">
                  <c:v>11.0</c:v>
                </c:pt>
                <c:pt idx="5">
                  <c:v>13.0</c:v>
                </c:pt>
                <c:pt idx="6">
                  <c:v>19.0</c:v>
                </c:pt>
                <c:pt idx="7">
                  <c:v>42.0</c:v>
                </c:pt>
                <c:pt idx="8">
                  <c:v>170.0</c:v>
                </c:pt>
                <c:pt idx="9">
                  <c:v>290.0</c:v>
                </c:pt>
                <c:pt idx="10">
                  <c:v>380.0</c:v>
                </c:pt>
                <c:pt idx="11">
                  <c:v>720.0</c:v>
                </c:pt>
                <c:pt idx="12">
                  <c:v>1300.0</c:v>
                </c:pt>
                <c:pt idx="13">
                  <c:v>2400.0</c:v>
                </c:pt>
                <c:pt idx="14">
                  <c:v>3400.0</c:v>
                </c:pt>
              </c:numCache>
            </c:numRef>
          </c:yVal>
        </c:ser>
        <c:ser>
          <c:idx val="2"/>
          <c:order val="2"/>
          <c:tx>
            <c:strRef>
              <c:f>Sheet1!$E$29</c:f>
              <c:strCache>
                <c:ptCount val="1"/>
                <c:pt idx="0">
                  <c:v>U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Sheet1!$B$30:$B$44</c:f>
              <c:numCache>
                <c:formatCode>General</c:formatCode>
                <c:ptCount val="15"/>
                <c:pt idx="0">
                  <c:v>0.2</c:v>
                </c:pt>
                <c:pt idx="1">
                  <c:v>0.4</c:v>
                </c:pt>
                <c:pt idx="2">
                  <c:v>0.600000000000001</c:v>
                </c:pt>
                <c:pt idx="3">
                  <c:v>0.8</c:v>
                </c:pt>
                <c:pt idx="4">
                  <c:v>1.0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2.0</c:v>
                </c:pt>
                <c:pt idx="10">
                  <c:v>2.2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3.0</c:v>
                </c:pt>
              </c:numCache>
            </c:numRef>
          </c:xVal>
          <c:yVal>
            <c:numRef>
              <c:f>Sheet1!$E$30:$E$44</c:f>
              <c:numCache>
                <c:formatCode>General</c:formatCode>
                <c:ptCount val="15"/>
                <c:pt idx="0">
                  <c:v>3.0</c:v>
                </c:pt>
                <c:pt idx="1">
                  <c:v>7.0</c:v>
                </c:pt>
                <c:pt idx="2">
                  <c:v>7.0</c:v>
                </c:pt>
                <c:pt idx="3">
                  <c:v>8.0</c:v>
                </c:pt>
                <c:pt idx="4">
                  <c:v>11.0</c:v>
                </c:pt>
                <c:pt idx="5">
                  <c:v>14.0</c:v>
                </c:pt>
                <c:pt idx="6">
                  <c:v>16.0</c:v>
                </c:pt>
                <c:pt idx="7">
                  <c:v>24.0</c:v>
                </c:pt>
                <c:pt idx="8">
                  <c:v>42.0</c:v>
                </c:pt>
                <c:pt idx="9">
                  <c:v>110.0</c:v>
                </c:pt>
                <c:pt idx="10">
                  <c:v>220.0</c:v>
                </c:pt>
                <c:pt idx="11">
                  <c:v>350.0</c:v>
                </c:pt>
                <c:pt idx="12">
                  <c:v>570.0</c:v>
                </c:pt>
                <c:pt idx="13">
                  <c:v>950.0</c:v>
                </c:pt>
                <c:pt idx="14">
                  <c:v>3000.0</c:v>
                </c:pt>
              </c:numCache>
            </c:numRef>
          </c:yVal>
        </c:ser>
        <c:ser>
          <c:idx val="3"/>
          <c:order val="3"/>
          <c:tx>
            <c:strRef>
              <c:f>Sheet1!$F$29</c:f>
              <c:strCache>
                <c:ptCount val="1"/>
                <c:pt idx="0">
                  <c:v>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00FF"/>
              </a:solidFill>
            </c:spPr>
          </c:marker>
          <c:xVal>
            <c:numRef>
              <c:f>Sheet1!$B$30:$B$44</c:f>
              <c:numCache>
                <c:formatCode>General</c:formatCode>
                <c:ptCount val="15"/>
                <c:pt idx="0">
                  <c:v>0.2</c:v>
                </c:pt>
                <c:pt idx="1">
                  <c:v>0.4</c:v>
                </c:pt>
                <c:pt idx="2">
                  <c:v>0.600000000000001</c:v>
                </c:pt>
                <c:pt idx="3">
                  <c:v>0.8</c:v>
                </c:pt>
                <c:pt idx="4">
                  <c:v>1.0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2.0</c:v>
                </c:pt>
                <c:pt idx="10">
                  <c:v>2.2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3.0</c:v>
                </c:pt>
              </c:numCache>
            </c:numRef>
          </c:xVal>
          <c:yVal>
            <c:numRef>
              <c:f>Sheet1!$F$30:$F$44</c:f>
              <c:numCache>
                <c:formatCode>General</c:formatCode>
                <c:ptCount val="15"/>
                <c:pt idx="0">
                  <c:v>2.0</c:v>
                </c:pt>
                <c:pt idx="1">
                  <c:v>6.0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18.0</c:v>
                </c:pt>
                <c:pt idx="8">
                  <c:v>21.0</c:v>
                </c:pt>
                <c:pt idx="9">
                  <c:v>36.0</c:v>
                </c:pt>
                <c:pt idx="10">
                  <c:v>80.0</c:v>
                </c:pt>
                <c:pt idx="11">
                  <c:v>110.0</c:v>
                </c:pt>
                <c:pt idx="12">
                  <c:v>220.0</c:v>
                </c:pt>
                <c:pt idx="13">
                  <c:v>330.0</c:v>
                </c:pt>
                <c:pt idx="14">
                  <c:v>460.0</c:v>
                </c:pt>
              </c:numCache>
            </c:numRef>
          </c:yVal>
        </c:ser>
        <c:axId val="548113336"/>
        <c:axId val="548122424"/>
      </c:scatterChart>
      <c:valAx>
        <c:axId val="548113336"/>
        <c:scaling>
          <c:orientation val="minMax"/>
          <c:max val="3.5"/>
        </c:scaling>
        <c:axPos val="b"/>
        <c:majorGridlines>
          <c:spPr>
            <a:ln>
              <a:solidFill>
                <a:sysClr val="windowText" lastClr="00000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/>
                  <a:t>Voltage, kV</a:t>
                </a:r>
              </a:p>
            </c:rich>
          </c:tx>
        </c:title>
        <c:numFmt formatCode="General" sourceLinked="1"/>
        <c:majorTickMark val="in"/>
        <c:minorTickMark val="in"/>
        <c:tickLblPos val="nextTo"/>
        <c:crossAx val="548122424"/>
        <c:crosses val="autoZero"/>
        <c:crossBetween val="midCat"/>
      </c:valAx>
      <c:valAx>
        <c:axId val="548122424"/>
        <c:scaling>
          <c:logBase val="10.0"/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Current, nA</a:t>
                </a:r>
              </a:p>
            </c:rich>
          </c:tx>
          <c:layout>
            <c:manualLayout>
              <c:xMode val="edge"/>
              <c:yMode val="edge"/>
              <c:x val="0.0"/>
              <c:y val="0.383197685433932"/>
            </c:manualLayout>
          </c:layout>
        </c:title>
        <c:numFmt formatCode="General" sourceLinked="1"/>
        <c:majorTickMark val="in"/>
        <c:minorTickMark val="in"/>
        <c:tickLblPos val="nextTo"/>
        <c:crossAx val="548113336"/>
        <c:crosses val="autoZero"/>
        <c:crossBetween val="midCat"/>
      </c:valAx>
      <c:spPr>
        <a:solidFill>
          <a:prstClr val="white">
            <a:lumMod val="95000"/>
          </a:prstClr>
        </a:solidFill>
      </c:spPr>
    </c:plotArea>
    <c:legend>
      <c:legendPos val="r"/>
      <c:layout>
        <c:manualLayout>
          <c:xMode val="edge"/>
          <c:yMode val="edge"/>
          <c:x val="0.154640201224847"/>
          <c:y val="0.230288727604851"/>
          <c:w val="0.470359798775153"/>
          <c:h val="0.10484710169590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spPr>
    <a:solidFill>
      <a:schemeClr val="accent6">
        <a:lumMod val="40000"/>
        <a:lumOff val="60000"/>
      </a:schemeClr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52140952677945"/>
          <c:y val="0.0501014659752897"/>
          <c:w val="0.81428944154258"/>
          <c:h val="0.783746559119135"/>
        </c:manualLayout>
      </c:layout>
      <c:scatterChart>
        <c:scatterStyle val="lineMarker"/>
        <c:ser>
          <c:idx val="0"/>
          <c:order val="0"/>
          <c:tx>
            <c:strRef>
              <c:f>Sheet2!$D$4</c:f>
              <c:strCache>
                <c:ptCount val="1"/>
                <c:pt idx="0">
                  <c:v>Mesh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Sheet2!$C$5:$C$9</c:f>
              <c:numCache>
                <c:formatCode>General</c:formatCode>
                <c:ptCount val="5"/>
                <c:pt idx="0">
                  <c:v>0.5</c:v>
                </c:pt>
                <c:pt idx="1">
                  <c:v>1.0</c:v>
                </c:pt>
                <c:pt idx="2">
                  <c:v>1.5</c:v>
                </c:pt>
                <c:pt idx="3">
                  <c:v>2.0</c:v>
                </c:pt>
                <c:pt idx="4">
                  <c:v>2.5</c:v>
                </c:pt>
              </c:numCache>
            </c:numRef>
          </c:xVal>
          <c:yVal>
            <c:numRef>
              <c:f>Sheet2!$D$5:$D$9</c:f>
              <c:numCache>
                <c:formatCode>General</c:formatCode>
                <c:ptCount val="5"/>
                <c:pt idx="0">
                  <c:v>6.0</c:v>
                </c:pt>
                <c:pt idx="1">
                  <c:v>10.0</c:v>
                </c:pt>
                <c:pt idx="2">
                  <c:v>16.0</c:v>
                </c:pt>
                <c:pt idx="3">
                  <c:v>66.0</c:v>
                </c:pt>
                <c:pt idx="4">
                  <c:v>100.0</c:v>
                </c:pt>
              </c:numCache>
            </c:numRef>
          </c:yVal>
        </c:ser>
        <c:ser>
          <c:idx val="1"/>
          <c:order val="1"/>
          <c:tx>
            <c:strRef>
              <c:f>Sheet2!$E$4</c:f>
              <c:strCache>
                <c:ptCount val="1"/>
                <c:pt idx="0">
                  <c:v>X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Sheet2!$C$5:$C$9</c:f>
              <c:numCache>
                <c:formatCode>General</c:formatCode>
                <c:ptCount val="5"/>
                <c:pt idx="0">
                  <c:v>0.5</c:v>
                </c:pt>
                <c:pt idx="1">
                  <c:v>1.0</c:v>
                </c:pt>
                <c:pt idx="2">
                  <c:v>1.5</c:v>
                </c:pt>
                <c:pt idx="3">
                  <c:v>2.0</c:v>
                </c:pt>
                <c:pt idx="4">
                  <c:v>2.5</c:v>
                </c:pt>
              </c:numCache>
            </c:numRef>
          </c:xVal>
          <c:yVal>
            <c:numRef>
              <c:f>Sheet2!$E$5:$E$9</c:f>
              <c:numCache>
                <c:formatCode>General</c:formatCode>
                <c:ptCount val="5"/>
                <c:pt idx="0">
                  <c:v>8.0</c:v>
                </c:pt>
                <c:pt idx="1">
                  <c:v>12.0</c:v>
                </c:pt>
                <c:pt idx="2">
                  <c:v>260.0</c:v>
                </c:pt>
                <c:pt idx="3">
                  <c:v>160.0</c:v>
                </c:pt>
                <c:pt idx="4">
                  <c:v>1800.0</c:v>
                </c:pt>
              </c:numCache>
            </c:numRef>
          </c:yVal>
        </c:ser>
        <c:ser>
          <c:idx val="2"/>
          <c:order val="2"/>
          <c:tx>
            <c:strRef>
              <c:f>Sheet2!$F$4</c:f>
              <c:strCache>
                <c:ptCount val="1"/>
                <c:pt idx="0">
                  <c:v>U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Sheet2!$C$5:$C$9</c:f>
              <c:numCache>
                <c:formatCode>General</c:formatCode>
                <c:ptCount val="5"/>
                <c:pt idx="0">
                  <c:v>0.5</c:v>
                </c:pt>
                <c:pt idx="1">
                  <c:v>1.0</c:v>
                </c:pt>
                <c:pt idx="2">
                  <c:v>1.5</c:v>
                </c:pt>
                <c:pt idx="3">
                  <c:v>2.0</c:v>
                </c:pt>
                <c:pt idx="4">
                  <c:v>2.5</c:v>
                </c:pt>
              </c:numCache>
            </c:numRef>
          </c:xVal>
          <c:yVal>
            <c:numRef>
              <c:f>Sheet2!$F$5:$F$9</c:f>
              <c:numCache>
                <c:formatCode>General</c:formatCode>
                <c:ptCount val="5"/>
                <c:pt idx="0">
                  <c:v>18.0</c:v>
                </c:pt>
                <c:pt idx="1">
                  <c:v>30.0</c:v>
                </c:pt>
                <c:pt idx="2">
                  <c:v>70.0</c:v>
                </c:pt>
                <c:pt idx="3">
                  <c:v>200.0</c:v>
                </c:pt>
              </c:numCache>
            </c:numRef>
          </c:yVal>
        </c:ser>
        <c:ser>
          <c:idx val="3"/>
          <c:order val="3"/>
          <c:tx>
            <c:strRef>
              <c:f>Sheet2!$G$4</c:f>
              <c:strCache>
                <c:ptCount val="1"/>
                <c:pt idx="0">
                  <c:v>V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Sheet2!$C$5:$C$9</c:f>
              <c:numCache>
                <c:formatCode>General</c:formatCode>
                <c:ptCount val="5"/>
                <c:pt idx="0">
                  <c:v>0.5</c:v>
                </c:pt>
                <c:pt idx="1">
                  <c:v>1.0</c:v>
                </c:pt>
                <c:pt idx="2">
                  <c:v>1.5</c:v>
                </c:pt>
                <c:pt idx="3">
                  <c:v>2.0</c:v>
                </c:pt>
                <c:pt idx="4">
                  <c:v>2.5</c:v>
                </c:pt>
              </c:numCache>
            </c:numRef>
          </c:xVal>
          <c:yVal>
            <c:numRef>
              <c:f>Sheet2!$G$5:$G$9</c:f>
              <c:numCache>
                <c:formatCode>General</c:formatCode>
                <c:ptCount val="5"/>
                <c:pt idx="0">
                  <c:v>50.0</c:v>
                </c:pt>
                <c:pt idx="1">
                  <c:v>80.0</c:v>
                </c:pt>
                <c:pt idx="2">
                  <c:v>160.0</c:v>
                </c:pt>
                <c:pt idx="3">
                  <c:v>420.0</c:v>
                </c:pt>
              </c:numCache>
            </c:numRef>
          </c:yVal>
        </c:ser>
        <c:axId val="548201704"/>
        <c:axId val="548209064"/>
      </c:scatterChart>
      <c:valAx>
        <c:axId val="548201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Voltage, kV</a:t>
                </a:r>
              </a:p>
            </c:rich>
          </c:tx>
          <c:layout>
            <c:manualLayout>
              <c:xMode val="edge"/>
              <c:yMode val="edge"/>
              <c:x val="0.438374678412724"/>
              <c:y val="0.918333333333333"/>
            </c:manualLayout>
          </c:layout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48209064"/>
        <c:crosses val="autoZero"/>
        <c:crossBetween val="midCat"/>
        <c:majorUnit val="0.5"/>
        <c:minorUnit val="0.1"/>
      </c:valAx>
      <c:valAx>
        <c:axId val="548209064"/>
        <c:scaling>
          <c:logBase val="10.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/>
                  <a:t>Curent</a:t>
                </a:r>
                <a:r>
                  <a:rPr lang="en-US" sz="1400"/>
                  <a:t>, nA</a:t>
                </a:r>
              </a:p>
            </c:rich>
          </c:tx>
          <c:layout>
            <c:manualLayout>
              <c:xMode val="edge"/>
              <c:yMode val="edge"/>
              <c:x val="0.00264026402640264"/>
              <c:y val="0.317645477242174"/>
            </c:manualLayout>
          </c:layout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48201704"/>
        <c:crosses val="autoZero"/>
        <c:crossBetween val="midCat"/>
      </c:valAx>
      <c:spPr>
        <a:solidFill>
          <a:schemeClr val="bg1"/>
        </a:solidFill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258945245705673"/>
          <c:y val="0.0765616797900263"/>
          <c:w val="0.371417790597958"/>
          <c:h val="0.0989091607451508"/>
        </c:manualLayout>
      </c:layout>
      <c:spPr>
        <a:ln>
          <a:solidFill>
            <a:sysClr val="windowText" lastClr="000000"/>
          </a:solidFill>
        </a:ln>
      </c:spPr>
    </c:legend>
    <c:plotVisOnly val="1"/>
  </c:chart>
  <c:spPr>
    <a:solidFill>
      <a:schemeClr val="accent6">
        <a:lumMod val="40000"/>
        <a:lumOff val="60000"/>
      </a:schemeClr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80780863896162"/>
          <c:y val="0.0501014659752897"/>
          <c:w val="0.792335976737852"/>
          <c:h val="0.777159252073716"/>
        </c:manualLayout>
      </c:layout>
      <c:scatterChart>
        <c:scatterStyle val="lineMarker"/>
        <c:ser>
          <c:idx val="0"/>
          <c:order val="0"/>
          <c:tx>
            <c:strRef>
              <c:f>Sheet2!$D$4</c:f>
              <c:strCache>
                <c:ptCount val="1"/>
                <c:pt idx="0">
                  <c:v>Mesh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Sheet2!$C$12:$C$17</c:f>
              <c:numCache>
                <c:formatCode>General</c:formatCode>
                <c:ptCount val="6"/>
                <c:pt idx="0">
                  <c:v>0.5</c:v>
                </c:pt>
                <c:pt idx="1">
                  <c:v>1.0</c:v>
                </c:pt>
                <c:pt idx="2">
                  <c:v>1.5</c:v>
                </c:pt>
                <c:pt idx="3">
                  <c:v>2.0</c:v>
                </c:pt>
                <c:pt idx="4">
                  <c:v>2.5</c:v>
                </c:pt>
                <c:pt idx="5">
                  <c:v>3.0</c:v>
                </c:pt>
              </c:numCache>
            </c:numRef>
          </c:xVal>
          <c:yVal>
            <c:numRef>
              <c:f>Sheet2!$D$12:$D$17</c:f>
              <c:numCache>
                <c:formatCode>General</c:formatCode>
                <c:ptCount val="6"/>
                <c:pt idx="0">
                  <c:v>6.0</c:v>
                </c:pt>
                <c:pt idx="1">
                  <c:v>6.0</c:v>
                </c:pt>
                <c:pt idx="2">
                  <c:v>6.0</c:v>
                </c:pt>
                <c:pt idx="3">
                  <c:v>8.0</c:v>
                </c:pt>
                <c:pt idx="4">
                  <c:v>8.0</c:v>
                </c:pt>
                <c:pt idx="5">
                  <c:v>10.0</c:v>
                </c:pt>
              </c:numCache>
            </c:numRef>
          </c:yVal>
        </c:ser>
        <c:ser>
          <c:idx val="1"/>
          <c:order val="1"/>
          <c:tx>
            <c:strRef>
              <c:f>Sheet2!$E$4</c:f>
              <c:strCache>
                <c:ptCount val="1"/>
                <c:pt idx="0">
                  <c:v>X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Sheet2!$C$12:$C$17</c:f>
              <c:numCache>
                <c:formatCode>General</c:formatCode>
                <c:ptCount val="6"/>
                <c:pt idx="0">
                  <c:v>0.5</c:v>
                </c:pt>
                <c:pt idx="1">
                  <c:v>1.0</c:v>
                </c:pt>
                <c:pt idx="2">
                  <c:v>1.5</c:v>
                </c:pt>
                <c:pt idx="3">
                  <c:v>2.0</c:v>
                </c:pt>
                <c:pt idx="4">
                  <c:v>2.5</c:v>
                </c:pt>
                <c:pt idx="5">
                  <c:v>3.0</c:v>
                </c:pt>
              </c:numCache>
            </c:numRef>
          </c:xVal>
          <c:yVal>
            <c:numRef>
              <c:f>Sheet2!$E$12:$E$17</c:f>
              <c:numCache>
                <c:formatCode>General</c:formatCode>
                <c:ptCount val="6"/>
                <c:pt idx="0">
                  <c:v>10.0</c:v>
                </c:pt>
                <c:pt idx="1">
                  <c:v>40.0</c:v>
                </c:pt>
                <c:pt idx="2">
                  <c:v>7000.0</c:v>
                </c:pt>
              </c:numCache>
            </c:numRef>
          </c:yVal>
        </c:ser>
        <c:axId val="548238216"/>
        <c:axId val="548245480"/>
      </c:scatterChart>
      <c:valAx>
        <c:axId val="548238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Voltage, kV</a:t>
                </a:r>
              </a:p>
            </c:rich>
          </c:tx>
          <c:layout>
            <c:manualLayout>
              <c:xMode val="edge"/>
              <c:yMode val="edge"/>
              <c:x val="0.479423054543019"/>
              <c:y val="0.908248357651179"/>
            </c:manualLayout>
          </c:layout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48245480"/>
        <c:crosses val="autoZero"/>
        <c:crossBetween val="midCat"/>
      </c:valAx>
      <c:valAx>
        <c:axId val="548245480"/>
        <c:scaling>
          <c:logBase val="10.0"/>
          <c:orientation val="minMax"/>
          <c:max val="1000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/>
                  <a:t>Curent</a:t>
                </a:r>
                <a:r>
                  <a:rPr lang="en-US" sz="1400"/>
                  <a:t>, nA</a:t>
                </a:r>
              </a:p>
            </c:rich>
          </c:tx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48238216"/>
        <c:crosses val="autoZero"/>
        <c:crossBetween val="midCat"/>
      </c:valAx>
      <c:spPr>
        <a:solidFill>
          <a:schemeClr val="bg1"/>
        </a:solidFill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670826433824486"/>
          <c:y val="0.0928218423916525"/>
          <c:w val="0.281648813700268"/>
          <c:h val="0.0989091607451508"/>
        </c:manualLayout>
      </c:layout>
      <c:spPr>
        <a:ln>
          <a:solidFill>
            <a:sysClr val="windowText" lastClr="000000"/>
          </a:solidFill>
        </a:ln>
      </c:spPr>
    </c:legend>
    <c:plotVisOnly val="1"/>
  </c:chart>
  <c:spPr>
    <a:solidFill>
      <a:srgbClr val="F79646">
        <a:lumMod val="40000"/>
        <a:lumOff val="60000"/>
      </a:srgbClr>
    </a:solidFill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0.15685</cdr:x>
      <cdr:y>0.65187</cdr:y>
    </cdr:from>
    <cdr:to>
      <cdr:x>0.23437</cdr:x>
      <cdr:y>0.71069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5568" y="2368296"/>
          <a:ext cx="551342" cy="21370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95000"/>
          </a:sys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Board 1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0.37026</cdr:x>
      <cdr:y>0.65036</cdr:y>
    </cdr:from>
    <cdr:to>
      <cdr:x>0.44778</cdr:x>
      <cdr:y>0.7158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33472" y="2362829"/>
          <a:ext cx="551342" cy="23774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95000"/>
          </a:sys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Board 2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0.58368</cdr:x>
      <cdr:y>0.65187</cdr:y>
    </cdr:from>
    <cdr:to>
      <cdr:x>0.6612</cdr:x>
      <cdr:y>0.71069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51376" y="2368296"/>
          <a:ext cx="551342" cy="21370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95000"/>
          </a:sys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Board 3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0.79195</cdr:x>
      <cdr:y>0.65438</cdr:y>
    </cdr:from>
    <cdr:to>
      <cdr:x>0.86947</cdr:x>
      <cdr:y>0.7132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632704" y="2377440"/>
          <a:ext cx="551342" cy="21370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95000"/>
          </a:sys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Board 4</a:t>
          </a:r>
          <a:endParaRPr 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0.37679</cdr:x>
      <cdr:y>0.72328</cdr:y>
    </cdr:from>
    <cdr:to>
      <cdr:x>0.45367</cdr:x>
      <cdr:y>0.78493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2020" y="2507129"/>
          <a:ext cx="551343" cy="2137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Board 3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0.15868</cdr:x>
      <cdr:y>0.72133</cdr:y>
    </cdr:from>
    <cdr:to>
      <cdr:x>0.23556</cdr:x>
      <cdr:y>0.78298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37906" y="2500372"/>
          <a:ext cx="551342" cy="21370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95000"/>
          </a:sys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Board 4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0.79584</cdr:x>
      <cdr:y>0.72881</cdr:y>
    </cdr:from>
    <cdr:to>
      <cdr:x>0.87273</cdr:x>
      <cdr:y>0.79046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004304" y="3026664"/>
          <a:ext cx="676656" cy="2560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95000"/>
          </a:sys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Board 1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0.58191</cdr:x>
      <cdr:y>0.72573</cdr:y>
    </cdr:from>
    <cdr:to>
      <cdr:x>0.6588</cdr:x>
      <cdr:y>0.78738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173001" y="2515637"/>
          <a:ext cx="551343" cy="2137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95000"/>
          </a:sys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Board 2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484F9D-2B51-4F12-ACE6-5DF63409B43D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163027-E389-4B6B-BA22-283FC29A2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3027-E389-4B6B-BA22-283FC29A23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1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D682-897E-485D-93DC-3AA1BF6D4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file:///C:\Users\prokofoe\Desktop\TPC\TPC%20production\Cold%20tests\Movie\MOV01831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Feb 1-2, 2013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Mexico Liquid Argon Meeting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7246" y="851139"/>
            <a:ext cx="473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732F9"/>
                </a:solidFill>
                <a:latin typeface="Comic Sans MS" pitchFamily="66" charset="0"/>
              </a:rPr>
              <a:t>APA Prototype Tests at FNAL</a:t>
            </a:r>
            <a:endParaRPr lang="en-US" sz="2400" b="1" dirty="0">
              <a:solidFill>
                <a:srgbClr val="1732F9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1774" y="375249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O.Prokofiev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9817" y="1644402"/>
            <a:ext cx="47083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Comic Sans MS" pitchFamily="66" charset="0"/>
              </a:rPr>
              <a:t>  APA design and technology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Comic Sans MS" pitchFamily="66" charset="0"/>
              </a:rPr>
              <a:t>  Mechanical tests  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Comic Sans MS" pitchFamily="66" charset="0"/>
              </a:rPr>
              <a:t>  Electrical tests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Comic Sans MS" pitchFamily="66" charset="0"/>
              </a:rPr>
              <a:t>  Cold tests in liquid nitrogen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Comic Sans MS" pitchFamily="66" charset="0"/>
              </a:rPr>
              <a:t>  Summary</a:t>
            </a:r>
          </a:p>
          <a:p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35783" y="2050497"/>
            <a:ext cx="5408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n-US" sz="2400" dirty="0" smtClean="0">
                <a:latin typeface="Comic Sans MS" pitchFamily="66" charset="0"/>
              </a:rPr>
              <a:t>  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 Capacitance measurements</a:t>
            </a:r>
          </a:p>
          <a:p>
            <a:pPr lvl="2">
              <a:buFont typeface="Wingdings" pitchFamily="2" charset="2"/>
              <a:buChar char="q"/>
            </a:pPr>
            <a:endParaRPr lang="en-US" sz="2400" dirty="0">
              <a:latin typeface="Comic Sans MS" pitchFamily="66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 HV tests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2808" y="336698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Electrical  tests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Date Placeholder 8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209800" y="170688"/>
            <a:ext cx="414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732F9"/>
                </a:solidFill>
                <a:latin typeface="Comic Sans MS" pitchFamily="66" charset="0"/>
              </a:rPr>
              <a:t>Capacitance Measurements</a:t>
            </a:r>
            <a:endParaRPr lang="en-US" sz="2400" b="1" dirty="0">
              <a:solidFill>
                <a:srgbClr val="1732F9"/>
              </a:solidFill>
              <a:latin typeface="Comic Sans MS" pitchFamily="66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179576" y="731520"/>
            <a:ext cx="6912864" cy="31546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708123" y="1168607"/>
            <a:ext cx="2229209" cy="305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other planes grounded </a:t>
            </a:r>
            <a:endParaRPr lang="en-US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1350265" y="1709491"/>
            <a:ext cx="2770084" cy="1234113"/>
            <a:chOff x="454152" y="3072384"/>
            <a:chExt cx="3322320" cy="1490472"/>
          </a:xfrm>
        </p:grpSpPr>
        <p:sp>
          <p:nvSpPr>
            <p:cNvPr id="94" name="Rectangle 93"/>
            <p:cNvSpPr/>
            <p:nvPr/>
          </p:nvSpPr>
          <p:spPr>
            <a:xfrm>
              <a:off x="2313432" y="3072384"/>
              <a:ext cx="1463040" cy="14904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Switch box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938528" y="3398520"/>
              <a:ext cx="1520952" cy="977074"/>
              <a:chOff x="4484560" y="4818888"/>
              <a:chExt cx="1520952" cy="977074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5357813" y="4818888"/>
                <a:ext cx="642937" cy="324612"/>
                <a:chOff x="5357813" y="4818888"/>
                <a:chExt cx="642937" cy="324612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477256" y="4956048"/>
                  <a:ext cx="52120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5338762" y="4948237"/>
                  <a:ext cx="262700" cy="40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 flipH="1">
                  <a:off x="5336381" y="4960143"/>
                  <a:ext cx="147641" cy="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 flipH="1">
                  <a:off x="5326858" y="4969670"/>
                  <a:ext cx="61914" cy="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582031" y="5122736"/>
                  <a:ext cx="418719" cy="1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up 67"/>
                <p:cNvGrpSpPr/>
                <p:nvPr/>
              </p:nvGrpSpPr>
              <p:grpSpPr>
                <a:xfrm>
                  <a:off x="5555456" y="4935856"/>
                  <a:ext cx="45719" cy="207644"/>
                  <a:chOff x="5560219" y="4931094"/>
                  <a:chExt cx="45719" cy="207644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5560219" y="4931094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5560219" y="5093019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 flipV="1">
                <a:off x="4484560" y="5286758"/>
                <a:ext cx="1506665" cy="152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5503068" y="5036343"/>
                <a:ext cx="147641" cy="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/>
              <p:cNvGrpSpPr/>
              <p:nvPr/>
            </p:nvGrpSpPr>
            <p:grpSpPr>
              <a:xfrm flipV="1">
                <a:off x="5362575" y="5471350"/>
                <a:ext cx="642937" cy="324612"/>
                <a:chOff x="5357813" y="4818888"/>
                <a:chExt cx="642937" cy="324612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5477256" y="4956048"/>
                  <a:ext cx="52120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 flipH="1">
                  <a:off x="5338762" y="4948237"/>
                  <a:ext cx="262700" cy="40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6200000" flipH="1">
                  <a:off x="5336381" y="4960143"/>
                  <a:ext cx="147641" cy="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 flipH="1">
                  <a:off x="5326858" y="4969670"/>
                  <a:ext cx="61914" cy="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5582031" y="5122736"/>
                  <a:ext cx="418719" cy="1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2" name="Group 67"/>
                <p:cNvGrpSpPr/>
                <p:nvPr/>
              </p:nvGrpSpPr>
              <p:grpSpPr>
                <a:xfrm>
                  <a:off x="5555456" y="4935856"/>
                  <a:ext cx="45719" cy="207644"/>
                  <a:chOff x="5560219" y="4931094"/>
                  <a:chExt cx="45719" cy="207644"/>
                </a:xfrm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5560219" y="4931094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5560219" y="5093019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5507830" y="5569743"/>
                <a:ext cx="147641" cy="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Rectangle 95"/>
            <p:cNvSpPr/>
            <p:nvPr/>
          </p:nvSpPr>
          <p:spPr>
            <a:xfrm>
              <a:off x="454152" y="3703320"/>
              <a:ext cx="1463040" cy="3657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LCR meter 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749813" y="694944"/>
            <a:ext cx="3150604" cy="1513095"/>
            <a:chOff x="4092512" y="950976"/>
            <a:chExt cx="3778699" cy="1827407"/>
          </a:xfrm>
        </p:grpSpPr>
        <p:grpSp>
          <p:nvGrpSpPr>
            <p:cNvPr id="102" name="Group 101"/>
            <p:cNvGrpSpPr/>
            <p:nvPr/>
          </p:nvGrpSpPr>
          <p:grpSpPr>
            <a:xfrm>
              <a:off x="4092512" y="1365885"/>
              <a:ext cx="3778699" cy="1412498"/>
              <a:chOff x="2349056" y="4788789"/>
              <a:chExt cx="3778699" cy="1412498"/>
            </a:xfrm>
          </p:grpSpPr>
          <p:pic>
            <p:nvPicPr>
              <p:cNvPr id="103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54161" y="4791456"/>
                <a:ext cx="3573594" cy="1350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2349056" y="4788789"/>
                <a:ext cx="320040" cy="1412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1</a:t>
                </a:r>
              </a:p>
              <a:p>
                <a:endParaRPr lang="en-US" sz="1000" dirty="0" smtClean="0"/>
              </a:p>
              <a:p>
                <a:r>
                  <a:rPr lang="en-US" sz="1000" dirty="0" smtClean="0"/>
                  <a:t>2</a:t>
                </a:r>
              </a:p>
              <a:p>
                <a:endParaRPr lang="en-US" sz="1000" dirty="0" smtClean="0"/>
              </a:p>
              <a:p>
                <a:r>
                  <a:rPr lang="en-US" sz="1000" dirty="0" smtClean="0"/>
                  <a:t>3</a:t>
                </a:r>
              </a:p>
              <a:p>
                <a:endParaRPr lang="en-US" sz="1000" dirty="0" smtClean="0"/>
              </a:p>
              <a:p>
                <a:r>
                  <a:rPr lang="en-US" sz="1000" dirty="0"/>
                  <a:t>4</a:t>
                </a: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4312920" y="1399032"/>
              <a:ext cx="3526536" cy="1289304"/>
              <a:chOff x="472440" y="969264"/>
              <a:chExt cx="3526536" cy="1344168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475488" y="969264"/>
                <a:ext cx="3520440" cy="329184"/>
              </a:xfrm>
              <a:prstGeom prst="rect">
                <a:avLst/>
              </a:prstGeom>
              <a:solidFill>
                <a:srgbClr val="FFC0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72440" y="1304544"/>
                <a:ext cx="3520440" cy="329184"/>
              </a:xfrm>
              <a:prstGeom prst="rect">
                <a:avLst/>
              </a:prstGeom>
              <a:solidFill>
                <a:srgbClr val="FFC0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78536" y="1648968"/>
                <a:ext cx="3520440" cy="329184"/>
              </a:xfrm>
              <a:prstGeom prst="rect">
                <a:avLst/>
              </a:prstGeom>
              <a:solidFill>
                <a:srgbClr val="FFC0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75488" y="1984248"/>
                <a:ext cx="3520440" cy="329184"/>
              </a:xfrm>
              <a:prstGeom prst="rect">
                <a:avLst/>
              </a:prstGeom>
              <a:solidFill>
                <a:srgbClr val="FFC0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5568696" y="950976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X-plane</a:t>
              </a:r>
              <a:endParaRPr lang="en-US" dirty="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5457444" y="1368552"/>
              <a:ext cx="1136401" cy="1353241"/>
              <a:chOff x="5771388" y="4837176"/>
              <a:chExt cx="1136401" cy="1353241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5771388" y="4837176"/>
                <a:ext cx="1136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Wire group 1</a:t>
                </a:r>
                <a:endParaRPr lang="en-US" sz="14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5771388" y="5185664"/>
                <a:ext cx="1136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Wire group 2</a:t>
                </a:r>
                <a:endParaRPr lang="en-US" sz="14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771388" y="5534152"/>
                <a:ext cx="1136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Wire group 3</a:t>
                </a:r>
                <a:endParaRPr lang="en-US" sz="14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771388" y="5882640"/>
                <a:ext cx="11364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Wire group 4</a:t>
                </a:r>
                <a:endParaRPr lang="en-US" sz="1400" dirty="0"/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4721858" y="2274810"/>
            <a:ext cx="3150604" cy="1487859"/>
            <a:chOff x="4049840" y="2749296"/>
            <a:chExt cx="3778699" cy="1796928"/>
          </a:xfrm>
        </p:grpSpPr>
        <p:grpSp>
          <p:nvGrpSpPr>
            <p:cNvPr id="93" name="Group 92"/>
            <p:cNvGrpSpPr/>
            <p:nvPr/>
          </p:nvGrpSpPr>
          <p:grpSpPr>
            <a:xfrm>
              <a:off x="4049840" y="3133725"/>
              <a:ext cx="3778699" cy="1412499"/>
              <a:chOff x="2349056" y="4788789"/>
              <a:chExt cx="3778699" cy="1412499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54161" y="4791456"/>
                <a:ext cx="3573594" cy="1350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349056" y="4788789"/>
                <a:ext cx="320040" cy="141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1</a:t>
                </a:r>
              </a:p>
              <a:p>
                <a:endParaRPr lang="en-US" sz="1000" dirty="0" smtClean="0"/>
              </a:p>
              <a:p>
                <a:r>
                  <a:rPr lang="en-US" sz="1000" dirty="0" smtClean="0"/>
                  <a:t>2</a:t>
                </a:r>
              </a:p>
              <a:p>
                <a:endParaRPr lang="en-US" sz="1000" dirty="0" smtClean="0"/>
              </a:p>
              <a:p>
                <a:r>
                  <a:rPr lang="en-US" sz="1000" dirty="0" smtClean="0"/>
                  <a:t>3</a:t>
                </a:r>
              </a:p>
              <a:p>
                <a:endParaRPr lang="en-US" sz="1000" dirty="0" smtClean="0"/>
              </a:p>
              <a:p>
                <a:r>
                  <a:rPr lang="en-US" sz="1000" dirty="0"/>
                  <a:t>4</a:t>
                </a: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5547360" y="274929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 &amp;V planes</a:t>
              </a:r>
              <a:endParaRPr lang="en-US" dirty="0"/>
            </a:p>
          </p:txBody>
        </p:sp>
        <p:grpSp>
          <p:nvGrpSpPr>
            <p:cNvPr id="122" name="Group 121"/>
            <p:cNvGrpSpPr/>
            <p:nvPr/>
          </p:nvGrpSpPr>
          <p:grpSpPr>
            <a:xfrm rot="2734931">
              <a:off x="5100914" y="3328626"/>
              <a:ext cx="934872" cy="994308"/>
              <a:chOff x="5872153" y="4804435"/>
              <a:chExt cx="934872" cy="1418647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5872154" y="4804435"/>
                <a:ext cx="934871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4</a:t>
                </a:r>
                <a:endParaRPr lang="en-US" sz="1100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872153" y="5152923"/>
                <a:ext cx="934871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3</a:t>
                </a:r>
                <a:endParaRPr lang="en-US" sz="1100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872153" y="5501410"/>
                <a:ext cx="934871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2</a:t>
                </a:r>
                <a:endParaRPr lang="en-US" sz="11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872154" y="5849825"/>
                <a:ext cx="934870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1</a:t>
                </a:r>
                <a:endParaRPr lang="en-US" sz="1100" dirty="0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rot="18826537">
              <a:off x="6396298" y="3334711"/>
              <a:ext cx="934872" cy="994360"/>
              <a:chOff x="5872153" y="4804435"/>
              <a:chExt cx="934872" cy="1418722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5872154" y="4804435"/>
                <a:ext cx="934871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1</a:t>
                </a:r>
                <a:endParaRPr lang="en-US" sz="1100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5872153" y="5152923"/>
                <a:ext cx="934871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2</a:t>
                </a:r>
                <a:endParaRPr lang="en-US" sz="1100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5872153" y="5501410"/>
                <a:ext cx="934871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3</a:t>
                </a:r>
                <a:endParaRPr lang="en-US" sz="1100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872153" y="5849900"/>
                <a:ext cx="934871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4</a:t>
                </a:r>
                <a:endParaRPr lang="en-US" sz="1100" dirty="0"/>
              </a:p>
            </p:txBody>
          </p:sp>
        </p:grpSp>
      </p:grpSp>
      <p:sp>
        <p:nvSpPr>
          <p:cNvPr id="136" name="Striped Right Arrow 135"/>
          <p:cNvSpPr/>
          <p:nvPr/>
        </p:nvSpPr>
        <p:spPr>
          <a:xfrm flipH="1">
            <a:off x="4249959" y="2231907"/>
            <a:ext cx="320212" cy="272565"/>
          </a:xfrm>
          <a:prstGeom prst="striped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1205918" y="4113734"/>
            <a:ext cx="3499437" cy="1384995"/>
          </a:xfrm>
          <a:prstGeom prst="rect">
            <a:avLst/>
          </a:prstGeom>
          <a:solidFill>
            <a:srgbClr val="DEE4CE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omic Sans MS" pitchFamily="66" charset="0"/>
            </a:endParaRPr>
          </a:p>
          <a:p>
            <a:r>
              <a:rPr lang="en-US" sz="1600" b="1" dirty="0" smtClean="0">
                <a:solidFill>
                  <a:srgbClr val="0066FF"/>
                </a:solidFill>
                <a:latin typeface="Comic Sans MS" pitchFamily="66" charset="0"/>
              </a:rPr>
              <a:t>Wire length:</a:t>
            </a:r>
          </a:p>
          <a:p>
            <a:endParaRPr lang="en-US" sz="800" dirty="0" smtClean="0">
              <a:latin typeface="Comic Sans MS" pitchFamily="66" charset="0"/>
            </a:endParaRPr>
          </a:p>
          <a:p>
            <a:endParaRPr lang="en-US" sz="8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latin typeface="Comic Sans MS" pitchFamily="66" charset="0"/>
              </a:rPr>
              <a:t>   Mesh &amp; X-wires  - 2.1 m</a:t>
            </a:r>
          </a:p>
          <a:p>
            <a:pPr lvl="1">
              <a:buFont typeface="Wingdings" pitchFamily="2" charset="2"/>
              <a:buChar char="q"/>
            </a:pPr>
            <a:endParaRPr lang="en-US" sz="8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latin typeface="Comic Sans MS" pitchFamily="66" charset="0"/>
              </a:rPr>
              <a:t>   U &amp; V wires (</a:t>
            </a:r>
            <a:r>
              <a:rPr lang="en-US" sz="1400" dirty="0" err="1" smtClean="0">
                <a:latin typeface="Comic Sans MS" pitchFamily="66" charset="0"/>
              </a:rPr>
              <a:t>zig-zag</a:t>
            </a:r>
            <a:r>
              <a:rPr lang="en-US" sz="1400" dirty="0" smtClean="0">
                <a:latin typeface="Comic Sans MS" pitchFamily="66" charset="0"/>
              </a:rPr>
              <a:t>)  - 4.7 m</a:t>
            </a:r>
          </a:p>
          <a:p>
            <a:endParaRPr lang="en-US" sz="800" dirty="0" smtClean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2028" y="5673688"/>
            <a:ext cx="806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1BF"/>
                </a:solidFill>
                <a:latin typeface="Comic Sans MS" pitchFamily="66" charset="0"/>
              </a:rPr>
              <a:t>Automatic multichannel capacitance  measuring device will be very useful.</a:t>
            </a:r>
            <a:endParaRPr lang="en-US" dirty="0">
              <a:solidFill>
                <a:srgbClr val="0101B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16002" y="947299"/>
            <a:ext cx="7112430" cy="3633100"/>
            <a:chOff x="906858" y="1587379"/>
            <a:chExt cx="7112430" cy="3633100"/>
          </a:xfrm>
        </p:grpSpPr>
        <p:graphicFrame>
          <p:nvGraphicFramePr>
            <p:cNvPr id="6" name="Chart 5"/>
            <p:cNvGraphicFramePr/>
            <p:nvPr/>
          </p:nvGraphicFramePr>
          <p:xfrm>
            <a:off x="906858" y="1587379"/>
            <a:ext cx="7112430" cy="3633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3065387" y="4099635"/>
              <a:ext cx="1519918" cy="5088"/>
              <a:chOff x="2859024" y="4523232"/>
              <a:chExt cx="1865376" cy="6096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2859024" y="4523232"/>
                <a:ext cx="643128" cy="30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0800000">
                <a:off x="4197096" y="4526280"/>
                <a:ext cx="527304" cy="30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1542986" y="4104724"/>
              <a:ext cx="1519918" cy="5088"/>
              <a:chOff x="2859024" y="4523232"/>
              <a:chExt cx="1865376" cy="6096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2859024" y="4523232"/>
                <a:ext cx="643128" cy="30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0800000">
                <a:off x="4197096" y="4526280"/>
                <a:ext cx="527304" cy="30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6092806" y="4117444"/>
              <a:ext cx="1519918" cy="5088"/>
              <a:chOff x="2859024" y="4523232"/>
              <a:chExt cx="1865376" cy="6096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2859024" y="4523232"/>
                <a:ext cx="643128" cy="30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0800000">
                <a:off x="4197096" y="4526280"/>
                <a:ext cx="527304" cy="30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4577855" y="4107268"/>
              <a:ext cx="1519918" cy="5088"/>
              <a:chOff x="2859024" y="4523232"/>
              <a:chExt cx="1865376" cy="6096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2859024" y="4523232"/>
                <a:ext cx="643128" cy="30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0800000">
                <a:off x="4197096" y="4526280"/>
                <a:ext cx="527304" cy="30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1524000" y="152400"/>
            <a:ext cx="5581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732F9"/>
                </a:solidFill>
                <a:latin typeface="Comic Sans MS" pitchFamily="66" charset="0"/>
              </a:rPr>
              <a:t>X-Wire </a:t>
            </a:r>
            <a:r>
              <a:rPr lang="en-US" sz="2400" b="1" dirty="0">
                <a:solidFill>
                  <a:srgbClr val="1732F9"/>
                </a:solidFill>
                <a:latin typeface="Comic Sans MS" pitchFamily="66" charset="0"/>
              </a:rPr>
              <a:t>C</a:t>
            </a:r>
            <a:r>
              <a:rPr lang="en-US" sz="2400" b="1" dirty="0" smtClean="0">
                <a:solidFill>
                  <a:srgbClr val="1732F9"/>
                </a:solidFill>
                <a:latin typeface="Comic Sans MS" pitchFamily="66" charset="0"/>
              </a:rPr>
              <a:t>apacitance Measurements</a:t>
            </a:r>
            <a:endParaRPr lang="en-US" sz="2400" b="1" dirty="0">
              <a:solidFill>
                <a:srgbClr val="1732F9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9072" y="5239512"/>
            <a:ext cx="546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Average capacitance is about 11 pF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  5.2 pF/m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52400"/>
            <a:ext cx="632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732F9"/>
                </a:solidFill>
                <a:latin typeface="Comic Sans MS" pitchFamily="66" charset="0"/>
              </a:rPr>
              <a:t>V-Plane Wire </a:t>
            </a:r>
            <a:r>
              <a:rPr lang="en-US" sz="2400" b="1" dirty="0">
                <a:solidFill>
                  <a:srgbClr val="1732F9"/>
                </a:solidFill>
                <a:latin typeface="Comic Sans MS" pitchFamily="66" charset="0"/>
              </a:rPr>
              <a:t>C</a:t>
            </a:r>
            <a:r>
              <a:rPr lang="en-US" sz="2400" b="1" dirty="0" smtClean="0">
                <a:solidFill>
                  <a:srgbClr val="1732F9"/>
                </a:solidFill>
                <a:latin typeface="Comic Sans MS" pitchFamily="66" charset="0"/>
              </a:rPr>
              <a:t>apacitance Measurements</a:t>
            </a:r>
            <a:endParaRPr lang="en-US" sz="2400" b="1" dirty="0">
              <a:solidFill>
                <a:srgbClr val="1732F9"/>
              </a:solidFill>
              <a:latin typeface="Comic Sans MS" pitchFamily="66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921257" y="895350"/>
          <a:ext cx="7171183" cy="346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111107" y="3541851"/>
            <a:ext cx="1519918" cy="5088"/>
            <a:chOff x="2859024" y="4523232"/>
            <a:chExt cx="1865376" cy="6096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859024" y="4523232"/>
              <a:ext cx="643128" cy="304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4197096" y="4526280"/>
              <a:ext cx="527304" cy="304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88706" y="3546940"/>
            <a:ext cx="1519918" cy="5088"/>
            <a:chOff x="2859024" y="4523232"/>
            <a:chExt cx="1865376" cy="6096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859024" y="4523232"/>
              <a:ext cx="643128" cy="304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4197096" y="4526280"/>
              <a:ext cx="527304" cy="304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138526" y="3559660"/>
            <a:ext cx="1519918" cy="5088"/>
            <a:chOff x="2859024" y="4523232"/>
            <a:chExt cx="1865376" cy="609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859024" y="4523232"/>
              <a:ext cx="643128" cy="304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4197096" y="4526280"/>
              <a:ext cx="527304" cy="304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623575" y="3549484"/>
            <a:ext cx="1519918" cy="5088"/>
            <a:chOff x="2859024" y="4523232"/>
            <a:chExt cx="1865376" cy="6096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2859024" y="4523232"/>
              <a:ext cx="643128" cy="304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4197096" y="4526280"/>
              <a:ext cx="527304" cy="304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3639312" y="4498848"/>
            <a:ext cx="523771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One of the wire group has lower capacitance.</a:t>
            </a:r>
          </a:p>
          <a:p>
            <a:r>
              <a:rPr lang="en-US" sz="1400" dirty="0" smtClean="0">
                <a:latin typeface="Comic Sans MS" pitchFamily="66" charset="0"/>
              </a:rPr>
              <a:t>A reason for that is a different number of FR-4- boards</a:t>
            </a:r>
          </a:p>
          <a:p>
            <a:r>
              <a:rPr lang="en-US" sz="1400" dirty="0" smtClean="0">
                <a:latin typeface="Comic Sans MS" pitchFamily="66" charset="0"/>
              </a:rPr>
              <a:t> and jumpers.</a:t>
            </a:r>
          </a:p>
          <a:p>
            <a:r>
              <a:rPr lang="en-US" sz="1400" dirty="0" smtClean="0">
                <a:latin typeface="Comic Sans MS" pitchFamily="66" charset="0"/>
              </a:rPr>
              <a:t>Wire groups  1-3  have 3 jumpers but group 4 only 2.</a:t>
            </a:r>
          </a:p>
          <a:p>
            <a:endParaRPr lang="en-US" sz="14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Average capacitance (1-3 groups) is about 37 pF 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 7.9 pF/m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400" dirty="0"/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287018" y="4387074"/>
            <a:ext cx="3150604" cy="1487859"/>
            <a:chOff x="716786" y="4551666"/>
            <a:chExt cx="3150604" cy="1487859"/>
          </a:xfrm>
        </p:grpSpPr>
        <p:grpSp>
          <p:nvGrpSpPr>
            <p:cNvPr id="82" name="Group 92"/>
            <p:cNvGrpSpPr/>
            <p:nvPr/>
          </p:nvGrpSpPr>
          <p:grpSpPr>
            <a:xfrm>
              <a:off x="716786" y="4869974"/>
              <a:ext cx="3150604" cy="1169551"/>
              <a:chOff x="2349056" y="4788789"/>
              <a:chExt cx="3778699" cy="1412499"/>
            </a:xfrm>
          </p:grpSpPr>
          <p:pic>
            <p:nvPicPr>
              <p:cNvPr id="9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54161" y="4791456"/>
                <a:ext cx="3573594" cy="1350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5" name="TextBox 94"/>
              <p:cNvSpPr txBox="1"/>
              <p:nvPr/>
            </p:nvSpPr>
            <p:spPr>
              <a:xfrm>
                <a:off x="2349056" y="4788789"/>
                <a:ext cx="320040" cy="141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1</a:t>
                </a:r>
              </a:p>
              <a:p>
                <a:endParaRPr lang="en-US" sz="1000" dirty="0" smtClean="0"/>
              </a:p>
              <a:p>
                <a:r>
                  <a:rPr lang="en-US" sz="1000" dirty="0" smtClean="0"/>
                  <a:t>2</a:t>
                </a:r>
              </a:p>
              <a:p>
                <a:endParaRPr lang="en-US" sz="1000" dirty="0" smtClean="0"/>
              </a:p>
              <a:p>
                <a:r>
                  <a:rPr lang="en-US" sz="1000" dirty="0" smtClean="0"/>
                  <a:t>3</a:t>
                </a:r>
              </a:p>
              <a:p>
                <a:endParaRPr lang="en-US" sz="1000" dirty="0" smtClean="0"/>
              </a:p>
              <a:p>
                <a:r>
                  <a:rPr lang="en-US" sz="1000" dirty="0"/>
                  <a:t>4</a:t>
                </a: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965388" y="455166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84" name="Group 121"/>
            <p:cNvGrpSpPr/>
            <p:nvPr/>
          </p:nvGrpSpPr>
          <p:grpSpPr>
            <a:xfrm rot="2734931">
              <a:off x="1614146" y="5019332"/>
              <a:ext cx="774075" cy="829033"/>
              <a:chOff x="5872153" y="4804435"/>
              <a:chExt cx="934872" cy="1418647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5872154" y="4804435"/>
                <a:ext cx="934871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4</a:t>
                </a:r>
                <a:endParaRPr lang="en-US" sz="11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872153" y="5152923"/>
                <a:ext cx="934871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3</a:t>
                </a:r>
                <a:endParaRPr lang="en-US" sz="11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872153" y="5501410"/>
                <a:ext cx="934871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2</a:t>
                </a:r>
                <a:endParaRPr lang="en-US" sz="11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872154" y="5849825"/>
                <a:ext cx="934870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1</a:t>
                </a:r>
                <a:endParaRPr lang="en-US" sz="1100" dirty="0"/>
              </a:p>
            </p:txBody>
          </p:sp>
        </p:grpSp>
        <p:grpSp>
          <p:nvGrpSpPr>
            <p:cNvPr id="85" name="Group 128"/>
            <p:cNvGrpSpPr/>
            <p:nvPr/>
          </p:nvGrpSpPr>
          <p:grpSpPr>
            <a:xfrm rot="18826537">
              <a:off x="2611917" y="4996931"/>
              <a:ext cx="774078" cy="829074"/>
              <a:chOff x="5872153" y="4804438"/>
              <a:chExt cx="934873" cy="1418716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872153" y="4804438"/>
                <a:ext cx="934870" cy="373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1</a:t>
                </a:r>
                <a:endParaRPr lang="en-US" sz="11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872153" y="5152923"/>
                <a:ext cx="934871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2</a:t>
                </a:r>
                <a:endParaRPr lang="en-US" sz="11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872153" y="5501410"/>
                <a:ext cx="934871" cy="37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3</a:t>
                </a:r>
                <a:endParaRPr lang="en-US" sz="11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872155" y="5849898"/>
                <a:ext cx="934871" cy="373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Wire group 4</a:t>
                </a:r>
                <a:endParaRPr lang="en-US" sz="1100" dirty="0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 flipH="1">
            <a:off x="522514" y="4491612"/>
            <a:ext cx="1045030" cy="172497"/>
            <a:chOff x="492367" y="5980443"/>
            <a:chExt cx="1048379" cy="211016"/>
          </a:xfrm>
        </p:grpSpPr>
        <p:sp>
          <p:nvSpPr>
            <p:cNvPr id="37" name="Curved Down Arrow 36"/>
            <p:cNvSpPr/>
            <p:nvPr/>
          </p:nvSpPr>
          <p:spPr>
            <a:xfrm>
              <a:off x="492367" y="5980443"/>
              <a:ext cx="200968" cy="211016"/>
            </a:xfrm>
            <a:prstGeom prst="curvedDownArrow">
              <a:avLst>
                <a:gd name="adj1" fmla="val 11879"/>
                <a:gd name="adj2" fmla="val 38443"/>
                <a:gd name="adj3" fmla="val 23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Curved Down Arrow 37"/>
            <p:cNvSpPr/>
            <p:nvPr/>
          </p:nvSpPr>
          <p:spPr>
            <a:xfrm>
              <a:off x="774837" y="5980443"/>
              <a:ext cx="200968" cy="211016"/>
            </a:xfrm>
            <a:prstGeom prst="curvedDownArrow">
              <a:avLst>
                <a:gd name="adj1" fmla="val 11879"/>
                <a:gd name="adj2" fmla="val 38443"/>
                <a:gd name="adj3" fmla="val 23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Curved Down Arrow 38"/>
            <p:cNvSpPr/>
            <p:nvPr/>
          </p:nvSpPr>
          <p:spPr>
            <a:xfrm>
              <a:off x="1057307" y="5980443"/>
              <a:ext cx="200968" cy="211016"/>
            </a:xfrm>
            <a:prstGeom prst="curvedDownArrow">
              <a:avLst>
                <a:gd name="adj1" fmla="val 11879"/>
                <a:gd name="adj2" fmla="val 38443"/>
                <a:gd name="adj3" fmla="val 23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Curved Down Arrow 39"/>
            <p:cNvSpPr/>
            <p:nvPr/>
          </p:nvSpPr>
          <p:spPr>
            <a:xfrm>
              <a:off x="1339778" y="5980443"/>
              <a:ext cx="200968" cy="211016"/>
            </a:xfrm>
            <a:prstGeom prst="curvedDownArrow">
              <a:avLst>
                <a:gd name="adj1" fmla="val 11879"/>
                <a:gd name="adj2" fmla="val 38443"/>
                <a:gd name="adj3" fmla="val 23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flipV="1">
            <a:off x="1589314" y="5879959"/>
            <a:ext cx="1045030" cy="172497"/>
            <a:chOff x="492367" y="5980443"/>
            <a:chExt cx="1048379" cy="211016"/>
          </a:xfrm>
        </p:grpSpPr>
        <p:sp>
          <p:nvSpPr>
            <p:cNvPr id="48" name="Curved Down Arrow 47"/>
            <p:cNvSpPr/>
            <p:nvPr/>
          </p:nvSpPr>
          <p:spPr>
            <a:xfrm>
              <a:off x="492367" y="5980443"/>
              <a:ext cx="200968" cy="211016"/>
            </a:xfrm>
            <a:prstGeom prst="curvedDownArrow">
              <a:avLst>
                <a:gd name="adj1" fmla="val 11879"/>
                <a:gd name="adj2" fmla="val 38443"/>
                <a:gd name="adj3" fmla="val 23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Curved Down Arrow 48"/>
            <p:cNvSpPr/>
            <p:nvPr/>
          </p:nvSpPr>
          <p:spPr>
            <a:xfrm>
              <a:off x="774837" y="5980443"/>
              <a:ext cx="200968" cy="211016"/>
            </a:xfrm>
            <a:prstGeom prst="curvedDownArrow">
              <a:avLst>
                <a:gd name="adj1" fmla="val 11879"/>
                <a:gd name="adj2" fmla="val 38443"/>
                <a:gd name="adj3" fmla="val 23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Curved Down Arrow 49"/>
            <p:cNvSpPr/>
            <p:nvPr/>
          </p:nvSpPr>
          <p:spPr>
            <a:xfrm>
              <a:off x="1057307" y="5980443"/>
              <a:ext cx="200968" cy="211016"/>
            </a:xfrm>
            <a:prstGeom prst="curvedDownArrow">
              <a:avLst>
                <a:gd name="adj1" fmla="val 11879"/>
                <a:gd name="adj2" fmla="val 38443"/>
                <a:gd name="adj3" fmla="val 23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Curved Down Arrow 50"/>
            <p:cNvSpPr/>
            <p:nvPr/>
          </p:nvSpPr>
          <p:spPr>
            <a:xfrm>
              <a:off x="1339778" y="5980443"/>
              <a:ext cx="200968" cy="211016"/>
            </a:xfrm>
            <a:prstGeom prst="curvedDownArrow">
              <a:avLst>
                <a:gd name="adj1" fmla="val 11879"/>
                <a:gd name="adj2" fmla="val 38443"/>
                <a:gd name="adj3" fmla="val 23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 flipH="1">
            <a:off x="2644392" y="4503335"/>
            <a:ext cx="763462" cy="172497"/>
            <a:chOff x="774837" y="5980443"/>
            <a:chExt cx="765909" cy="211016"/>
          </a:xfrm>
        </p:grpSpPr>
        <p:sp>
          <p:nvSpPr>
            <p:cNvPr id="54" name="Curved Down Arrow 53"/>
            <p:cNvSpPr/>
            <p:nvPr/>
          </p:nvSpPr>
          <p:spPr>
            <a:xfrm>
              <a:off x="774837" y="5980443"/>
              <a:ext cx="200968" cy="211016"/>
            </a:xfrm>
            <a:prstGeom prst="curvedDownArrow">
              <a:avLst>
                <a:gd name="adj1" fmla="val 11879"/>
                <a:gd name="adj2" fmla="val 38443"/>
                <a:gd name="adj3" fmla="val 23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Curved Down Arrow 54"/>
            <p:cNvSpPr/>
            <p:nvPr/>
          </p:nvSpPr>
          <p:spPr>
            <a:xfrm>
              <a:off x="1057307" y="5980443"/>
              <a:ext cx="200968" cy="211016"/>
            </a:xfrm>
            <a:prstGeom prst="curvedDownArrow">
              <a:avLst>
                <a:gd name="adj1" fmla="val 11879"/>
                <a:gd name="adj2" fmla="val 38443"/>
                <a:gd name="adj3" fmla="val 23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Curved Down Arrow 55"/>
            <p:cNvSpPr/>
            <p:nvPr/>
          </p:nvSpPr>
          <p:spPr>
            <a:xfrm>
              <a:off x="1339778" y="5980443"/>
              <a:ext cx="200968" cy="211016"/>
            </a:xfrm>
            <a:prstGeom prst="curvedDownArrow">
              <a:avLst>
                <a:gd name="adj1" fmla="val 11879"/>
                <a:gd name="adj2" fmla="val 38443"/>
                <a:gd name="adj3" fmla="val 23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594883" y="6081823"/>
            <a:ext cx="1027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Wire jumpers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6251" y="6356350"/>
            <a:ext cx="2133600" cy="365125"/>
          </a:xfrm>
        </p:spPr>
        <p:txBody>
          <a:bodyPr/>
          <a:lstStyle/>
          <a:p>
            <a:fld id="{C41BD682-897E-485D-93DC-3AA1BF6D4F2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471836" y="197166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APA High Voltage Tests</a:t>
            </a:r>
          </a:p>
        </p:txBody>
      </p:sp>
      <p:pic>
        <p:nvPicPr>
          <p:cNvPr id="244" name="Picture 2"/>
          <p:cNvPicPr>
            <a:picLocks noChangeAspect="1" noChangeArrowheads="1"/>
          </p:cNvPicPr>
          <p:nvPr/>
        </p:nvPicPr>
        <p:blipFill>
          <a:blip r:embed="rId2"/>
          <a:srcRect l="10202" t="31330" r="39915" b="34554"/>
          <a:stretch>
            <a:fillRect/>
          </a:stretch>
        </p:blipFill>
        <p:spPr bwMode="auto">
          <a:xfrm>
            <a:off x="365761" y="889156"/>
            <a:ext cx="5632703" cy="2390911"/>
          </a:xfrm>
          <a:prstGeom prst="rect">
            <a:avLst/>
          </a:prstGeom>
          <a:solidFill>
            <a:srgbClr val="D3D1FF">
              <a:alpha val="16863"/>
            </a:srgb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46" name="Picture 6"/>
          <p:cNvPicPr>
            <a:picLocks noChangeAspect="1" noChangeArrowheads="1"/>
          </p:cNvPicPr>
          <p:nvPr/>
        </p:nvPicPr>
        <p:blipFill>
          <a:blip r:embed="rId3"/>
          <a:srcRect l="45348" t="34211" r="25287" b="53801"/>
          <a:stretch>
            <a:fillRect/>
          </a:stretch>
        </p:blipFill>
        <p:spPr bwMode="auto">
          <a:xfrm flipV="1">
            <a:off x="616082" y="3498865"/>
            <a:ext cx="5663813" cy="110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" name="TextBox 248"/>
          <p:cNvSpPr txBox="1"/>
          <p:nvPr/>
        </p:nvSpPr>
        <p:spPr>
          <a:xfrm>
            <a:off x="1263647" y="5019831"/>
            <a:ext cx="529664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Reasons for HV current leakage:</a:t>
            </a:r>
          </a:p>
          <a:p>
            <a:endParaRPr lang="en-US" sz="8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-   from wire boards artwork to pins and frame</a:t>
            </a:r>
          </a:p>
          <a:p>
            <a:r>
              <a:rPr lang="en-US" dirty="0" smtClean="0">
                <a:latin typeface="Comic Sans MS" pitchFamily="66" charset="0"/>
              </a:rPr>
              <a:t> -   from board to boards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01677" y="263303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Pins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47" idx="3"/>
          </p:cNvCxnSpPr>
          <p:nvPr/>
        </p:nvCxnSpPr>
        <p:spPr>
          <a:xfrm flipV="1">
            <a:off x="2969461" y="2126256"/>
            <a:ext cx="1547455" cy="6914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1"/>
          </p:cNvCxnSpPr>
          <p:nvPr/>
        </p:nvCxnSpPr>
        <p:spPr>
          <a:xfrm rot="10800000">
            <a:off x="727113" y="2093207"/>
            <a:ext cx="1674564" cy="724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461830" y="3999123"/>
            <a:ext cx="264405" cy="242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82047" y="4008304"/>
            <a:ext cx="264405" cy="242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467778" y="337116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FR-4 pc-board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10997" y="4583018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Holes for pins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 flipH="1" flipV="1">
            <a:off x="4136833" y="4335139"/>
            <a:ext cx="462710" cy="297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1"/>
          </p:cNvCxnSpPr>
          <p:nvPr/>
        </p:nvCxnSpPr>
        <p:spPr>
          <a:xfrm rot="10800000">
            <a:off x="2091367" y="4217626"/>
            <a:ext cx="519630" cy="5500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5935081" y="1002536"/>
            <a:ext cx="2937022" cy="1802829"/>
            <a:chOff x="5891014" y="1189822"/>
            <a:chExt cx="2937022" cy="1802829"/>
          </a:xfrm>
        </p:grpSpPr>
        <p:sp>
          <p:nvSpPr>
            <p:cNvPr id="141" name="Rectangle 140"/>
            <p:cNvSpPr/>
            <p:nvPr/>
          </p:nvSpPr>
          <p:spPr>
            <a:xfrm>
              <a:off x="6016752" y="1189822"/>
              <a:ext cx="2642616" cy="133409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/>
          </p:nvSpPr>
          <p:spPr>
            <a:xfrm flipV="1">
              <a:off x="6095038" y="1862001"/>
              <a:ext cx="49913" cy="487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 flipV="1">
              <a:off x="6223983" y="1862001"/>
              <a:ext cx="49913" cy="487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 flipV="1">
              <a:off x="6352928" y="1862001"/>
              <a:ext cx="49913" cy="487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 flipV="1">
              <a:off x="6481873" y="1862001"/>
              <a:ext cx="49913" cy="487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 flipV="1">
              <a:off x="6610818" y="1862001"/>
              <a:ext cx="49913" cy="487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 flipV="1">
              <a:off x="6739763" y="1862001"/>
              <a:ext cx="49913" cy="487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 flipV="1">
              <a:off x="6868708" y="1862001"/>
              <a:ext cx="49913" cy="487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 flipV="1">
              <a:off x="6095038" y="1987710"/>
              <a:ext cx="49913" cy="487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 flipV="1">
              <a:off x="6223983" y="1987710"/>
              <a:ext cx="49913" cy="487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 flipV="1">
              <a:off x="6352928" y="1987710"/>
              <a:ext cx="49913" cy="487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 flipV="1">
              <a:off x="6481873" y="1987710"/>
              <a:ext cx="49913" cy="487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 flipV="1">
              <a:off x="6610818" y="1987710"/>
              <a:ext cx="49913" cy="487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 flipV="1">
              <a:off x="6739763" y="1987710"/>
              <a:ext cx="49913" cy="487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 flipV="1">
              <a:off x="6868708" y="1987710"/>
              <a:ext cx="49913" cy="487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 flipV="1">
              <a:off x="6095038" y="2113418"/>
              <a:ext cx="49913" cy="487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 flipV="1">
              <a:off x="6223983" y="2113418"/>
              <a:ext cx="49913" cy="487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 flipV="1">
              <a:off x="6352928" y="2113418"/>
              <a:ext cx="49913" cy="487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 flipV="1">
              <a:off x="6481873" y="2113418"/>
              <a:ext cx="49913" cy="487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flipV="1">
              <a:off x="6610818" y="2113418"/>
              <a:ext cx="49913" cy="487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 flipV="1">
              <a:off x="6739763" y="2113418"/>
              <a:ext cx="49913" cy="487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 flipV="1">
              <a:off x="6868708" y="2113418"/>
              <a:ext cx="49913" cy="487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 flipV="1">
              <a:off x="6095037" y="2239127"/>
              <a:ext cx="49913" cy="4875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 flipV="1">
              <a:off x="6223982" y="2239127"/>
              <a:ext cx="49913" cy="4875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 flipV="1">
              <a:off x="6352927" y="2239127"/>
              <a:ext cx="49913" cy="4875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 flipV="1">
              <a:off x="6481872" y="2239127"/>
              <a:ext cx="49913" cy="4875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 flipV="1">
              <a:off x="6610817" y="2239127"/>
              <a:ext cx="49913" cy="4875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 flipV="1">
              <a:off x="6739762" y="2239127"/>
              <a:ext cx="49913" cy="4875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 flipV="1">
              <a:off x="6868707" y="2239127"/>
              <a:ext cx="49913" cy="4875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50BA9"/>
                </a:solidFill>
              </a:endParaRPr>
            </a:p>
          </p:txBody>
        </p:sp>
        <p:grpSp>
          <p:nvGrpSpPr>
            <p:cNvPr id="143" name="Group 260"/>
            <p:cNvGrpSpPr/>
            <p:nvPr/>
          </p:nvGrpSpPr>
          <p:grpSpPr>
            <a:xfrm>
              <a:off x="7064563" y="1371312"/>
              <a:ext cx="1541847" cy="1231106"/>
              <a:chOff x="5696756" y="1013488"/>
              <a:chExt cx="1541847" cy="1231106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6185109" y="1013488"/>
                <a:ext cx="1053494" cy="123110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 </a:t>
                </a:r>
                <a:endParaRPr lang="en-US" sz="1200" b="1" dirty="0" smtClean="0"/>
              </a:p>
              <a:p>
                <a:r>
                  <a:rPr lang="en-US" sz="1200" b="1" dirty="0" smtClean="0">
                    <a:solidFill>
                      <a:srgbClr val="0070C0"/>
                    </a:solidFill>
                  </a:rPr>
                  <a:t>  - 355V  (U)</a:t>
                </a:r>
              </a:p>
              <a:p>
                <a:r>
                  <a:rPr lang="en-US" sz="1200" b="1" dirty="0" smtClean="0">
                    <a:solidFill>
                      <a:srgbClr val="00B050"/>
                    </a:solidFill>
                  </a:rPr>
                  <a:t>        0 V (V)</a:t>
                </a:r>
              </a:p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    490 ( X)</a:t>
                </a:r>
              </a:p>
              <a:p>
                <a:r>
                  <a:rPr lang="en-US" sz="1200" b="1" dirty="0" smtClean="0">
                    <a:solidFill>
                      <a:srgbClr val="FF99FF"/>
                    </a:solidFill>
                  </a:rPr>
                  <a:t>     </a:t>
                </a:r>
                <a:r>
                  <a:rPr lang="en-US" sz="1200" b="1" dirty="0" smtClean="0">
                    <a:solidFill>
                      <a:srgbClr val="CC99FF"/>
                    </a:solidFill>
                  </a:rPr>
                  <a:t>0 V (Mesh)</a:t>
                </a:r>
              </a:p>
              <a:p>
                <a:endParaRPr lang="en-US" sz="1200" b="1" dirty="0" smtClean="0">
                  <a:solidFill>
                    <a:srgbClr val="CC99FF"/>
                  </a:solidFill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5754711" y="1906601"/>
                <a:ext cx="581695" cy="2145"/>
              </a:xfrm>
              <a:prstGeom prst="line">
                <a:avLst/>
              </a:prstGeom>
              <a:ln>
                <a:solidFill>
                  <a:srgbClr val="FF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5701049" y="1733909"/>
                <a:ext cx="578979" cy="417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5711782" y="1561381"/>
                <a:ext cx="611378" cy="8335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5696756" y="1380226"/>
                <a:ext cx="548766" cy="15932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8" name="TextBox 247"/>
            <p:cNvSpPr txBox="1"/>
            <p:nvPr/>
          </p:nvSpPr>
          <p:spPr>
            <a:xfrm>
              <a:off x="5891014" y="2654097"/>
              <a:ext cx="29370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Frame and pins are grounded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55036" y="1233889"/>
              <a:ext cx="1389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Bias voltages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34699" y="3073706"/>
            <a:ext cx="2062574" cy="1674564"/>
            <a:chOff x="6334699" y="3073706"/>
            <a:chExt cx="2062574" cy="1674564"/>
          </a:xfrm>
        </p:grpSpPr>
        <p:pic>
          <p:nvPicPr>
            <p:cNvPr id="65" name="Picture 6"/>
            <p:cNvPicPr>
              <a:picLocks noChangeAspect="1" noChangeArrowheads="1"/>
            </p:cNvPicPr>
            <p:nvPr/>
          </p:nvPicPr>
          <p:blipFill>
            <a:blip r:embed="rId3"/>
            <a:srcRect l="62955" t="34169" r="31276" b="56023"/>
            <a:stretch>
              <a:fillRect/>
            </a:stretch>
          </p:blipFill>
          <p:spPr bwMode="auto">
            <a:xfrm flipV="1">
              <a:off x="6334699" y="3073706"/>
              <a:ext cx="2062574" cy="167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Oval 65"/>
            <p:cNvSpPr/>
            <p:nvPr/>
          </p:nvSpPr>
          <p:spPr>
            <a:xfrm>
              <a:off x="7181160" y="3622713"/>
              <a:ext cx="409461" cy="4314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0" name="TextBox 249"/>
          <p:cNvSpPr txBox="1"/>
          <p:nvPr/>
        </p:nvSpPr>
        <p:spPr>
          <a:xfrm>
            <a:off x="6101978" y="4476089"/>
            <a:ext cx="275743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Distance from hole edge to </a:t>
            </a:r>
          </a:p>
          <a:p>
            <a:r>
              <a:rPr lang="en-US" sz="1600" dirty="0" smtClean="0">
                <a:latin typeface="Comic Sans MS" pitchFamily="66" charset="0"/>
              </a:rPr>
              <a:t>board artwork is 2.0 mm 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797407" y="3525398"/>
            <a:ext cx="330506" cy="154236"/>
          </a:xfrm>
          <a:prstGeom prst="straightConnector1">
            <a:avLst/>
          </a:prstGeom>
          <a:ln w="19050">
            <a:solidFill>
              <a:srgbClr val="01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979186" y="3585991"/>
            <a:ext cx="275422" cy="2203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7076501" y="3606189"/>
            <a:ext cx="275422" cy="2203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>
            <a:off x="7181161" y="3743899"/>
            <a:ext cx="330506" cy="154236"/>
          </a:xfrm>
          <a:prstGeom prst="straightConnector1">
            <a:avLst/>
          </a:prstGeom>
          <a:ln w="19050">
            <a:solidFill>
              <a:srgbClr val="01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16388" y="151446"/>
            <a:ext cx="4769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Setup for High Voltage Tests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977" y="704445"/>
            <a:ext cx="845026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2612" y="188022"/>
            <a:ext cx="514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High Voltage Leak Measurements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38223" y="978195"/>
          <a:ext cx="4072270" cy="379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Chart 44"/>
          <p:cNvGraphicFramePr/>
          <p:nvPr/>
        </p:nvGraphicFramePr>
        <p:xfrm>
          <a:off x="4550734" y="946937"/>
          <a:ext cx="4423144" cy="385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56539" y="4895345"/>
            <a:ext cx="36519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Frame and pins grounded only</a:t>
            </a:r>
          </a:p>
          <a:p>
            <a:endParaRPr lang="en-US" sz="8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Up to 3.5 kV a leak current is less </a:t>
            </a:r>
          </a:p>
          <a:p>
            <a:r>
              <a:rPr lang="en-US" sz="1600" dirty="0" smtClean="0">
                <a:latin typeface="Comic Sans MS" pitchFamily="66" charset="0"/>
              </a:rPr>
              <a:t>than 200 </a:t>
            </a:r>
            <a:r>
              <a:rPr lang="en-US" sz="1600" dirty="0" err="1" smtClean="0">
                <a:latin typeface="Comic Sans MS" pitchFamily="66" charset="0"/>
              </a:rPr>
              <a:t>nA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except Mesh because .</a:t>
            </a:r>
          </a:p>
          <a:p>
            <a:r>
              <a:rPr lang="en-US" sz="1600" dirty="0" smtClean="0">
                <a:latin typeface="Comic Sans MS" pitchFamily="66" charset="0"/>
              </a:rPr>
              <a:t> artwork traces  are slightly closely </a:t>
            </a:r>
          </a:p>
          <a:p>
            <a:r>
              <a:rPr lang="en-US" sz="1600" dirty="0" smtClean="0">
                <a:latin typeface="Comic Sans MS" pitchFamily="66" charset="0"/>
              </a:rPr>
              <a:t>to pin holes</a:t>
            </a:r>
            <a:r>
              <a:rPr lang="en-US" sz="1600" dirty="0" smtClean="0"/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285562" y="4911025"/>
            <a:ext cx="47042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Frame and pins + nearby  planes grounded</a:t>
            </a:r>
          </a:p>
          <a:p>
            <a:endParaRPr lang="en-US" sz="800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A current is higher but still is very </a:t>
            </a:r>
          </a:p>
          <a:p>
            <a:r>
              <a:rPr lang="en-US" sz="1600" dirty="0" smtClean="0">
                <a:latin typeface="Comic Sans MS" pitchFamily="66" charset="0"/>
              </a:rPr>
              <a:t>small (~100 </a:t>
            </a:r>
            <a:r>
              <a:rPr lang="en-US" sz="1600" dirty="0" err="1" smtClean="0">
                <a:latin typeface="Comic Sans MS" pitchFamily="66" charset="0"/>
              </a:rPr>
              <a:t>nA</a:t>
            </a:r>
            <a:r>
              <a:rPr lang="en-US" sz="1600" dirty="0" smtClean="0">
                <a:latin typeface="Comic Sans MS" pitchFamily="66" charset="0"/>
              </a:rPr>
              <a:t>) at voltages up to 2 kV.</a:t>
            </a:r>
          </a:p>
          <a:p>
            <a:r>
              <a:rPr lang="en-US" sz="1600" b="1" u="sng" dirty="0" smtClean="0">
                <a:solidFill>
                  <a:srgbClr val="0066FF"/>
                </a:solidFill>
                <a:latin typeface="Comic Sans MS" pitchFamily="66" charset="0"/>
              </a:rPr>
              <a:t>Expectation, that a current in liquid nitrogen will be less.</a:t>
            </a:r>
            <a:endParaRPr lang="en-US" sz="1600" b="1" u="sng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9907" y="2180906"/>
            <a:ext cx="49279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 Cryostat construction</a:t>
            </a:r>
          </a:p>
          <a:p>
            <a:pPr lvl="2"/>
            <a:r>
              <a:rPr lang="en-US" sz="2400" dirty="0" smtClean="0">
                <a:latin typeface="Comic Sans MS" pitchFamily="66" charset="0"/>
              </a:rPr>
              <a:t>  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 Cooling down procedure</a:t>
            </a:r>
          </a:p>
          <a:p>
            <a:pPr lvl="2">
              <a:buFont typeface="Wingdings" pitchFamily="2" charset="2"/>
              <a:buChar char="q"/>
            </a:pPr>
            <a:endParaRPr lang="en-US" sz="2400" dirty="0">
              <a:latin typeface="Comic Sans MS" pitchFamily="66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 HV tests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2808" y="336698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Cold Tests in Liquid Nitrogen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Mexico Liquid Argon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5066" y="153723"/>
            <a:ext cx="6348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Cryostat Preparation for APA Cold Tests</a:t>
            </a:r>
            <a:endParaRPr lang="en-US" sz="2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8183" y="748181"/>
            <a:ext cx="7249889" cy="465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63548" y="5484009"/>
            <a:ext cx="7696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Simple cryostat with foam isolation installed into the wooden crate.</a:t>
            </a:r>
          </a:p>
          <a:p>
            <a:pPr algn="ctr"/>
            <a:r>
              <a:rPr lang="en-US" sz="1600" dirty="0" smtClean="0">
                <a:latin typeface="Comic Sans MS" pitchFamily="66" charset="0"/>
              </a:rPr>
              <a:t>Nylon film was placed inside foam box to prevent leak of liquid nitrogen.</a:t>
            </a:r>
          </a:p>
          <a:p>
            <a:endParaRPr lang="en-US" sz="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600" u="sng" dirty="0" smtClean="0">
                <a:solidFill>
                  <a:srgbClr val="0101BF"/>
                </a:solidFill>
                <a:latin typeface="Comic Sans MS" pitchFamily="66" charset="0"/>
              </a:rPr>
              <a:t>A cryostat cost (M&amp;S) ~$200 , labor (fabrication and tests) ~20 hours (tech)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9992" y="109876"/>
            <a:ext cx="499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APA Transportation and Loading</a:t>
            </a:r>
            <a:endParaRPr lang="en-US" sz="2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374" y="630348"/>
            <a:ext cx="7359852" cy="529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18437" y="5996762"/>
            <a:ext cx="622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5C0"/>
                </a:solidFill>
                <a:latin typeface="Comic Sans MS" pitchFamily="66" charset="0"/>
              </a:rPr>
              <a:t>Additional mechanical test on robustness and reliability</a:t>
            </a:r>
            <a:endParaRPr lang="en-US" dirty="0">
              <a:solidFill>
                <a:srgbClr val="0005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136"/>
          <p:cNvGrpSpPr/>
          <p:nvPr/>
        </p:nvGrpSpPr>
        <p:grpSpPr>
          <a:xfrm>
            <a:off x="298704" y="2615184"/>
            <a:ext cx="5029200" cy="867062"/>
            <a:chOff x="481908" y="3388938"/>
            <a:chExt cx="5607790" cy="154305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908" y="3388938"/>
              <a:ext cx="5600700" cy="15430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240033" y="4338195"/>
              <a:ext cx="849665" cy="492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64 wires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94376" y="3154680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pc-board</a:t>
            </a:r>
            <a:endParaRPr lang="en-US" sz="1400" dirty="0">
              <a:latin typeface="Comic Sans MS" pitchFamily="66" charset="0"/>
            </a:endParaRPr>
          </a:p>
        </p:txBody>
      </p:sp>
      <p:grpSp>
        <p:nvGrpSpPr>
          <p:cNvPr id="704" name="Group 703"/>
          <p:cNvGrpSpPr/>
          <p:nvPr/>
        </p:nvGrpSpPr>
        <p:grpSpPr>
          <a:xfrm>
            <a:off x="5811261" y="2450592"/>
            <a:ext cx="2647583" cy="1103797"/>
            <a:chOff x="5811261" y="2450592"/>
            <a:chExt cx="2647583" cy="1103797"/>
          </a:xfrm>
        </p:grpSpPr>
        <p:sp>
          <p:nvSpPr>
            <p:cNvPr id="9" name="Rounded Rectangle 8"/>
            <p:cNvSpPr/>
            <p:nvPr/>
          </p:nvSpPr>
          <p:spPr>
            <a:xfrm>
              <a:off x="6893812" y="2872716"/>
              <a:ext cx="455322" cy="64970"/>
            </a:xfrm>
            <a:prstGeom prst="roundRect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030768" y="2930316"/>
              <a:ext cx="1575942" cy="2456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811261" y="2494659"/>
              <a:ext cx="620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Epoxy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87238" y="2450592"/>
              <a:ext cx="871606" cy="25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Soldering</a:t>
              </a:r>
              <a:endParaRPr lang="en-US" sz="1400" dirty="0"/>
            </a:p>
          </p:txBody>
        </p:sp>
        <p:cxnSp>
          <p:nvCxnSpPr>
            <p:cNvPr id="13" name="Straight Arrow Connector 12"/>
            <p:cNvCxnSpPr>
              <a:endCxn id="9" idx="1"/>
            </p:cNvCxnSpPr>
            <p:nvPr/>
          </p:nvCxnSpPr>
          <p:spPr>
            <a:xfrm>
              <a:off x="6394856" y="2720912"/>
              <a:ext cx="498956" cy="184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7533933" y="2676058"/>
              <a:ext cx="132499" cy="1121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863565" y="3445110"/>
              <a:ext cx="1319126" cy="23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749638" y="3441210"/>
              <a:ext cx="225102" cy="1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062054" y="3428079"/>
              <a:ext cx="225102" cy="1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7413073" y="2876767"/>
              <a:ext cx="193385" cy="8934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77097" y="3186615"/>
              <a:ext cx="529922" cy="225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35 mm</a:t>
              </a:r>
              <a:endParaRPr lang="en-US" sz="12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76196" y="2940951"/>
              <a:ext cx="1289236" cy="242887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69414" y="2942989"/>
              <a:ext cx="75477" cy="238676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75127" y="3076581"/>
              <a:ext cx="835296" cy="1054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65358" y="3090645"/>
              <a:ext cx="815671" cy="129137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4" idx="3"/>
              <a:endCxn id="23" idx="1"/>
            </p:cNvCxnSpPr>
            <p:nvPr/>
          </p:nvCxnSpPr>
          <p:spPr>
            <a:xfrm flipV="1">
              <a:off x="6227645" y="3155214"/>
              <a:ext cx="637713" cy="153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rot="10800000">
            <a:off x="4791456" y="3044952"/>
            <a:ext cx="59436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41832" y="3233928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Module</a:t>
            </a:r>
            <a:endParaRPr lang="en-US" sz="1400" dirty="0">
              <a:latin typeface="Comic Sans MS" pitchFamily="66" charset="0"/>
            </a:endParaRPr>
          </a:p>
        </p:txBody>
      </p:sp>
      <p:grpSp>
        <p:nvGrpSpPr>
          <p:cNvPr id="28" name="Group 162"/>
          <p:cNvGrpSpPr/>
          <p:nvPr/>
        </p:nvGrpSpPr>
        <p:grpSpPr>
          <a:xfrm>
            <a:off x="384048" y="735513"/>
            <a:ext cx="4946904" cy="1686891"/>
            <a:chOff x="203538" y="607931"/>
            <a:chExt cx="6054691" cy="2429824"/>
          </a:xfrm>
        </p:grpSpPr>
        <p:sp>
          <p:nvSpPr>
            <p:cNvPr id="29" name="Rectangle 28"/>
            <p:cNvSpPr/>
            <p:nvPr/>
          </p:nvSpPr>
          <p:spPr>
            <a:xfrm>
              <a:off x="203538" y="607931"/>
              <a:ext cx="5357003" cy="24153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955"/>
            <p:cNvGrpSpPr/>
            <p:nvPr/>
          </p:nvGrpSpPr>
          <p:grpSpPr>
            <a:xfrm>
              <a:off x="469623" y="615351"/>
              <a:ext cx="5788606" cy="2422404"/>
              <a:chOff x="3226085" y="949740"/>
              <a:chExt cx="5917915" cy="2053030"/>
            </a:xfrm>
          </p:grpSpPr>
          <p:grpSp>
            <p:nvGrpSpPr>
              <p:cNvPr id="40" name="Group 621"/>
              <p:cNvGrpSpPr/>
              <p:nvPr/>
            </p:nvGrpSpPr>
            <p:grpSpPr>
              <a:xfrm>
                <a:off x="3226085" y="949740"/>
                <a:ext cx="5917915" cy="2053030"/>
                <a:chOff x="3226085" y="905742"/>
                <a:chExt cx="5917915" cy="2053030"/>
              </a:xfrm>
            </p:grpSpPr>
            <p:grpSp>
              <p:nvGrpSpPr>
                <p:cNvPr id="46" name="Group 620"/>
                <p:cNvGrpSpPr/>
                <p:nvPr/>
              </p:nvGrpSpPr>
              <p:grpSpPr>
                <a:xfrm>
                  <a:off x="3226085" y="1109610"/>
                  <a:ext cx="5494718" cy="1849162"/>
                  <a:chOff x="3226085" y="1109610"/>
                  <a:chExt cx="5494718" cy="1849162"/>
                </a:xfrm>
              </p:grpSpPr>
              <p:sp>
                <p:nvSpPr>
                  <p:cNvPr id="48" name="Frame 47"/>
                  <p:cNvSpPr/>
                  <p:nvPr/>
                </p:nvSpPr>
                <p:spPr>
                  <a:xfrm>
                    <a:off x="3226085" y="1279338"/>
                    <a:ext cx="4886080" cy="1527785"/>
                  </a:xfrm>
                  <a:prstGeom prst="frame">
                    <a:avLst>
                      <a:gd name="adj1" fmla="val 9388"/>
                    </a:avLst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49" name="Group 26"/>
                  <p:cNvGrpSpPr/>
                  <p:nvPr/>
                </p:nvGrpSpPr>
                <p:grpSpPr>
                  <a:xfrm>
                    <a:off x="3226099" y="1747012"/>
                    <a:ext cx="4886112" cy="194581"/>
                    <a:chOff x="2514600" y="3810000"/>
                    <a:chExt cx="5867400" cy="305947"/>
                  </a:xfrm>
                </p:grpSpPr>
                <p:sp>
                  <p:nvSpPr>
                    <p:cNvPr id="574" name="Rectangle 8"/>
                    <p:cNvSpPr/>
                    <p:nvPr/>
                  </p:nvSpPr>
                  <p:spPr>
                    <a:xfrm>
                      <a:off x="25146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75" name="Group 24"/>
                    <p:cNvGrpSpPr/>
                    <p:nvPr/>
                  </p:nvGrpSpPr>
                  <p:grpSpPr>
                    <a:xfrm>
                      <a:off x="2590800" y="3810730"/>
                      <a:ext cx="5715000" cy="305217"/>
                      <a:chOff x="2590800" y="3733800"/>
                      <a:chExt cx="5715000" cy="2135188"/>
                    </a:xfrm>
                  </p:grpSpPr>
                  <p:cxnSp>
                    <p:nvCxnSpPr>
                      <p:cNvPr id="577" name="Straight Connector 7"/>
                      <p:cNvCxnSpPr/>
                      <p:nvPr/>
                    </p:nvCxnSpPr>
                    <p:spPr>
                      <a:xfrm>
                        <a:off x="2590800" y="3733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8" name="Straight Connector 10"/>
                      <p:cNvCxnSpPr/>
                      <p:nvPr/>
                    </p:nvCxnSpPr>
                    <p:spPr>
                      <a:xfrm>
                        <a:off x="2590800" y="3886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9" name="Straight Connector 11"/>
                      <p:cNvCxnSpPr/>
                      <p:nvPr/>
                    </p:nvCxnSpPr>
                    <p:spPr>
                      <a:xfrm>
                        <a:off x="2590800" y="4038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0" name="Straight Connector 12"/>
                      <p:cNvCxnSpPr/>
                      <p:nvPr/>
                    </p:nvCxnSpPr>
                    <p:spPr>
                      <a:xfrm>
                        <a:off x="2590800" y="4191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1" name="Straight Connector 13"/>
                      <p:cNvCxnSpPr/>
                      <p:nvPr/>
                    </p:nvCxnSpPr>
                    <p:spPr>
                      <a:xfrm>
                        <a:off x="2590800" y="4343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2" name="Straight Connector 14"/>
                      <p:cNvCxnSpPr/>
                      <p:nvPr/>
                    </p:nvCxnSpPr>
                    <p:spPr>
                      <a:xfrm>
                        <a:off x="2590800" y="4495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" name="Straight Connector 15"/>
                      <p:cNvCxnSpPr/>
                      <p:nvPr/>
                    </p:nvCxnSpPr>
                    <p:spPr>
                      <a:xfrm>
                        <a:off x="2590800" y="4648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4" name="Straight Connector 16"/>
                      <p:cNvCxnSpPr/>
                      <p:nvPr/>
                    </p:nvCxnSpPr>
                    <p:spPr>
                      <a:xfrm>
                        <a:off x="2590800" y="4800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5" name="Straight Connector 17"/>
                      <p:cNvCxnSpPr/>
                      <p:nvPr/>
                    </p:nvCxnSpPr>
                    <p:spPr>
                      <a:xfrm>
                        <a:off x="2590800" y="4953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6" name="Straight Connector 18"/>
                      <p:cNvCxnSpPr/>
                      <p:nvPr/>
                    </p:nvCxnSpPr>
                    <p:spPr>
                      <a:xfrm>
                        <a:off x="2590800" y="5105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7" name="Straight Connector 19"/>
                      <p:cNvCxnSpPr/>
                      <p:nvPr/>
                    </p:nvCxnSpPr>
                    <p:spPr>
                      <a:xfrm>
                        <a:off x="2590800" y="5257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8" name="Straight Connector 20"/>
                      <p:cNvCxnSpPr/>
                      <p:nvPr/>
                    </p:nvCxnSpPr>
                    <p:spPr>
                      <a:xfrm>
                        <a:off x="2590800" y="5410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9" name="Straight Connector 21"/>
                      <p:cNvCxnSpPr/>
                      <p:nvPr/>
                    </p:nvCxnSpPr>
                    <p:spPr>
                      <a:xfrm>
                        <a:off x="2590800" y="5562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" name="Straight Connector 22"/>
                      <p:cNvCxnSpPr/>
                      <p:nvPr/>
                    </p:nvCxnSpPr>
                    <p:spPr>
                      <a:xfrm>
                        <a:off x="2590800" y="5715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" name="Straight Connector 23"/>
                      <p:cNvCxnSpPr/>
                      <p:nvPr/>
                    </p:nvCxnSpPr>
                    <p:spPr>
                      <a:xfrm>
                        <a:off x="2590800" y="5867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76" name="Rectangle 25"/>
                    <p:cNvSpPr/>
                    <p:nvPr/>
                  </p:nvSpPr>
                  <p:spPr>
                    <a:xfrm>
                      <a:off x="83058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3226099" y="1940864"/>
                    <a:ext cx="4886112" cy="194581"/>
                    <a:chOff x="2514600" y="3810000"/>
                    <a:chExt cx="5867400" cy="305947"/>
                  </a:xfrm>
                </p:grpSpPr>
                <p:sp>
                  <p:nvSpPr>
                    <p:cNvPr id="556" name="Rectangle 47"/>
                    <p:cNvSpPr/>
                    <p:nvPr/>
                  </p:nvSpPr>
                  <p:spPr>
                    <a:xfrm>
                      <a:off x="25146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57" name="Group 24"/>
                    <p:cNvGrpSpPr/>
                    <p:nvPr/>
                  </p:nvGrpSpPr>
                  <p:grpSpPr>
                    <a:xfrm>
                      <a:off x="2590800" y="3810730"/>
                      <a:ext cx="5715000" cy="305217"/>
                      <a:chOff x="2590800" y="3733800"/>
                      <a:chExt cx="5715000" cy="2135188"/>
                    </a:xfrm>
                  </p:grpSpPr>
                  <p:cxnSp>
                    <p:nvCxnSpPr>
                      <p:cNvPr id="559" name="Straight Connector 50"/>
                      <p:cNvCxnSpPr/>
                      <p:nvPr/>
                    </p:nvCxnSpPr>
                    <p:spPr>
                      <a:xfrm>
                        <a:off x="2590800" y="3733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0" name="Straight Connector 51"/>
                      <p:cNvCxnSpPr/>
                      <p:nvPr/>
                    </p:nvCxnSpPr>
                    <p:spPr>
                      <a:xfrm>
                        <a:off x="2590800" y="3886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" name="Straight Connector 52"/>
                      <p:cNvCxnSpPr/>
                      <p:nvPr/>
                    </p:nvCxnSpPr>
                    <p:spPr>
                      <a:xfrm>
                        <a:off x="2590800" y="4038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2" name="Straight Connector 53"/>
                      <p:cNvCxnSpPr/>
                      <p:nvPr/>
                    </p:nvCxnSpPr>
                    <p:spPr>
                      <a:xfrm>
                        <a:off x="2590800" y="4191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3" name="Straight Connector 54"/>
                      <p:cNvCxnSpPr/>
                      <p:nvPr/>
                    </p:nvCxnSpPr>
                    <p:spPr>
                      <a:xfrm>
                        <a:off x="2590800" y="4343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4" name="Straight Connector 55"/>
                      <p:cNvCxnSpPr/>
                      <p:nvPr/>
                    </p:nvCxnSpPr>
                    <p:spPr>
                      <a:xfrm>
                        <a:off x="2590800" y="4495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5" name="Straight Connector 56"/>
                      <p:cNvCxnSpPr/>
                      <p:nvPr/>
                    </p:nvCxnSpPr>
                    <p:spPr>
                      <a:xfrm>
                        <a:off x="2590800" y="4648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6" name="Straight Connector 57"/>
                      <p:cNvCxnSpPr/>
                      <p:nvPr/>
                    </p:nvCxnSpPr>
                    <p:spPr>
                      <a:xfrm>
                        <a:off x="2590800" y="4800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7" name="Straight Connector 58"/>
                      <p:cNvCxnSpPr/>
                      <p:nvPr/>
                    </p:nvCxnSpPr>
                    <p:spPr>
                      <a:xfrm>
                        <a:off x="2590800" y="4953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8" name="Straight Connector 59"/>
                      <p:cNvCxnSpPr/>
                      <p:nvPr/>
                    </p:nvCxnSpPr>
                    <p:spPr>
                      <a:xfrm>
                        <a:off x="2590800" y="5105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9" name="Straight Connector 60"/>
                      <p:cNvCxnSpPr/>
                      <p:nvPr/>
                    </p:nvCxnSpPr>
                    <p:spPr>
                      <a:xfrm>
                        <a:off x="2590800" y="5257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0" name="Straight Connector 61"/>
                      <p:cNvCxnSpPr/>
                      <p:nvPr/>
                    </p:nvCxnSpPr>
                    <p:spPr>
                      <a:xfrm>
                        <a:off x="2590800" y="5410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1" name="Straight Connector 62"/>
                      <p:cNvCxnSpPr/>
                      <p:nvPr/>
                    </p:nvCxnSpPr>
                    <p:spPr>
                      <a:xfrm>
                        <a:off x="2590800" y="5562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2" name="Straight Connector 571"/>
                      <p:cNvCxnSpPr/>
                      <p:nvPr/>
                    </p:nvCxnSpPr>
                    <p:spPr>
                      <a:xfrm>
                        <a:off x="2590800" y="5715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3" name="Straight Connector 572"/>
                      <p:cNvCxnSpPr/>
                      <p:nvPr/>
                    </p:nvCxnSpPr>
                    <p:spPr>
                      <a:xfrm>
                        <a:off x="2590800" y="5867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58" name="Rectangle 49"/>
                    <p:cNvSpPr/>
                    <p:nvPr/>
                  </p:nvSpPr>
                  <p:spPr>
                    <a:xfrm>
                      <a:off x="83058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" name="Group 65"/>
                  <p:cNvGrpSpPr/>
                  <p:nvPr/>
                </p:nvGrpSpPr>
                <p:grpSpPr>
                  <a:xfrm>
                    <a:off x="3226099" y="2134716"/>
                    <a:ext cx="4886112" cy="194581"/>
                    <a:chOff x="2514600" y="3810000"/>
                    <a:chExt cx="5867400" cy="305947"/>
                  </a:xfrm>
                </p:grpSpPr>
                <p:sp>
                  <p:nvSpPr>
                    <p:cNvPr id="538" name="Rectangle 537"/>
                    <p:cNvSpPr/>
                    <p:nvPr/>
                  </p:nvSpPr>
                  <p:spPr>
                    <a:xfrm>
                      <a:off x="25146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39" name="Group 24"/>
                    <p:cNvGrpSpPr/>
                    <p:nvPr/>
                  </p:nvGrpSpPr>
                  <p:grpSpPr>
                    <a:xfrm>
                      <a:off x="2590800" y="3810730"/>
                      <a:ext cx="5715000" cy="305217"/>
                      <a:chOff x="2590800" y="3733800"/>
                      <a:chExt cx="5715000" cy="2135188"/>
                    </a:xfrm>
                  </p:grpSpPr>
                  <p:cxnSp>
                    <p:nvCxnSpPr>
                      <p:cNvPr id="541" name="Straight Connector 507"/>
                      <p:cNvCxnSpPr/>
                      <p:nvPr/>
                    </p:nvCxnSpPr>
                    <p:spPr>
                      <a:xfrm>
                        <a:off x="2590800" y="3733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2" name="Straight Connector 541"/>
                      <p:cNvCxnSpPr/>
                      <p:nvPr/>
                    </p:nvCxnSpPr>
                    <p:spPr>
                      <a:xfrm>
                        <a:off x="2590800" y="3886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3" name="Straight Connector 542"/>
                      <p:cNvCxnSpPr/>
                      <p:nvPr/>
                    </p:nvCxnSpPr>
                    <p:spPr>
                      <a:xfrm>
                        <a:off x="2590800" y="4038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4" name="Straight Connector 543"/>
                      <p:cNvCxnSpPr/>
                      <p:nvPr/>
                    </p:nvCxnSpPr>
                    <p:spPr>
                      <a:xfrm>
                        <a:off x="2590800" y="4191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5" name="Straight Connector 544"/>
                      <p:cNvCxnSpPr/>
                      <p:nvPr/>
                    </p:nvCxnSpPr>
                    <p:spPr>
                      <a:xfrm>
                        <a:off x="2590800" y="4343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" name="Straight Connector 545"/>
                      <p:cNvCxnSpPr/>
                      <p:nvPr/>
                    </p:nvCxnSpPr>
                    <p:spPr>
                      <a:xfrm>
                        <a:off x="2590800" y="4495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7" name="Straight Connector 546"/>
                      <p:cNvCxnSpPr/>
                      <p:nvPr/>
                    </p:nvCxnSpPr>
                    <p:spPr>
                      <a:xfrm>
                        <a:off x="2590800" y="4648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8" name="Straight Connector 547"/>
                      <p:cNvCxnSpPr/>
                      <p:nvPr/>
                    </p:nvCxnSpPr>
                    <p:spPr>
                      <a:xfrm>
                        <a:off x="2590800" y="4800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9" name="Straight Connector 548"/>
                      <p:cNvCxnSpPr/>
                      <p:nvPr/>
                    </p:nvCxnSpPr>
                    <p:spPr>
                      <a:xfrm>
                        <a:off x="2590800" y="4953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0" name="Straight Connector 549"/>
                      <p:cNvCxnSpPr/>
                      <p:nvPr/>
                    </p:nvCxnSpPr>
                    <p:spPr>
                      <a:xfrm>
                        <a:off x="2590800" y="5105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1" name="Straight Connector 550"/>
                      <p:cNvCxnSpPr/>
                      <p:nvPr/>
                    </p:nvCxnSpPr>
                    <p:spPr>
                      <a:xfrm>
                        <a:off x="2590800" y="5257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2" name="Straight Connector 551"/>
                      <p:cNvCxnSpPr/>
                      <p:nvPr/>
                    </p:nvCxnSpPr>
                    <p:spPr>
                      <a:xfrm>
                        <a:off x="2590800" y="5410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3" name="Straight Connector 552"/>
                      <p:cNvCxnSpPr/>
                      <p:nvPr/>
                    </p:nvCxnSpPr>
                    <p:spPr>
                      <a:xfrm>
                        <a:off x="2590800" y="5562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" name="Straight Connector 553"/>
                      <p:cNvCxnSpPr/>
                      <p:nvPr/>
                    </p:nvCxnSpPr>
                    <p:spPr>
                      <a:xfrm>
                        <a:off x="2590800" y="5715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5" name="Straight Connector 83"/>
                      <p:cNvCxnSpPr/>
                      <p:nvPr/>
                    </p:nvCxnSpPr>
                    <p:spPr>
                      <a:xfrm>
                        <a:off x="2590800" y="5867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40" name="Rectangle 539"/>
                    <p:cNvSpPr/>
                    <p:nvPr/>
                  </p:nvSpPr>
                  <p:spPr>
                    <a:xfrm>
                      <a:off x="83058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" name="Group 84"/>
                  <p:cNvGrpSpPr/>
                  <p:nvPr/>
                </p:nvGrpSpPr>
                <p:grpSpPr>
                  <a:xfrm>
                    <a:off x="3226099" y="2328568"/>
                    <a:ext cx="4886112" cy="194581"/>
                    <a:chOff x="2514600" y="3810000"/>
                    <a:chExt cx="5867400" cy="305947"/>
                  </a:xfrm>
                </p:grpSpPr>
                <p:sp>
                  <p:nvSpPr>
                    <p:cNvPr id="520" name="Rectangle 85"/>
                    <p:cNvSpPr/>
                    <p:nvPr/>
                  </p:nvSpPr>
                  <p:spPr>
                    <a:xfrm>
                      <a:off x="25146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21" name="Group 24"/>
                    <p:cNvGrpSpPr/>
                    <p:nvPr/>
                  </p:nvGrpSpPr>
                  <p:grpSpPr>
                    <a:xfrm>
                      <a:off x="2590800" y="3810730"/>
                      <a:ext cx="5715000" cy="305217"/>
                      <a:chOff x="2590800" y="3733800"/>
                      <a:chExt cx="5715000" cy="2135188"/>
                    </a:xfrm>
                  </p:grpSpPr>
                  <p:cxnSp>
                    <p:nvCxnSpPr>
                      <p:cNvPr id="523" name="Straight Connector 489"/>
                      <p:cNvCxnSpPr/>
                      <p:nvPr/>
                    </p:nvCxnSpPr>
                    <p:spPr>
                      <a:xfrm>
                        <a:off x="2590800" y="3733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4" name="Straight Connector 89"/>
                      <p:cNvCxnSpPr/>
                      <p:nvPr/>
                    </p:nvCxnSpPr>
                    <p:spPr>
                      <a:xfrm>
                        <a:off x="2590800" y="3886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5" name="Straight Connector 524"/>
                      <p:cNvCxnSpPr/>
                      <p:nvPr/>
                    </p:nvCxnSpPr>
                    <p:spPr>
                      <a:xfrm>
                        <a:off x="2590800" y="4038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6" name="Straight Connector 91"/>
                      <p:cNvCxnSpPr/>
                      <p:nvPr/>
                    </p:nvCxnSpPr>
                    <p:spPr>
                      <a:xfrm>
                        <a:off x="2590800" y="4191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7" name="Straight Connector 526"/>
                      <p:cNvCxnSpPr/>
                      <p:nvPr/>
                    </p:nvCxnSpPr>
                    <p:spPr>
                      <a:xfrm>
                        <a:off x="2590800" y="4343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8" name="Straight Connector 527"/>
                      <p:cNvCxnSpPr/>
                      <p:nvPr/>
                    </p:nvCxnSpPr>
                    <p:spPr>
                      <a:xfrm>
                        <a:off x="2590800" y="4495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9" name="Straight Connector 528"/>
                      <p:cNvCxnSpPr/>
                      <p:nvPr/>
                    </p:nvCxnSpPr>
                    <p:spPr>
                      <a:xfrm>
                        <a:off x="2590800" y="4648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0" name="Straight Connector 529"/>
                      <p:cNvCxnSpPr/>
                      <p:nvPr/>
                    </p:nvCxnSpPr>
                    <p:spPr>
                      <a:xfrm>
                        <a:off x="2590800" y="4800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1" name="Straight Connector 530"/>
                      <p:cNvCxnSpPr/>
                      <p:nvPr/>
                    </p:nvCxnSpPr>
                    <p:spPr>
                      <a:xfrm>
                        <a:off x="2590800" y="4953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2" name="Straight Connector 531"/>
                      <p:cNvCxnSpPr/>
                      <p:nvPr/>
                    </p:nvCxnSpPr>
                    <p:spPr>
                      <a:xfrm>
                        <a:off x="2590800" y="5105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3" name="Straight Connector 532"/>
                      <p:cNvCxnSpPr/>
                      <p:nvPr/>
                    </p:nvCxnSpPr>
                    <p:spPr>
                      <a:xfrm>
                        <a:off x="2590800" y="5257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4" name="Straight Connector 533"/>
                      <p:cNvCxnSpPr/>
                      <p:nvPr/>
                    </p:nvCxnSpPr>
                    <p:spPr>
                      <a:xfrm>
                        <a:off x="2590800" y="5410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5" name="Straight Connector 534"/>
                      <p:cNvCxnSpPr/>
                      <p:nvPr/>
                    </p:nvCxnSpPr>
                    <p:spPr>
                      <a:xfrm>
                        <a:off x="2590800" y="5562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6" name="Straight Connector 535"/>
                      <p:cNvCxnSpPr/>
                      <p:nvPr/>
                    </p:nvCxnSpPr>
                    <p:spPr>
                      <a:xfrm>
                        <a:off x="2590800" y="5715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7" name="Straight Connector 536"/>
                      <p:cNvCxnSpPr/>
                      <p:nvPr/>
                    </p:nvCxnSpPr>
                    <p:spPr>
                      <a:xfrm>
                        <a:off x="2590800" y="5867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22" name="Rectangle 87"/>
                    <p:cNvSpPr/>
                    <p:nvPr/>
                  </p:nvSpPr>
                  <p:spPr>
                    <a:xfrm>
                      <a:off x="83058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" name="Group 103"/>
                  <p:cNvGrpSpPr/>
                  <p:nvPr/>
                </p:nvGrpSpPr>
                <p:grpSpPr>
                  <a:xfrm>
                    <a:off x="3226099" y="2522420"/>
                    <a:ext cx="4886112" cy="194581"/>
                    <a:chOff x="2514600" y="3810000"/>
                    <a:chExt cx="5867400" cy="305947"/>
                  </a:xfrm>
                </p:grpSpPr>
                <p:sp>
                  <p:nvSpPr>
                    <p:cNvPr id="502" name="Rectangle 501"/>
                    <p:cNvSpPr/>
                    <p:nvPr/>
                  </p:nvSpPr>
                  <p:spPr>
                    <a:xfrm>
                      <a:off x="25146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03" name="Group 24"/>
                    <p:cNvGrpSpPr/>
                    <p:nvPr/>
                  </p:nvGrpSpPr>
                  <p:grpSpPr>
                    <a:xfrm>
                      <a:off x="2590800" y="3810730"/>
                      <a:ext cx="5715000" cy="305217"/>
                      <a:chOff x="2590800" y="3733800"/>
                      <a:chExt cx="5715000" cy="2135188"/>
                    </a:xfrm>
                  </p:grpSpPr>
                  <p:cxnSp>
                    <p:nvCxnSpPr>
                      <p:cNvPr id="505" name="Straight Connector 471"/>
                      <p:cNvCxnSpPr/>
                      <p:nvPr/>
                    </p:nvCxnSpPr>
                    <p:spPr>
                      <a:xfrm>
                        <a:off x="2590800" y="3733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6" name="Straight Connector 505"/>
                      <p:cNvCxnSpPr/>
                      <p:nvPr/>
                    </p:nvCxnSpPr>
                    <p:spPr>
                      <a:xfrm>
                        <a:off x="2590800" y="3886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7" name="Straight Connector 506"/>
                      <p:cNvCxnSpPr/>
                      <p:nvPr/>
                    </p:nvCxnSpPr>
                    <p:spPr>
                      <a:xfrm>
                        <a:off x="2590800" y="4038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" name="Straight Connector 507"/>
                      <p:cNvCxnSpPr/>
                      <p:nvPr/>
                    </p:nvCxnSpPr>
                    <p:spPr>
                      <a:xfrm>
                        <a:off x="2590800" y="4191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9" name="Straight Connector 508"/>
                      <p:cNvCxnSpPr/>
                      <p:nvPr/>
                    </p:nvCxnSpPr>
                    <p:spPr>
                      <a:xfrm>
                        <a:off x="2590800" y="4343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0" name="Straight Connector 509"/>
                      <p:cNvCxnSpPr/>
                      <p:nvPr/>
                    </p:nvCxnSpPr>
                    <p:spPr>
                      <a:xfrm>
                        <a:off x="2590800" y="4495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1" name="Straight Connector 510"/>
                      <p:cNvCxnSpPr/>
                      <p:nvPr/>
                    </p:nvCxnSpPr>
                    <p:spPr>
                      <a:xfrm>
                        <a:off x="2590800" y="4648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2" name="Straight Connector 511"/>
                      <p:cNvCxnSpPr/>
                      <p:nvPr/>
                    </p:nvCxnSpPr>
                    <p:spPr>
                      <a:xfrm>
                        <a:off x="2590800" y="4800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3" name="Straight Connector 512"/>
                      <p:cNvCxnSpPr/>
                      <p:nvPr/>
                    </p:nvCxnSpPr>
                    <p:spPr>
                      <a:xfrm>
                        <a:off x="2590800" y="4953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Straight Connector 513"/>
                      <p:cNvCxnSpPr/>
                      <p:nvPr/>
                    </p:nvCxnSpPr>
                    <p:spPr>
                      <a:xfrm>
                        <a:off x="2590800" y="5105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Straight Connector 514"/>
                      <p:cNvCxnSpPr/>
                      <p:nvPr/>
                    </p:nvCxnSpPr>
                    <p:spPr>
                      <a:xfrm>
                        <a:off x="2590800" y="5257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6" name="Straight Connector 515"/>
                      <p:cNvCxnSpPr/>
                      <p:nvPr/>
                    </p:nvCxnSpPr>
                    <p:spPr>
                      <a:xfrm>
                        <a:off x="2590800" y="5410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Straight Connector 516"/>
                      <p:cNvCxnSpPr/>
                      <p:nvPr/>
                    </p:nvCxnSpPr>
                    <p:spPr>
                      <a:xfrm>
                        <a:off x="2590800" y="5562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Straight Connector 517"/>
                      <p:cNvCxnSpPr/>
                      <p:nvPr/>
                    </p:nvCxnSpPr>
                    <p:spPr>
                      <a:xfrm>
                        <a:off x="2590800" y="5715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9" name="Straight Connector 518"/>
                      <p:cNvCxnSpPr/>
                      <p:nvPr/>
                    </p:nvCxnSpPr>
                    <p:spPr>
                      <a:xfrm>
                        <a:off x="2590800" y="5867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04" name="Rectangle 503"/>
                    <p:cNvSpPr/>
                    <p:nvPr/>
                  </p:nvSpPr>
                  <p:spPr>
                    <a:xfrm>
                      <a:off x="83058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141"/>
                  <p:cNvGrpSpPr/>
                  <p:nvPr/>
                </p:nvGrpSpPr>
                <p:grpSpPr>
                  <a:xfrm>
                    <a:off x="3226099" y="1553160"/>
                    <a:ext cx="4886112" cy="194581"/>
                    <a:chOff x="2514600" y="3810000"/>
                    <a:chExt cx="5867400" cy="305947"/>
                  </a:xfrm>
                </p:grpSpPr>
                <p:sp>
                  <p:nvSpPr>
                    <p:cNvPr id="484" name="Rectangle 483"/>
                    <p:cNvSpPr/>
                    <p:nvPr/>
                  </p:nvSpPr>
                  <p:spPr>
                    <a:xfrm>
                      <a:off x="25146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85" name="Group 24"/>
                    <p:cNvGrpSpPr/>
                    <p:nvPr/>
                  </p:nvGrpSpPr>
                  <p:grpSpPr>
                    <a:xfrm>
                      <a:off x="2590800" y="3810730"/>
                      <a:ext cx="5715000" cy="305217"/>
                      <a:chOff x="2590800" y="3733800"/>
                      <a:chExt cx="5715000" cy="2135188"/>
                    </a:xfrm>
                  </p:grpSpPr>
                  <p:cxnSp>
                    <p:nvCxnSpPr>
                      <p:cNvPr id="487" name="Straight Connector 453"/>
                      <p:cNvCxnSpPr/>
                      <p:nvPr/>
                    </p:nvCxnSpPr>
                    <p:spPr>
                      <a:xfrm>
                        <a:off x="2590800" y="3733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8" name="Straight Connector 487"/>
                      <p:cNvCxnSpPr/>
                      <p:nvPr/>
                    </p:nvCxnSpPr>
                    <p:spPr>
                      <a:xfrm>
                        <a:off x="2590800" y="3886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9" name="Straight Connector 488"/>
                      <p:cNvCxnSpPr/>
                      <p:nvPr/>
                    </p:nvCxnSpPr>
                    <p:spPr>
                      <a:xfrm>
                        <a:off x="2590800" y="4038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0" name="Straight Connector 489"/>
                      <p:cNvCxnSpPr/>
                      <p:nvPr/>
                    </p:nvCxnSpPr>
                    <p:spPr>
                      <a:xfrm>
                        <a:off x="2590800" y="4191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1" name="Straight Connector 490"/>
                      <p:cNvCxnSpPr/>
                      <p:nvPr/>
                    </p:nvCxnSpPr>
                    <p:spPr>
                      <a:xfrm>
                        <a:off x="2590800" y="4343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" name="Straight Connector 491"/>
                      <p:cNvCxnSpPr/>
                      <p:nvPr/>
                    </p:nvCxnSpPr>
                    <p:spPr>
                      <a:xfrm>
                        <a:off x="2590800" y="4495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3" name="Straight Connector 492"/>
                      <p:cNvCxnSpPr/>
                      <p:nvPr/>
                    </p:nvCxnSpPr>
                    <p:spPr>
                      <a:xfrm>
                        <a:off x="2590800" y="4648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4" name="Straight Connector 493"/>
                      <p:cNvCxnSpPr/>
                      <p:nvPr/>
                    </p:nvCxnSpPr>
                    <p:spPr>
                      <a:xfrm>
                        <a:off x="2590800" y="4800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5" name="Straight Connector 494"/>
                      <p:cNvCxnSpPr/>
                      <p:nvPr/>
                    </p:nvCxnSpPr>
                    <p:spPr>
                      <a:xfrm>
                        <a:off x="2590800" y="4953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6" name="Straight Connector 495"/>
                      <p:cNvCxnSpPr/>
                      <p:nvPr/>
                    </p:nvCxnSpPr>
                    <p:spPr>
                      <a:xfrm>
                        <a:off x="2590800" y="5105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7" name="Straight Connector 496"/>
                      <p:cNvCxnSpPr/>
                      <p:nvPr/>
                    </p:nvCxnSpPr>
                    <p:spPr>
                      <a:xfrm>
                        <a:off x="2590800" y="5257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8" name="Straight Connector 497"/>
                      <p:cNvCxnSpPr/>
                      <p:nvPr/>
                    </p:nvCxnSpPr>
                    <p:spPr>
                      <a:xfrm>
                        <a:off x="2590800" y="5410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9" name="Straight Connector 498"/>
                      <p:cNvCxnSpPr/>
                      <p:nvPr/>
                    </p:nvCxnSpPr>
                    <p:spPr>
                      <a:xfrm>
                        <a:off x="2590800" y="5562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0" name="Straight Connector 499"/>
                      <p:cNvCxnSpPr/>
                      <p:nvPr/>
                    </p:nvCxnSpPr>
                    <p:spPr>
                      <a:xfrm>
                        <a:off x="2590800" y="5715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1" name="Straight Connector 500"/>
                      <p:cNvCxnSpPr/>
                      <p:nvPr/>
                    </p:nvCxnSpPr>
                    <p:spPr>
                      <a:xfrm>
                        <a:off x="2590800" y="5867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6" name="Rectangle 452"/>
                    <p:cNvSpPr/>
                    <p:nvPr/>
                  </p:nvSpPr>
                  <p:spPr>
                    <a:xfrm>
                      <a:off x="83058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" name="Group 160"/>
                  <p:cNvGrpSpPr/>
                  <p:nvPr/>
                </p:nvGrpSpPr>
                <p:grpSpPr>
                  <a:xfrm>
                    <a:off x="3226099" y="1359308"/>
                    <a:ext cx="4886112" cy="194581"/>
                    <a:chOff x="2514600" y="3810000"/>
                    <a:chExt cx="5867400" cy="305947"/>
                  </a:xfrm>
                </p:grpSpPr>
                <p:sp>
                  <p:nvSpPr>
                    <p:cNvPr id="466" name="Rectangle 465"/>
                    <p:cNvSpPr/>
                    <p:nvPr/>
                  </p:nvSpPr>
                  <p:spPr>
                    <a:xfrm>
                      <a:off x="25146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7" name="Group 24"/>
                    <p:cNvGrpSpPr/>
                    <p:nvPr/>
                  </p:nvGrpSpPr>
                  <p:grpSpPr>
                    <a:xfrm>
                      <a:off x="2590800" y="3810730"/>
                      <a:ext cx="5715000" cy="305217"/>
                      <a:chOff x="2590800" y="3733800"/>
                      <a:chExt cx="5715000" cy="2135188"/>
                    </a:xfrm>
                  </p:grpSpPr>
                  <p:cxnSp>
                    <p:nvCxnSpPr>
                      <p:cNvPr id="469" name="Straight Connector 164"/>
                      <p:cNvCxnSpPr/>
                      <p:nvPr/>
                    </p:nvCxnSpPr>
                    <p:spPr>
                      <a:xfrm>
                        <a:off x="2590800" y="3733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" name="Straight Connector 165"/>
                      <p:cNvCxnSpPr/>
                      <p:nvPr/>
                    </p:nvCxnSpPr>
                    <p:spPr>
                      <a:xfrm>
                        <a:off x="2590800" y="3886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" name="Straight Connector 166"/>
                      <p:cNvCxnSpPr/>
                      <p:nvPr/>
                    </p:nvCxnSpPr>
                    <p:spPr>
                      <a:xfrm>
                        <a:off x="2590800" y="4038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2" name="Straight Connector 167"/>
                      <p:cNvCxnSpPr/>
                      <p:nvPr/>
                    </p:nvCxnSpPr>
                    <p:spPr>
                      <a:xfrm>
                        <a:off x="2590800" y="4191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3" name="Straight Connector 168"/>
                      <p:cNvCxnSpPr/>
                      <p:nvPr/>
                    </p:nvCxnSpPr>
                    <p:spPr>
                      <a:xfrm>
                        <a:off x="2590800" y="4343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4" name="Straight Connector 169"/>
                      <p:cNvCxnSpPr/>
                      <p:nvPr/>
                    </p:nvCxnSpPr>
                    <p:spPr>
                      <a:xfrm>
                        <a:off x="2590800" y="4495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5" name="Straight Connector 170"/>
                      <p:cNvCxnSpPr/>
                      <p:nvPr/>
                    </p:nvCxnSpPr>
                    <p:spPr>
                      <a:xfrm>
                        <a:off x="2590800" y="4648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6" name="Straight Connector 475"/>
                      <p:cNvCxnSpPr/>
                      <p:nvPr/>
                    </p:nvCxnSpPr>
                    <p:spPr>
                      <a:xfrm>
                        <a:off x="2590800" y="4800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7" name="Straight Connector 476"/>
                      <p:cNvCxnSpPr/>
                      <p:nvPr/>
                    </p:nvCxnSpPr>
                    <p:spPr>
                      <a:xfrm>
                        <a:off x="2590800" y="4953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8" name="Straight Connector 477"/>
                      <p:cNvCxnSpPr/>
                      <p:nvPr/>
                    </p:nvCxnSpPr>
                    <p:spPr>
                      <a:xfrm>
                        <a:off x="2590800" y="5105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9" name="Straight Connector 478"/>
                      <p:cNvCxnSpPr/>
                      <p:nvPr/>
                    </p:nvCxnSpPr>
                    <p:spPr>
                      <a:xfrm>
                        <a:off x="2590800" y="52578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0" name="Straight Connector 479"/>
                      <p:cNvCxnSpPr/>
                      <p:nvPr/>
                    </p:nvCxnSpPr>
                    <p:spPr>
                      <a:xfrm>
                        <a:off x="2590800" y="54102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1" name="Straight Connector 480"/>
                      <p:cNvCxnSpPr/>
                      <p:nvPr/>
                    </p:nvCxnSpPr>
                    <p:spPr>
                      <a:xfrm>
                        <a:off x="2590800" y="55626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2" name="Straight Connector 481"/>
                      <p:cNvCxnSpPr/>
                      <p:nvPr/>
                    </p:nvCxnSpPr>
                    <p:spPr>
                      <a:xfrm>
                        <a:off x="2590800" y="57150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3" name="Straight Connector 482"/>
                      <p:cNvCxnSpPr/>
                      <p:nvPr/>
                    </p:nvCxnSpPr>
                    <p:spPr>
                      <a:xfrm>
                        <a:off x="2590800" y="5867400"/>
                        <a:ext cx="5715000" cy="1588"/>
                      </a:xfrm>
                      <a:prstGeom prst="line">
                        <a:avLst/>
                      </a:prstGeom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8" name="Rectangle 163"/>
                    <p:cNvSpPr/>
                    <p:nvPr/>
                  </p:nvSpPr>
                  <p:spPr>
                    <a:xfrm>
                      <a:off x="8305800" y="3810000"/>
                      <a:ext cx="76200" cy="3048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6" name="Group 244"/>
                  <p:cNvGrpSpPr/>
                  <p:nvPr/>
                </p:nvGrpSpPr>
                <p:grpSpPr>
                  <a:xfrm>
                    <a:off x="6506419" y="1128352"/>
                    <a:ext cx="1558221" cy="1820039"/>
                    <a:chOff x="4953000" y="4267200"/>
                    <a:chExt cx="1895475" cy="2146280"/>
                  </a:xfrm>
                </p:grpSpPr>
                <p:grpSp>
                  <p:nvGrpSpPr>
                    <p:cNvPr id="448" name="Group 240"/>
                    <p:cNvGrpSpPr/>
                    <p:nvPr/>
                  </p:nvGrpSpPr>
                  <p:grpSpPr>
                    <a:xfrm>
                      <a:off x="5334000" y="4267200"/>
                      <a:ext cx="1143000" cy="2146280"/>
                      <a:chOff x="4431856" y="4077858"/>
                      <a:chExt cx="623273" cy="2146280"/>
                    </a:xfrm>
                  </p:grpSpPr>
                  <p:cxnSp>
                    <p:nvCxnSpPr>
                      <p:cNvPr id="452" name="Straight Connector 199"/>
                      <p:cNvCxnSpPr/>
                      <p:nvPr/>
                    </p:nvCxnSpPr>
                    <p:spPr>
                      <a:xfrm rot="6756622">
                        <a:off x="3627365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3" name="Straight Connector 452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4" name="Straight Connector 453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5" name="Straight Connector 454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" name="Straight Connector 205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7" name="Straight Connector 456"/>
                      <p:cNvCxnSpPr/>
                      <p:nvPr/>
                    </p:nvCxnSpPr>
                    <p:spPr>
                      <a:xfrm rot="6756622">
                        <a:off x="3661755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8" name="Straight Connector 457"/>
                      <p:cNvCxnSpPr/>
                      <p:nvPr/>
                    </p:nvCxnSpPr>
                    <p:spPr>
                      <a:xfrm rot="6756622">
                        <a:off x="3696144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Straight Connector 458"/>
                      <p:cNvCxnSpPr/>
                      <p:nvPr/>
                    </p:nvCxnSpPr>
                    <p:spPr>
                      <a:xfrm rot="6756622">
                        <a:off x="3730534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Straight Connector 459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1" name="Straight Connector 460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Straight Connector 461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" name="Straight Connector 462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4" name="Straight Connector 463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5" name="Straight Connector 464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9" name="Group 243"/>
                    <p:cNvGrpSpPr/>
                    <p:nvPr/>
                  </p:nvGrpSpPr>
                  <p:grpSpPr>
                    <a:xfrm>
                      <a:off x="4953000" y="4452938"/>
                      <a:ext cx="1895475" cy="1777402"/>
                      <a:chOff x="4953000" y="4452938"/>
                      <a:chExt cx="1895475" cy="1777402"/>
                    </a:xfrm>
                  </p:grpSpPr>
                  <p:sp>
                    <p:nvSpPr>
                      <p:cNvPr id="450" name="Rectangle 241"/>
                      <p:cNvSpPr/>
                      <p:nvPr/>
                    </p:nvSpPr>
                    <p:spPr>
                      <a:xfrm rot="16200000">
                        <a:off x="6695580" y="4377233"/>
                        <a:ext cx="7719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1" name="Rectangle 242"/>
                      <p:cNvSpPr/>
                      <p:nvPr/>
                    </p:nvSpPr>
                    <p:spPr>
                      <a:xfrm rot="16200000">
                        <a:off x="5028705" y="6077445"/>
                        <a:ext cx="7719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7" name="Group 245"/>
                  <p:cNvGrpSpPr/>
                  <p:nvPr/>
                </p:nvGrpSpPr>
                <p:grpSpPr>
                  <a:xfrm>
                    <a:off x="6311672" y="1127072"/>
                    <a:ext cx="1558221" cy="1820039"/>
                    <a:chOff x="4953000" y="4267200"/>
                    <a:chExt cx="1895475" cy="2146280"/>
                  </a:xfrm>
                </p:grpSpPr>
                <p:grpSp>
                  <p:nvGrpSpPr>
                    <p:cNvPr id="430" name="Group 240"/>
                    <p:cNvGrpSpPr/>
                    <p:nvPr/>
                  </p:nvGrpSpPr>
                  <p:grpSpPr>
                    <a:xfrm>
                      <a:off x="5334000" y="4267200"/>
                      <a:ext cx="1143000" cy="2146280"/>
                      <a:chOff x="4431856" y="4077858"/>
                      <a:chExt cx="623273" cy="2146280"/>
                    </a:xfrm>
                  </p:grpSpPr>
                  <p:cxnSp>
                    <p:nvCxnSpPr>
                      <p:cNvPr id="434" name="Straight Connector 433"/>
                      <p:cNvCxnSpPr/>
                      <p:nvPr/>
                    </p:nvCxnSpPr>
                    <p:spPr>
                      <a:xfrm rot="6756622">
                        <a:off x="3627365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5" name="Straight Connector 434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6" name="Straight Connector 435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7" name="Straight Connector 436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8" name="Straight Connector 437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9" name="Straight Connector 438"/>
                      <p:cNvCxnSpPr/>
                      <p:nvPr/>
                    </p:nvCxnSpPr>
                    <p:spPr>
                      <a:xfrm rot="6756622">
                        <a:off x="3661755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0" name="Straight Connector 439"/>
                      <p:cNvCxnSpPr/>
                      <p:nvPr/>
                    </p:nvCxnSpPr>
                    <p:spPr>
                      <a:xfrm rot="6756622">
                        <a:off x="3696144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1" name="Straight Connector 440"/>
                      <p:cNvCxnSpPr/>
                      <p:nvPr/>
                    </p:nvCxnSpPr>
                    <p:spPr>
                      <a:xfrm rot="6756622">
                        <a:off x="3730534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2" name="Straight Connector 441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3" name="Straight Connector 259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4" name="Straight Connector 260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5" name="Straight Connector 444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Straight Connector 445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Straight Connector 446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31" name="Group 243"/>
                    <p:cNvGrpSpPr/>
                    <p:nvPr/>
                  </p:nvGrpSpPr>
                  <p:grpSpPr>
                    <a:xfrm>
                      <a:off x="4953000" y="4452938"/>
                      <a:ext cx="1895475" cy="1777402"/>
                      <a:chOff x="4953000" y="4452938"/>
                      <a:chExt cx="1895475" cy="1777402"/>
                    </a:xfrm>
                  </p:grpSpPr>
                  <p:sp>
                    <p:nvSpPr>
                      <p:cNvPr id="432" name="Rectangle 398"/>
                      <p:cNvSpPr/>
                      <p:nvPr/>
                    </p:nvSpPr>
                    <p:spPr>
                      <a:xfrm rot="16200000">
                        <a:off x="6695580" y="4377233"/>
                        <a:ext cx="7719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3" name="Rectangle 399"/>
                      <p:cNvSpPr/>
                      <p:nvPr/>
                    </p:nvSpPr>
                    <p:spPr>
                      <a:xfrm rot="16200000">
                        <a:off x="5028705" y="6077445"/>
                        <a:ext cx="7719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" name="Group 264"/>
                  <p:cNvGrpSpPr/>
                  <p:nvPr/>
                </p:nvGrpSpPr>
                <p:grpSpPr>
                  <a:xfrm>
                    <a:off x="6116923" y="1125792"/>
                    <a:ext cx="1558221" cy="1820039"/>
                    <a:chOff x="4953000" y="4267200"/>
                    <a:chExt cx="1895475" cy="2146280"/>
                  </a:xfrm>
                </p:grpSpPr>
                <p:grpSp>
                  <p:nvGrpSpPr>
                    <p:cNvPr id="412" name="Group 240"/>
                    <p:cNvGrpSpPr/>
                    <p:nvPr/>
                  </p:nvGrpSpPr>
                  <p:grpSpPr>
                    <a:xfrm>
                      <a:off x="5334000" y="4267200"/>
                      <a:ext cx="1143000" cy="2146280"/>
                      <a:chOff x="4431856" y="4077858"/>
                      <a:chExt cx="623273" cy="2146280"/>
                    </a:xfrm>
                  </p:grpSpPr>
                  <p:cxnSp>
                    <p:nvCxnSpPr>
                      <p:cNvPr id="416" name="Straight Connector 415"/>
                      <p:cNvCxnSpPr/>
                      <p:nvPr/>
                    </p:nvCxnSpPr>
                    <p:spPr>
                      <a:xfrm rot="6756622">
                        <a:off x="3627365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7" name="Straight Connector 416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8" name="Straight Connector 417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9" name="Straight Connector 418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0" name="Straight Connector 419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1" name="Straight Connector 420"/>
                      <p:cNvCxnSpPr/>
                      <p:nvPr/>
                    </p:nvCxnSpPr>
                    <p:spPr>
                      <a:xfrm rot="6756622">
                        <a:off x="3661755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2" name="Straight Connector 421"/>
                      <p:cNvCxnSpPr/>
                      <p:nvPr/>
                    </p:nvCxnSpPr>
                    <p:spPr>
                      <a:xfrm rot="6756622">
                        <a:off x="3696144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3" name="Straight Connector 422"/>
                      <p:cNvCxnSpPr/>
                      <p:nvPr/>
                    </p:nvCxnSpPr>
                    <p:spPr>
                      <a:xfrm rot="6756622">
                        <a:off x="3730534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4" name="Straight Connector 277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5" name="Straight Connector 278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" name="Straight Connector 279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7" name="Straight Connector 280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8" name="Straight Connector 281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9" name="Straight Connector 282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13" name="Group 243"/>
                    <p:cNvGrpSpPr/>
                    <p:nvPr/>
                  </p:nvGrpSpPr>
                  <p:grpSpPr>
                    <a:xfrm>
                      <a:off x="4953000" y="4452938"/>
                      <a:ext cx="1895475" cy="1777402"/>
                      <a:chOff x="4953000" y="4452938"/>
                      <a:chExt cx="1895475" cy="1777402"/>
                    </a:xfrm>
                  </p:grpSpPr>
                  <p:sp>
                    <p:nvSpPr>
                      <p:cNvPr id="414" name="Rectangle 380"/>
                      <p:cNvSpPr/>
                      <p:nvPr/>
                    </p:nvSpPr>
                    <p:spPr>
                      <a:xfrm rot="16200000">
                        <a:off x="6695580" y="4377233"/>
                        <a:ext cx="7719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5" name="Rectangle 381"/>
                      <p:cNvSpPr/>
                      <p:nvPr/>
                    </p:nvSpPr>
                    <p:spPr>
                      <a:xfrm rot="16200000">
                        <a:off x="5028705" y="6077445"/>
                        <a:ext cx="7719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9" name="Group 283"/>
                  <p:cNvGrpSpPr/>
                  <p:nvPr/>
                </p:nvGrpSpPr>
                <p:grpSpPr>
                  <a:xfrm>
                    <a:off x="5929617" y="1124514"/>
                    <a:ext cx="1558221" cy="1820039"/>
                    <a:chOff x="4953000" y="4267200"/>
                    <a:chExt cx="1895475" cy="2146280"/>
                  </a:xfrm>
                </p:grpSpPr>
                <p:grpSp>
                  <p:nvGrpSpPr>
                    <p:cNvPr id="394" name="Group 240"/>
                    <p:cNvGrpSpPr/>
                    <p:nvPr/>
                  </p:nvGrpSpPr>
                  <p:grpSpPr>
                    <a:xfrm>
                      <a:off x="5334000" y="4267200"/>
                      <a:ext cx="1143000" cy="2146280"/>
                      <a:chOff x="4431856" y="4077858"/>
                      <a:chExt cx="623273" cy="2146280"/>
                    </a:xfrm>
                  </p:grpSpPr>
                  <p:cxnSp>
                    <p:nvCxnSpPr>
                      <p:cNvPr id="398" name="Straight Connector 397"/>
                      <p:cNvCxnSpPr/>
                      <p:nvPr/>
                    </p:nvCxnSpPr>
                    <p:spPr>
                      <a:xfrm rot="6756622">
                        <a:off x="3627365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9" name="Straight Connector 398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0" name="Straight Connector 399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1" name="Straight Connector 400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2" name="Straight Connector 401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" name="Straight Connector 402"/>
                      <p:cNvCxnSpPr/>
                      <p:nvPr/>
                    </p:nvCxnSpPr>
                    <p:spPr>
                      <a:xfrm rot="6756622">
                        <a:off x="3661755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4" name="Straight Connector 403"/>
                      <p:cNvCxnSpPr/>
                      <p:nvPr/>
                    </p:nvCxnSpPr>
                    <p:spPr>
                      <a:xfrm rot="6756622">
                        <a:off x="3696144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5" name="Straight Connector 404"/>
                      <p:cNvCxnSpPr/>
                      <p:nvPr/>
                    </p:nvCxnSpPr>
                    <p:spPr>
                      <a:xfrm rot="6756622">
                        <a:off x="3730534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6" name="Straight Connector 405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7" name="Straight Connector 406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8" name="Straight Connector 407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9" name="Straight Connector 408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0" name="Straight Connector 409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1" name="Straight Connector 301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95" name="Group 243"/>
                    <p:cNvGrpSpPr/>
                    <p:nvPr/>
                  </p:nvGrpSpPr>
                  <p:grpSpPr>
                    <a:xfrm>
                      <a:off x="4953000" y="4452938"/>
                      <a:ext cx="1895475" cy="1777402"/>
                      <a:chOff x="4953000" y="4452938"/>
                      <a:chExt cx="1895475" cy="1777402"/>
                    </a:xfrm>
                  </p:grpSpPr>
                  <p:sp>
                    <p:nvSpPr>
                      <p:cNvPr id="396" name="Rectangle 362"/>
                      <p:cNvSpPr/>
                      <p:nvPr/>
                    </p:nvSpPr>
                    <p:spPr>
                      <a:xfrm rot="16200000">
                        <a:off x="6695580" y="4377233"/>
                        <a:ext cx="7719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" name="Rectangle 363"/>
                      <p:cNvSpPr/>
                      <p:nvPr/>
                    </p:nvSpPr>
                    <p:spPr>
                      <a:xfrm rot="16200000">
                        <a:off x="5028705" y="6077445"/>
                        <a:ext cx="7719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0" name="Group 302"/>
                  <p:cNvGrpSpPr/>
                  <p:nvPr/>
                </p:nvGrpSpPr>
                <p:grpSpPr>
                  <a:xfrm>
                    <a:off x="5734869" y="1123234"/>
                    <a:ext cx="1558220" cy="1820039"/>
                    <a:chOff x="4953001" y="4267200"/>
                    <a:chExt cx="1895474" cy="2146280"/>
                  </a:xfrm>
                </p:grpSpPr>
                <p:grpSp>
                  <p:nvGrpSpPr>
                    <p:cNvPr id="376" name="Group 240"/>
                    <p:cNvGrpSpPr/>
                    <p:nvPr/>
                  </p:nvGrpSpPr>
                  <p:grpSpPr>
                    <a:xfrm>
                      <a:off x="5334000" y="4267200"/>
                      <a:ext cx="1143000" cy="2146280"/>
                      <a:chOff x="4431856" y="4077858"/>
                      <a:chExt cx="623273" cy="2146280"/>
                    </a:xfrm>
                  </p:grpSpPr>
                  <p:cxnSp>
                    <p:nvCxnSpPr>
                      <p:cNvPr id="380" name="Straight Connector 379"/>
                      <p:cNvCxnSpPr/>
                      <p:nvPr/>
                    </p:nvCxnSpPr>
                    <p:spPr>
                      <a:xfrm rot="6756622">
                        <a:off x="3627365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Straight Connector 380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Straight Connector 381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3" name="Straight Connector 382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4" name="Straight Connector 383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Straight Connector 384"/>
                      <p:cNvCxnSpPr/>
                      <p:nvPr/>
                    </p:nvCxnSpPr>
                    <p:spPr>
                      <a:xfrm rot="6756622">
                        <a:off x="3661755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6" name="Straight Connector 385"/>
                      <p:cNvCxnSpPr/>
                      <p:nvPr/>
                    </p:nvCxnSpPr>
                    <p:spPr>
                      <a:xfrm rot="6756622">
                        <a:off x="3696144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7" name="Straight Connector 386"/>
                      <p:cNvCxnSpPr/>
                      <p:nvPr/>
                    </p:nvCxnSpPr>
                    <p:spPr>
                      <a:xfrm rot="6756622">
                        <a:off x="3730534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" name="Straight Connector 387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9" name="Straight Connector 388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0" name="Straight Connector 389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1" name="Straight Connector 390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2" name="Straight Connector 319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3" name="Straight Connector 320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7" name="Group 243"/>
                    <p:cNvGrpSpPr/>
                    <p:nvPr/>
                  </p:nvGrpSpPr>
                  <p:grpSpPr>
                    <a:xfrm>
                      <a:off x="4953001" y="4452938"/>
                      <a:ext cx="1895474" cy="1793884"/>
                      <a:chOff x="4953001" y="4452938"/>
                      <a:chExt cx="1895474" cy="1793884"/>
                    </a:xfrm>
                  </p:grpSpPr>
                  <p:sp>
                    <p:nvSpPr>
                      <p:cNvPr id="378" name="Rectangle 344"/>
                      <p:cNvSpPr/>
                      <p:nvPr/>
                    </p:nvSpPr>
                    <p:spPr>
                      <a:xfrm rot="16200000">
                        <a:off x="6695580" y="4377233"/>
                        <a:ext cx="77190" cy="228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9" name="Rectangle 345"/>
                      <p:cNvSpPr/>
                      <p:nvPr/>
                    </p:nvSpPr>
                    <p:spPr>
                      <a:xfrm rot="16200000">
                        <a:off x="5012157" y="6093994"/>
                        <a:ext cx="93672" cy="21198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" name="Group 470"/>
                  <p:cNvGrpSpPr/>
                  <p:nvPr/>
                </p:nvGrpSpPr>
                <p:grpSpPr>
                  <a:xfrm flipH="1">
                    <a:off x="5617994" y="1112515"/>
                    <a:ext cx="2489785" cy="1846257"/>
                    <a:chOff x="3776050" y="3987297"/>
                    <a:chExt cx="3028667" cy="2146280"/>
                  </a:xfrm>
                </p:grpSpPr>
                <p:grpSp>
                  <p:nvGrpSpPr>
                    <p:cNvPr id="263" name="Group 374"/>
                    <p:cNvGrpSpPr/>
                    <p:nvPr/>
                  </p:nvGrpSpPr>
                  <p:grpSpPr>
                    <a:xfrm>
                      <a:off x="3776050" y="3987297"/>
                      <a:ext cx="1895475" cy="2146280"/>
                      <a:chOff x="3776050" y="3986543"/>
                      <a:chExt cx="1895475" cy="2146280"/>
                    </a:xfrm>
                  </p:grpSpPr>
                  <p:grpSp>
                    <p:nvGrpSpPr>
                      <p:cNvPr id="358" name="Group 240"/>
                      <p:cNvGrpSpPr/>
                      <p:nvPr/>
                    </p:nvGrpSpPr>
                    <p:grpSpPr>
                      <a:xfrm>
                        <a:off x="4157050" y="3986543"/>
                        <a:ext cx="1143000" cy="2146280"/>
                        <a:chOff x="4431856" y="4077858"/>
                        <a:chExt cx="623273" cy="2146280"/>
                      </a:xfrm>
                    </p:grpSpPr>
                    <p:cxnSp>
                      <p:nvCxnSpPr>
                        <p:cNvPr id="362" name="Straight Connector 361"/>
                        <p:cNvCxnSpPr/>
                        <p:nvPr/>
                      </p:nvCxnSpPr>
                      <p:spPr>
                        <a:xfrm rot="6756622">
                          <a:off x="362736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3" name="Straight Connector 362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4" name="Straight Connector 363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5" name="Straight Connector 364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6" name="Straight Connector 365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7" name="Straight Connector 366"/>
                        <p:cNvCxnSpPr/>
                        <p:nvPr/>
                      </p:nvCxnSpPr>
                      <p:spPr>
                        <a:xfrm rot="6756622">
                          <a:off x="366175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8" name="Straight Connector 367"/>
                        <p:cNvCxnSpPr/>
                        <p:nvPr/>
                      </p:nvCxnSpPr>
                      <p:spPr>
                        <a:xfrm rot="6756622">
                          <a:off x="369614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9" name="Straight Connector 368"/>
                        <p:cNvCxnSpPr/>
                        <p:nvPr/>
                      </p:nvCxnSpPr>
                      <p:spPr>
                        <a:xfrm rot="6756622">
                          <a:off x="373053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0" name="Straight Connector 369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1" name="Straight Connector 370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2" name="Straight Connector 355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3" name="Straight Connector 356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4" name="Straight Connector 373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5" name="Straight Connector 374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59" name="Group 243"/>
                      <p:cNvGrpSpPr/>
                      <p:nvPr/>
                    </p:nvGrpSpPr>
                    <p:grpSpPr>
                      <a:xfrm>
                        <a:off x="3776050" y="4172281"/>
                        <a:ext cx="1895475" cy="1777402"/>
                        <a:chOff x="4953000" y="4452938"/>
                        <a:chExt cx="1895475" cy="1777402"/>
                      </a:xfrm>
                    </p:grpSpPr>
                    <p:sp>
                      <p:nvSpPr>
                        <p:cNvPr id="360" name="Rectangle 326"/>
                        <p:cNvSpPr/>
                        <p:nvPr/>
                      </p:nvSpPr>
                      <p:spPr>
                        <a:xfrm rot="16200000">
                          <a:off x="6695580" y="4377233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1" name="Rectangle 327"/>
                        <p:cNvSpPr/>
                        <p:nvPr/>
                      </p:nvSpPr>
                      <p:spPr>
                        <a:xfrm rot="16200000">
                          <a:off x="5028705" y="6077445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64" name="Group 375"/>
                    <p:cNvGrpSpPr/>
                    <p:nvPr/>
                  </p:nvGrpSpPr>
                  <p:grpSpPr>
                    <a:xfrm>
                      <a:off x="4000878" y="3987297"/>
                      <a:ext cx="1895475" cy="2146280"/>
                      <a:chOff x="3776050" y="3986543"/>
                      <a:chExt cx="1895475" cy="2146280"/>
                    </a:xfrm>
                  </p:grpSpPr>
                  <p:grpSp>
                    <p:nvGrpSpPr>
                      <p:cNvPr id="340" name="Group 240"/>
                      <p:cNvGrpSpPr/>
                      <p:nvPr/>
                    </p:nvGrpSpPr>
                    <p:grpSpPr>
                      <a:xfrm>
                        <a:off x="4157050" y="3986543"/>
                        <a:ext cx="1143000" cy="2146280"/>
                        <a:chOff x="4431856" y="4077858"/>
                        <a:chExt cx="623273" cy="2146280"/>
                      </a:xfrm>
                    </p:grpSpPr>
                    <p:cxnSp>
                      <p:nvCxnSpPr>
                        <p:cNvPr id="344" name="Straight Connector 310"/>
                        <p:cNvCxnSpPr/>
                        <p:nvPr/>
                      </p:nvCxnSpPr>
                      <p:spPr>
                        <a:xfrm rot="6756622">
                          <a:off x="362736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5" name="Straight Connector 344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" name="Straight Connector 345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7" name="Straight Connector 346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8" name="Straight Connector 347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9" name="Straight Connector 348"/>
                        <p:cNvCxnSpPr/>
                        <p:nvPr/>
                      </p:nvCxnSpPr>
                      <p:spPr>
                        <a:xfrm rot="6756622">
                          <a:off x="366175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0" name="Straight Connector 349"/>
                        <p:cNvCxnSpPr/>
                        <p:nvPr/>
                      </p:nvCxnSpPr>
                      <p:spPr>
                        <a:xfrm rot="6756622">
                          <a:off x="369614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1" name="Straight Connector 350"/>
                        <p:cNvCxnSpPr/>
                        <p:nvPr/>
                      </p:nvCxnSpPr>
                      <p:spPr>
                        <a:xfrm rot="6756622">
                          <a:off x="373053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2" name="Straight Connector 351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3" name="Straight Connector 352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4" name="Straight Connector 353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" name="Straight Connector 354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6" name="Straight Connector 355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7" name="Straight Connector 356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41" name="Group 243"/>
                      <p:cNvGrpSpPr/>
                      <p:nvPr/>
                    </p:nvGrpSpPr>
                    <p:grpSpPr>
                      <a:xfrm>
                        <a:off x="3776050" y="4172281"/>
                        <a:ext cx="1895475" cy="1777402"/>
                        <a:chOff x="4953000" y="4452938"/>
                        <a:chExt cx="1895475" cy="1777402"/>
                      </a:xfrm>
                    </p:grpSpPr>
                    <p:sp>
                      <p:nvSpPr>
                        <p:cNvPr id="342" name="Rectangle 341"/>
                        <p:cNvSpPr/>
                        <p:nvPr/>
                      </p:nvSpPr>
                      <p:spPr>
                        <a:xfrm rot="16200000">
                          <a:off x="6695580" y="4377233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3" name="Rectangle 309"/>
                        <p:cNvSpPr/>
                        <p:nvPr/>
                      </p:nvSpPr>
                      <p:spPr>
                        <a:xfrm rot="16200000">
                          <a:off x="5028705" y="6077445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65" name="Group 394"/>
                    <p:cNvGrpSpPr/>
                    <p:nvPr/>
                  </p:nvGrpSpPr>
                  <p:grpSpPr>
                    <a:xfrm>
                      <a:off x="4225705" y="3987297"/>
                      <a:ext cx="1895475" cy="2146280"/>
                      <a:chOff x="3776050" y="3986543"/>
                      <a:chExt cx="1895475" cy="2146280"/>
                    </a:xfrm>
                  </p:grpSpPr>
                  <p:grpSp>
                    <p:nvGrpSpPr>
                      <p:cNvPr id="322" name="Group 240"/>
                      <p:cNvGrpSpPr/>
                      <p:nvPr/>
                    </p:nvGrpSpPr>
                    <p:grpSpPr>
                      <a:xfrm>
                        <a:off x="4157050" y="3986543"/>
                        <a:ext cx="1143000" cy="2146280"/>
                        <a:chOff x="4431856" y="4077858"/>
                        <a:chExt cx="623273" cy="2146280"/>
                      </a:xfrm>
                    </p:grpSpPr>
                    <p:cxnSp>
                      <p:nvCxnSpPr>
                        <p:cNvPr id="326" name="Straight Connector 292"/>
                        <p:cNvCxnSpPr/>
                        <p:nvPr/>
                      </p:nvCxnSpPr>
                      <p:spPr>
                        <a:xfrm rot="6756622">
                          <a:off x="362736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" name="Straight Connector 326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8" name="Straight Connector 327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9" name="Straight Connector 328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0" name="Straight Connector 329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" name="Straight Connector 330"/>
                        <p:cNvCxnSpPr/>
                        <p:nvPr/>
                      </p:nvCxnSpPr>
                      <p:spPr>
                        <a:xfrm rot="6756622">
                          <a:off x="366175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2" name="Straight Connector 331"/>
                        <p:cNvCxnSpPr/>
                        <p:nvPr/>
                      </p:nvCxnSpPr>
                      <p:spPr>
                        <a:xfrm rot="6756622">
                          <a:off x="369614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" name="Straight Connector 332"/>
                        <p:cNvCxnSpPr/>
                        <p:nvPr/>
                      </p:nvCxnSpPr>
                      <p:spPr>
                        <a:xfrm rot="6756622">
                          <a:off x="373053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4" name="Straight Connector 333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5" name="Straight Connector 334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6" name="Straight Connector 335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7" name="Straight Connector 336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8" name="Straight Connector 337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9" name="Straight Connector 338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3" name="Group 243"/>
                      <p:cNvGrpSpPr/>
                      <p:nvPr/>
                    </p:nvGrpSpPr>
                    <p:grpSpPr>
                      <a:xfrm>
                        <a:off x="3776050" y="4172281"/>
                        <a:ext cx="1895475" cy="1777402"/>
                        <a:chOff x="4953000" y="4452938"/>
                        <a:chExt cx="1895475" cy="1777402"/>
                      </a:xfrm>
                    </p:grpSpPr>
                    <p:sp>
                      <p:nvSpPr>
                        <p:cNvPr id="324" name="Rectangle 323"/>
                        <p:cNvSpPr/>
                        <p:nvPr/>
                      </p:nvSpPr>
                      <p:spPr>
                        <a:xfrm rot="16200000">
                          <a:off x="6695580" y="4377233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5" name="Rectangle 291"/>
                        <p:cNvSpPr/>
                        <p:nvPr/>
                      </p:nvSpPr>
                      <p:spPr>
                        <a:xfrm rot="16200000">
                          <a:off x="5028705" y="6077445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66" name="Group 413"/>
                    <p:cNvGrpSpPr/>
                    <p:nvPr/>
                  </p:nvGrpSpPr>
                  <p:grpSpPr>
                    <a:xfrm>
                      <a:off x="4450533" y="3987297"/>
                      <a:ext cx="1895475" cy="2146280"/>
                      <a:chOff x="3776050" y="3986543"/>
                      <a:chExt cx="1895475" cy="2146280"/>
                    </a:xfrm>
                  </p:grpSpPr>
                  <p:grpSp>
                    <p:nvGrpSpPr>
                      <p:cNvPr id="305" name="Group 240"/>
                      <p:cNvGrpSpPr/>
                      <p:nvPr/>
                    </p:nvGrpSpPr>
                    <p:grpSpPr>
                      <a:xfrm>
                        <a:off x="4157050" y="3986543"/>
                        <a:ext cx="1143000" cy="2146280"/>
                        <a:chOff x="4431856" y="4077858"/>
                        <a:chExt cx="623273" cy="2146280"/>
                      </a:xfrm>
                    </p:grpSpPr>
                    <p:cxnSp>
                      <p:nvCxnSpPr>
                        <p:cNvPr id="309" name="Straight Connector 274"/>
                        <p:cNvCxnSpPr/>
                        <p:nvPr/>
                      </p:nvCxnSpPr>
                      <p:spPr>
                        <a:xfrm rot="6756622">
                          <a:off x="362736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0" name="Straight Connector 309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1" name="Straight Connector 310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2" name="Straight Connector 311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3" name="Straight Connector 312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4" name="Straight Connector 313"/>
                        <p:cNvCxnSpPr/>
                        <p:nvPr/>
                      </p:nvCxnSpPr>
                      <p:spPr>
                        <a:xfrm rot="6756622">
                          <a:off x="366175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" name="Straight Connector 314"/>
                        <p:cNvCxnSpPr/>
                        <p:nvPr/>
                      </p:nvCxnSpPr>
                      <p:spPr>
                        <a:xfrm rot="6756622">
                          <a:off x="369614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" name="Straight Connector 315"/>
                        <p:cNvCxnSpPr/>
                        <p:nvPr/>
                      </p:nvCxnSpPr>
                      <p:spPr>
                        <a:xfrm rot="6756622">
                          <a:off x="373053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7" name="Straight Connector 316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8" name="Straight Connector 317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9" name="Straight Connector 318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" name="Straight Connector 319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1" name="Straight Connector 320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06" name="Group 243"/>
                      <p:cNvGrpSpPr/>
                      <p:nvPr/>
                    </p:nvGrpSpPr>
                    <p:grpSpPr>
                      <a:xfrm>
                        <a:off x="3776050" y="4172281"/>
                        <a:ext cx="1895475" cy="1777402"/>
                        <a:chOff x="4953000" y="4452938"/>
                        <a:chExt cx="1895475" cy="1777402"/>
                      </a:xfrm>
                    </p:grpSpPr>
                    <p:sp>
                      <p:nvSpPr>
                        <p:cNvPr id="307" name="Rectangle 272"/>
                        <p:cNvSpPr/>
                        <p:nvPr/>
                      </p:nvSpPr>
                      <p:spPr>
                        <a:xfrm rot="16200000">
                          <a:off x="6695580" y="4377233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Rectangle 273"/>
                        <p:cNvSpPr/>
                        <p:nvPr/>
                      </p:nvSpPr>
                      <p:spPr>
                        <a:xfrm rot="16200000">
                          <a:off x="5028705" y="6077445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67" name="Group 432"/>
                    <p:cNvGrpSpPr/>
                    <p:nvPr/>
                  </p:nvGrpSpPr>
                  <p:grpSpPr>
                    <a:xfrm>
                      <a:off x="4675361" y="3987297"/>
                      <a:ext cx="1895475" cy="2146280"/>
                      <a:chOff x="3776050" y="3986543"/>
                      <a:chExt cx="1895475" cy="2146280"/>
                    </a:xfrm>
                  </p:grpSpPr>
                  <p:grpSp>
                    <p:nvGrpSpPr>
                      <p:cNvPr id="287" name="Group 240"/>
                      <p:cNvGrpSpPr/>
                      <p:nvPr/>
                    </p:nvGrpSpPr>
                    <p:grpSpPr>
                      <a:xfrm>
                        <a:off x="4157050" y="3986543"/>
                        <a:ext cx="1143000" cy="2146280"/>
                        <a:chOff x="4431856" y="4077858"/>
                        <a:chExt cx="623273" cy="2146280"/>
                      </a:xfrm>
                    </p:grpSpPr>
                    <p:cxnSp>
                      <p:nvCxnSpPr>
                        <p:cNvPr id="291" name="Straight Connector 290"/>
                        <p:cNvCxnSpPr/>
                        <p:nvPr/>
                      </p:nvCxnSpPr>
                      <p:spPr>
                        <a:xfrm rot="6756622">
                          <a:off x="362736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2" name="Straight Connector 291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3" name="Straight Connector 292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" name="Straight Connector 293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5" name="Straight Connector 294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6" name="Straight Connector 295"/>
                        <p:cNvCxnSpPr/>
                        <p:nvPr/>
                      </p:nvCxnSpPr>
                      <p:spPr>
                        <a:xfrm rot="6756622">
                          <a:off x="366175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" name="Straight Connector 296"/>
                        <p:cNvCxnSpPr/>
                        <p:nvPr/>
                      </p:nvCxnSpPr>
                      <p:spPr>
                        <a:xfrm rot="6756622">
                          <a:off x="369614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8" name="Straight Connector 297"/>
                        <p:cNvCxnSpPr/>
                        <p:nvPr/>
                      </p:nvCxnSpPr>
                      <p:spPr>
                        <a:xfrm rot="6756622">
                          <a:off x="373053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9" name="Straight Connector 298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0" name="Straight Connector 299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1" name="Straight Connector 300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2" name="Straight Connector 267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" name="Straight Connector 268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4" name="Straight Connector 269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88" name="Group 243"/>
                      <p:cNvGrpSpPr/>
                      <p:nvPr/>
                    </p:nvGrpSpPr>
                    <p:grpSpPr>
                      <a:xfrm>
                        <a:off x="3776050" y="4172281"/>
                        <a:ext cx="1895475" cy="1777402"/>
                        <a:chOff x="4953000" y="4452938"/>
                        <a:chExt cx="1895475" cy="1777402"/>
                      </a:xfrm>
                    </p:grpSpPr>
                    <p:sp>
                      <p:nvSpPr>
                        <p:cNvPr id="289" name="Rectangle 288"/>
                        <p:cNvSpPr/>
                        <p:nvPr/>
                      </p:nvSpPr>
                      <p:spPr>
                        <a:xfrm rot="16200000">
                          <a:off x="6695580" y="4377233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0" name="Rectangle 289"/>
                        <p:cNvSpPr/>
                        <p:nvPr/>
                      </p:nvSpPr>
                      <p:spPr>
                        <a:xfrm rot="16200000">
                          <a:off x="5028705" y="6077445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68" name="Group 451"/>
                    <p:cNvGrpSpPr/>
                    <p:nvPr/>
                  </p:nvGrpSpPr>
                  <p:grpSpPr>
                    <a:xfrm>
                      <a:off x="4909242" y="3987297"/>
                      <a:ext cx="1895475" cy="2146280"/>
                      <a:chOff x="3776050" y="3986543"/>
                      <a:chExt cx="1895475" cy="2146280"/>
                    </a:xfrm>
                  </p:grpSpPr>
                  <p:grpSp>
                    <p:nvGrpSpPr>
                      <p:cNvPr id="269" name="Group 240"/>
                      <p:cNvGrpSpPr/>
                      <p:nvPr/>
                    </p:nvGrpSpPr>
                    <p:grpSpPr>
                      <a:xfrm>
                        <a:off x="4157050" y="3986543"/>
                        <a:ext cx="1143000" cy="2146280"/>
                        <a:chOff x="4431856" y="4077858"/>
                        <a:chExt cx="623273" cy="2146280"/>
                      </a:xfrm>
                    </p:grpSpPr>
                    <p:cxnSp>
                      <p:nvCxnSpPr>
                        <p:cNvPr id="273" name="Straight Connector 272"/>
                        <p:cNvCxnSpPr/>
                        <p:nvPr/>
                      </p:nvCxnSpPr>
                      <p:spPr>
                        <a:xfrm rot="6756622">
                          <a:off x="362736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4" name="Straight Connector 273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5" name="Straight Connector 274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6" name="Straight Connector 275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7" name="Straight Connector 276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8" name="Straight Connector 277"/>
                        <p:cNvCxnSpPr/>
                        <p:nvPr/>
                      </p:nvCxnSpPr>
                      <p:spPr>
                        <a:xfrm rot="6756622">
                          <a:off x="366175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9" name="Straight Connector 278"/>
                        <p:cNvCxnSpPr/>
                        <p:nvPr/>
                      </p:nvCxnSpPr>
                      <p:spPr>
                        <a:xfrm rot="6756622">
                          <a:off x="369614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0" name="Straight Connector 279"/>
                        <p:cNvCxnSpPr/>
                        <p:nvPr/>
                      </p:nvCxnSpPr>
                      <p:spPr>
                        <a:xfrm rot="6756622">
                          <a:off x="373053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1" name="Straight Connector 280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2" name="Straight Connector 281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3" name="Straight Connector 282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4" name="Straight Connector 249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5" name="Straight Connector 250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6" name="Straight Connector 285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70" name="Group 243"/>
                      <p:cNvGrpSpPr/>
                      <p:nvPr/>
                    </p:nvGrpSpPr>
                    <p:grpSpPr>
                      <a:xfrm>
                        <a:off x="3776050" y="4172281"/>
                        <a:ext cx="1895475" cy="1777402"/>
                        <a:chOff x="4953000" y="4452938"/>
                        <a:chExt cx="1895475" cy="1777402"/>
                      </a:xfrm>
                    </p:grpSpPr>
                    <p:sp>
                      <p:nvSpPr>
                        <p:cNvPr id="271" name="Rectangle 270"/>
                        <p:cNvSpPr/>
                        <p:nvPr/>
                      </p:nvSpPr>
                      <p:spPr>
                        <a:xfrm rot="16200000">
                          <a:off x="6695580" y="4377233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Rectangle 271"/>
                        <p:cNvSpPr/>
                        <p:nvPr/>
                      </p:nvSpPr>
                      <p:spPr>
                        <a:xfrm rot="16200000">
                          <a:off x="5028705" y="6077445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2" name="Group 471"/>
                  <p:cNvGrpSpPr/>
                  <p:nvPr/>
                </p:nvGrpSpPr>
                <p:grpSpPr>
                  <a:xfrm flipH="1">
                    <a:off x="4501698" y="1111063"/>
                    <a:ext cx="2489785" cy="1846257"/>
                    <a:chOff x="3776050" y="3987297"/>
                    <a:chExt cx="3028667" cy="2146280"/>
                  </a:xfrm>
                </p:grpSpPr>
                <p:grpSp>
                  <p:nvGrpSpPr>
                    <p:cNvPr id="150" name="Group 374"/>
                    <p:cNvGrpSpPr/>
                    <p:nvPr/>
                  </p:nvGrpSpPr>
                  <p:grpSpPr>
                    <a:xfrm>
                      <a:off x="3776050" y="3987297"/>
                      <a:ext cx="1895475" cy="2146280"/>
                      <a:chOff x="3776050" y="3986543"/>
                      <a:chExt cx="1895475" cy="2146280"/>
                    </a:xfrm>
                  </p:grpSpPr>
                  <p:grpSp>
                    <p:nvGrpSpPr>
                      <p:cNvPr id="245" name="Group 240"/>
                      <p:cNvGrpSpPr/>
                      <p:nvPr/>
                    </p:nvGrpSpPr>
                    <p:grpSpPr>
                      <a:xfrm>
                        <a:off x="4157050" y="3986543"/>
                        <a:ext cx="1143000" cy="2146280"/>
                        <a:chOff x="4431856" y="4077858"/>
                        <a:chExt cx="623273" cy="2146280"/>
                      </a:xfrm>
                    </p:grpSpPr>
                    <p:cxnSp>
                      <p:nvCxnSpPr>
                        <p:cNvPr id="249" name="Straight Connector 214"/>
                        <p:cNvCxnSpPr/>
                        <p:nvPr/>
                      </p:nvCxnSpPr>
                      <p:spPr>
                        <a:xfrm rot="6756622">
                          <a:off x="362736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0" name="Straight Connector 215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1" name="Straight Connector 250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2" name="Straight Connector 251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3" name="Straight Connector 252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4" name="Straight Connector 253"/>
                        <p:cNvCxnSpPr/>
                        <p:nvPr/>
                      </p:nvCxnSpPr>
                      <p:spPr>
                        <a:xfrm rot="6756622">
                          <a:off x="366175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5" name="Straight Connector 254"/>
                        <p:cNvCxnSpPr/>
                        <p:nvPr/>
                      </p:nvCxnSpPr>
                      <p:spPr>
                        <a:xfrm rot="6756622">
                          <a:off x="369614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6" name="Straight Connector 255"/>
                        <p:cNvCxnSpPr/>
                        <p:nvPr/>
                      </p:nvCxnSpPr>
                      <p:spPr>
                        <a:xfrm rot="6756622">
                          <a:off x="373053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7" name="Straight Connector 256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" name="Straight Connector 257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9" name="Straight Connector 258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0" name="Straight Connector 259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1" name="Straight Connector 260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2" name="Straight Connector 261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46" name="Group 243"/>
                      <p:cNvGrpSpPr/>
                      <p:nvPr/>
                    </p:nvGrpSpPr>
                    <p:grpSpPr>
                      <a:xfrm>
                        <a:off x="3776050" y="4172281"/>
                        <a:ext cx="1895475" cy="1777402"/>
                        <a:chOff x="4953000" y="4452938"/>
                        <a:chExt cx="1895475" cy="1777402"/>
                      </a:xfrm>
                    </p:grpSpPr>
                    <p:sp>
                      <p:nvSpPr>
                        <p:cNvPr id="247" name="Rectangle 246"/>
                        <p:cNvSpPr/>
                        <p:nvPr/>
                      </p:nvSpPr>
                      <p:spPr>
                        <a:xfrm rot="16200000">
                          <a:off x="6695580" y="4377233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8" name="Rectangle 247"/>
                        <p:cNvSpPr/>
                        <p:nvPr/>
                      </p:nvSpPr>
                      <p:spPr>
                        <a:xfrm rot="16200000">
                          <a:off x="5028705" y="6077445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1" name="Group 375"/>
                    <p:cNvGrpSpPr/>
                    <p:nvPr/>
                  </p:nvGrpSpPr>
                  <p:grpSpPr>
                    <a:xfrm>
                      <a:off x="4000878" y="3987297"/>
                      <a:ext cx="1895475" cy="2146280"/>
                      <a:chOff x="3776050" y="3986543"/>
                      <a:chExt cx="1895475" cy="2146280"/>
                    </a:xfrm>
                  </p:grpSpPr>
                  <p:grpSp>
                    <p:nvGrpSpPr>
                      <p:cNvPr id="228" name="Group 240"/>
                      <p:cNvGrpSpPr/>
                      <p:nvPr/>
                    </p:nvGrpSpPr>
                    <p:grpSpPr>
                      <a:xfrm>
                        <a:off x="4157050" y="3986543"/>
                        <a:ext cx="1143000" cy="2146280"/>
                        <a:chOff x="4431856" y="4077858"/>
                        <a:chExt cx="623273" cy="2146280"/>
                      </a:xfrm>
                    </p:grpSpPr>
                    <p:cxnSp>
                      <p:nvCxnSpPr>
                        <p:cNvPr id="232" name="Straight Connector 196"/>
                        <p:cNvCxnSpPr/>
                        <p:nvPr/>
                      </p:nvCxnSpPr>
                      <p:spPr>
                        <a:xfrm rot="6756622">
                          <a:off x="362736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3" name="Straight Connector 197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" name="Straight Connector 233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5" name="Straight Connector 234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6" name="Straight Connector 235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" name="Straight Connector 236"/>
                        <p:cNvCxnSpPr/>
                        <p:nvPr/>
                      </p:nvCxnSpPr>
                      <p:spPr>
                        <a:xfrm rot="6756622">
                          <a:off x="366175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8" name="Straight Connector 237"/>
                        <p:cNvCxnSpPr/>
                        <p:nvPr/>
                      </p:nvCxnSpPr>
                      <p:spPr>
                        <a:xfrm rot="6756622">
                          <a:off x="369614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9" name="Straight Connector 238"/>
                        <p:cNvCxnSpPr/>
                        <p:nvPr/>
                      </p:nvCxnSpPr>
                      <p:spPr>
                        <a:xfrm rot="6756622">
                          <a:off x="373053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0" name="Straight Connector 239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" name="Straight Connector 240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" name="Straight Connector 241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" name="Straight Connector 242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4" name="Straight Connector 243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29" name="Group 243"/>
                      <p:cNvGrpSpPr/>
                      <p:nvPr/>
                    </p:nvGrpSpPr>
                    <p:grpSpPr>
                      <a:xfrm>
                        <a:off x="3776050" y="4172281"/>
                        <a:ext cx="1895475" cy="1777402"/>
                        <a:chOff x="4953000" y="4452938"/>
                        <a:chExt cx="1895475" cy="1777402"/>
                      </a:xfrm>
                    </p:grpSpPr>
                    <p:sp>
                      <p:nvSpPr>
                        <p:cNvPr id="230" name="Rectangle 229"/>
                        <p:cNvSpPr/>
                        <p:nvPr/>
                      </p:nvSpPr>
                      <p:spPr>
                        <a:xfrm rot="16200000">
                          <a:off x="6695580" y="4377233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1" name="Rectangle 230"/>
                        <p:cNvSpPr/>
                        <p:nvPr/>
                      </p:nvSpPr>
                      <p:spPr>
                        <a:xfrm rot="16200000">
                          <a:off x="5028705" y="6077445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394"/>
                    <p:cNvGrpSpPr/>
                    <p:nvPr/>
                  </p:nvGrpSpPr>
                  <p:grpSpPr>
                    <a:xfrm>
                      <a:off x="4225705" y="3987297"/>
                      <a:ext cx="1895475" cy="2146280"/>
                      <a:chOff x="3776050" y="3986543"/>
                      <a:chExt cx="1895475" cy="2146280"/>
                    </a:xfrm>
                  </p:grpSpPr>
                  <p:grpSp>
                    <p:nvGrpSpPr>
                      <p:cNvPr id="210" name="Group 240"/>
                      <p:cNvGrpSpPr/>
                      <p:nvPr/>
                    </p:nvGrpSpPr>
                    <p:grpSpPr>
                      <a:xfrm>
                        <a:off x="4157050" y="3986543"/>
                        <a:ext cx="1143000" cy="2146280"/>
                        <a:chOff x="4431856" y="4077858"/>
                        <a:chExt cx="623273" cy="2146280"/>
                      </a:xfrm>
                    </p:grpSpPr>
                    <p:cxnSp>
                      <p:nvCxnSpPr>
                        <p:cNvPr id="214" name="Straight Connector 178"/>
                        <p:cNvCxnSpPr/>
                        <p:nvPr/>
                      </p:nvCxnSpPr>
                      <p:spPr>
                        <a:xfrm rot="6756622">
                          <a:off x="362736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5" name="Straight Connector 179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6" name="Straight Connector 215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7" name="Straight Connector 216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8" name="Straight Connector 217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" name="Straight Connector 218"/>
                        <p:cNvCxnSpPr/>
                        <p:nvPr/>
                      </p:nvCxnSpPr>
                      <p:spPr>
                        <a:xfrm rot="6756622">
                          <a:off x="366175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0" name="Straight Connector 219"/>
                        <p:cNvCxnSpPr/>
                        <p:nvPr/>
                      </p:nvCxnSpPr>
                      <p:spPr>
                        <a:xfrm rot="6756622">
                          <a:off x="369614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" name="Straight Connector 220"/>
                        <p:cNvCxnSpPr/>
                        <p:nvPr/>
                      </p:nvCxnSpPr>
                      <p:spPr>
                        <a:xfrm rot="6756622">
                          <a:off x="373053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" name="Straight Connector 221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3" name="Straight Connector 222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4" name="Straight Connector 223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5" name="Straight Connector 224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6" name="Straight Connector 225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7" name="Straight Connector 226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11" name="Group 243"/>
                      <p:cNvGrpSpPr/>
                      <p:nvPr/>
                    </p:nvGrpSpPr>
                    <p:grpSpPr>
                      <a:xfrm>
                        <a:off x="3776050" y="4172281"/>
                        <a:ext cx="1895475" cy="1777402"/>
                        <a:chOff x="4953000" y="4452938"/>
                        <a:chExt cx="1895475" cy="1777402"/>
                      </a:xfrm>
                    </p:grpSpPr>
                    <p:sp>
                      <p:nvSpPr>
                        <p:cNvPr id="212" name="Rectangle 211"/>
                        <p:cNvSpPr/>
                        <p:nvPr/>
                      </p:nvSpPr>
                      <p:spPr>
                        <a:xfrm rot="16200000">
                          <a:off x="6695580" y="4377233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3" name="Rectangle 212"/>
                        <p:cNvSpPr/>
                        <p:nvPr/>
                      </p:nvSpPr>
                      <p:spPr>
                        <a:xfrm rot="16200000">
                          <a:off x="5028705" y="6077445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3" name="Group 413"/>
                    <p:cNvGrpSpPr/>
                    <p:nvPr/>
                  </p:nvGrpSpPr>
                  <p:grpSpPr>
                    <a:xfrm>
                      <a:off x="4450533" y="3987297"/>
                      <a:ext cx="1895475" cy="2146280"/>
                      <a:chOff x="3776050" y="3986543"/>
                      <a:chExt cx="1895475" cy="2146280"/>
                    </a:xfrm>
                  </p:grpSpPr>
                  <p:grpSp>
                    <p:nvGrpSpPr>
                      <p:cNvPr id="192" name="Group 240"/>
                      <p:cNvGrpSpPr/>
                      <p:nvPr/>
                    </p:nvGrpSpPr>
                    <p:grpSpPr>
                      <a:xfrm>
                        <a:off x="4157050" y="3986543"/>
                        <a:ext cx="1143000" cy="2146280"/>
                        <a:chOff x="4431856" y="4077858"/>
                        <a:chExt cx="623273" cy="2146280"/>
                      </a:xfrm>
                    </p:grpSpPr>
                    <p:cxnSp>
                      <p:nvCxnSpPr>
                        <p:cNvPr id="196" name="Straight Connector 160"/>
                        <p:cNvCxnSpPr/>
                        <p:nvPr/>
                      </p:nvCxnSpPr>
                      <p:spPr>
                        <a:xfrm rot="6756622">
                          <a:off x="362736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7" name="Straight Connector 161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8" name="Straight Connector 197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9" name="Straight Connector 198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" name="Straight Connector 199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1" name="Straight Connector 200"/>
                        <p:cNvCxnSpPr/>
                        <p:nvPr/>
                      </p:nvCxnSpPr>
                      <p:spPr>
                        <a:xfrm rot="6756622">
                          <a:off x="366175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2" name="Straight Connector 201"/>
                        <p:cNvCxnSpPr/>
                        <p:nvPr/>
                      </p:nvCxnSpPr>
                      <p:spPr>
                        <a:xfrm rot="6756622">
                          <a:off x="369614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3" name="Straight Connector 202"/>
                        <p:cNvCxnSpPr/>
                        <p:nvPr/>
                      </p:nvCxnSpPr>
                      <p:spPr>
                        <a:xfrm rot="6756622">
                          <a:off x="373053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" name="Straight Connector 203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5" name="Straight Connector 204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6" name="Straight Connector 205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" name="Straight Connector 206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8" name="Straight Connector 207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9" name="Straight Connector 208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93" name="Group 243"/>
                      <p:cNvGrpSpPr/>
                      <p:nvPr/>
                    </p:nvGrpSpPr>
                    <p:grpSpPr>
                      <a:xfrm>
                        <a:off x="3776050" y="4172281"/>
                        <a:ext cx="1895475" cy="1777402"/>
                        <a:chOff x="4953000" y="4452938"/>
                        <a:chExt cx="1895475" cy="1777402"/>
                      </a:xfrm>
                    </p:grpSpPr>
                    <p:sp>
                      <p:nvSpPr>
                        <p:cNvPr id="194" name="Rectangle 158"/>
                        <p:cNvSpPr/>
                        <p:nvPr/>
                      </p:nvSpPr>
                      <p:spPr>
                        <a:xfrm rot="16200000">
                          <a:off x="6695580" y="4377233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5" name="Rectangle 159"/>
                        <p:cNvSpPr/>
                        <p:nvPr/>
                      </p:nvSpPr>
                      <p:spPr>
                        <a:xfrm rot="16200000">
                          <a:off x="5028705" y="6077445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4" name="Group 432"/>
                    <p:cNvGrpSpPr/>
                    <p:nvPr/>
                  </p:nvGrpSpPr>
                  <p:grpSpPr>
                    <a:xfrm>
                      <a:off x="4675361" y="3987297"/>
                      <a:ext cx="1895475" cy="2146280"/>
                      <a:chOff x="3776050" y="3986543"/>
                      <a:chExt cx="1895475" cy="2146280"/>
                    </a:xfrm>
                  </p:grpSpPr>
                  <p:grpSp>
                    <p:nvGrpSpPr>
                      <p:cNvPr id="174" name="Group 240"/>
                      <p:cNvGrpSpPr/>
                      <p:nvPr/>
                    </p:nvGrpSpPr>
                    <p:grpSpPr>
                      <a:xfrm>
                        <a:off x="4157050" y="3986543"/>
                        <a:ext cx="1143000" cy="2146280"/>
                        <a:chOff x="4431856" y="4077858"/>
                        <a:chExt cx="623273" cy="2146280"/>
                      </a:xfrm>
                    </p:grpSpPr>
                    <p:cxnSp>
                      <p:nvCxnSpPr>
                        <p:cNvPr id="178" name="Straight Connector 177"/>
                        <p:cNvCxnSpPr/>
                        <p:nvPr/>
                      </p:nvCxnSpPr>
                      <p:spPr>
                        <a:xfrm rot="6756622">
                          <a:off x="362736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9" name="Straight Connector 178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0" name="Straight Connector 179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" name="Straight Connector 180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" name="Straight Connector 181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" name="Straight Connector 182"/>
                        <p:cNvCxnSpPr/>
                        <p:nvPr/>
                      </p:nvCxnSpPr>
                      <p:spPr>
                        <a:xfrm rot="6756622">
                          <a:off x="366175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" name="Straight Connector 183"/>
                        <p:cNvCxnSpPr/>
                        <p:nvPr/>
                      </p:nvCxnSpPr>
                      <p:spPr>
                        <a:xfrm rot="6756622">
                          <a:off x="369614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" name="Straight Connector 184"/>
                        <p:cNvCxnSpPr/>
                        <p:nvPr/>
                      </p:nvCxnSpPr>
                      <p:spPr>
                        <a:xfrm rot="6756622">
                          <a:off x="373053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" name="Straight Connector 185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7" name="Straight Connector 186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8" name="Straight Connector 187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" name="Straight Connector 188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0" name="Straight Connector 154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" name="Straight Connector 155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75" name="Group 243"/>
                      <p:cNvGrpSpPr/>
                      <p:nvPr/>
                    </p:nvGrpSpPr>
                    <p:grpSpPr>
                      <a:xfrm>
                        <a:off x="3776050" y="4172281"/>
                        <a:ext cx="1895475" cy="1777402"/>
                        <a:chOff x="4953000" y="4452938"/>
                        <a:chExt cx="1895475" cy="1777402"/>
                      </a:xfrm>
                    </p:grpSpPr>
                    <p:sp>
                      <p:nvSpPr>
                        <p:cNvPr id="176" name="Rectangle 175"/>
                        <p:cNvSpPr/>
                        <p:nvPr/>
                      </p:nvSpPr>
                      <p:spPr>
                        <a:xfrm rot="16200000">
                          <a:off x="6695580" y="4377233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7" name="Rectangle 176"/>
                        <p:cNvSpPr/>
                        <p:nvPr/>
                      </p:nvSpPr>
                      <p:spPr>
                        <a:xfrm rot="16200000">
                          <a:off x="5028705" y="6077445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5" name="Group 451"/>
                    <p:cNvGrpSpPr/>
                    <p:nvPr/>
                  </p:nvGrpSpPr>
                  <p:grpSpPr>
                    <a:xfrm>
                      <a:off x="4909242" y="3987297"/>
                      <a:ext cx="1895475" cy="2146280"/>
                      <a:chOff x="3776050" y="3986543"/>
                      <a:chExt cx="1895475" cy="2146280"/>
                    </a:xfrm>
                  </p:grpSpPr>
                  <p:grpSp>
                    <p:nvGrpSpPr>
                      <p:cNvPr id="156" name="Group 240"/>
                      <p:cNvGrpSpPr/>
                      <p:nvPr/>
                    </p:nvGrpSpPr>
                    <p:grpSpPr>
                      <a:xfrm>
                        <a:off x="4157050" y="3986543"/>
                        <a:ext cx="1143000" cy="2146280"/>
                        <a:chOff x="4431856" y="4077858"/>
                        <a:chExt cx="623273" cy="2146280"/>
                      </a:xfrm>
                    </p:grpSpPr>
                    <p:cxnSp>
                      <p:nvCxnSpPr>
                        <p:cNvPr id="160" name="Straight Connector 159"/>
                        <p:cNvCxnSpPr/>
                        <p:nvPr/>
                      </p:nvCxnSpPr>
                      <p:spPr>
                        <a:xfrm rot="6756622">
                          <a:off x="362736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1" name="Straight Connector 160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2" name="Straight Connector 161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" name="Straight Connector 162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4" name="Straight Connector 163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5" name="Straight Connector 164"/>
                        <p:cNvCxnSpPr/>
                        <p:nvPr/>
                      </p:nvCxnSpPr>
                      <p:spPr>
                        <a:xfrm rot="6756622">
                          <a:off x="3661755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6" name="Straight Connector 165"/>
                        <p:cNvCxnSpPr/>
                        <p:nvPr/>
                      </p:nvCxnSpPr>
                      <p:spPr>
                        <a:xfrm rot="6756622">
                          <a:off x="369614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" name="Straight Connector 166"/>
                        <p:cNvCxnSpPr/>
                        <p:nvPr/>
                      </p:nvCxnSpPr>
                      <p:spPr>
                        <a:xfrm rot="6756622">
                          <a:off x="3730534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8" name="Straight Connector 167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" name="Straight Connector 168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" name="Straight Connector 169"/>
                        <p:cNvCxnSpPr/>
                        <p:nvPr/>
                      </p:nvCxnSpPr>
                      <p:spPr>
                        <a:xfrm rot="6756622">
                          <a:off x="3610171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" name="Straight Connector 170"/>
                        <p:cNvCxnSpPr/>
                        <p:nvPr/>
                      </p:nvCxnSpPr>
                      <p:spPr>
                        <a:xfrm rot="6756622">
                          <a:off x="364456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Straight Connector 171"/>
                        <p:cNvCxnSpPr/>
                        <p:nvPr/>
                      </p:nvCxnSpPr>
                      <p:spPr>
                        <a:xfrm rot="6756622">
                          <a:off x="3678950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" name="Straight Connector 172"/>
                        <p:cNvCxnSpPr/>
                        <p:nvPr/>
                      </p:nvCxnSpPr>
                      <p:spPr>
                        <a:xfrm rot="6756622">
                          <a:off x="3713339" y="4899543"/>
                          <a:ext cx="2146280" cy="502910"/>
                        </a:xfrm>
                        <a:prstGeom prst="line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57" name="Group 243"/>
                      <p:cNvGrpSpPr/>
                      <p:nvPr/>
                    </p:nvGrpSpPr>
                    <p:grpSpPr>
                      <a:xfrm>
                        <a:off x="3776050" y="4172281"/>
                        <a:ext cx="1895475" cy="1777402"/>
                        <a:chOff x="4953000" y="4452938"/>
                        <a:chExt cx="1895475" cy="1777402"/>
                      </a:xfrm>
                    </p:grpSpPr>
                    <p:sp>
                      <p:nvSpPr>
                        <p:cNvPr id="158" name="Rectangle 157"/>
                        <p:cNvSpPr/>
                        <p:nvPr/>
                      </p:nvSpPr>
                      <p:spPr>
                        <a:xfrm rot="16200000">
                          <a:off x="6695580" y="4377233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9" name="Rectangle 158"/>
                        <p:cNvSpPr/>
                        <p:nvPr/>
                      </p:nvSpPr>
                      <p:spPr>
                        <a:xfrm rot="16200000">
                          <a:off x="5028705" y="6077445"/>
                          <a:ext cx="7719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3175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817"/>
                  <p:cNvGrpSpPr/>
                  <p:nvPr/>
                </p:nvGrpSpPr>
                <p:grpSpPr>
                  <a:xfrm>
                    <a:off x="6736500" y="1109610"/>
                    <a:ext cx="1984303" cy="1846257"/>
                    <a:chOff x="4838713" y="3840033"/>
                    <a:chExt cx="2413786" cy="2177198"/>
                  </a:xfrm>
                </p:grpSpPr>
                <p:grpSp>
                  <p:nvGrpSpPr>
                    <p:cNvPr id="70" name="Group 240"/>
                    <p:cNvGrpSpPr/>
                    <p:nvPr/>
                  </p:nvGrpSpPr>
                  <p:grpSpPr>
                    <a:xfrm flipH="1">
                      <a:off x="6109499" y="3840033"/>
                      <a:ext cx="1143000" cy="2177198"/>
                      <a:chOff x="4431856" y="4077858"/>
                      <a:chExt cx="623273" cy="2146280"/>
                    </a:xfrm>
                  </p:grpSpPr>
                  <p:cxnSp>
                    <p:nvCxnSpPr>
                      <p:cNvPr id="136" name="Straight Connector 135"/>
                      <p:cNvCxnSpPr/>
                      <p:nvPr/>
                    </p:nvCxnSpPr>
                    <p:spPr>
                      <a:xfrm rot="6756622">
                        <a:off x="3627365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" name="Straight Connector 136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" name="Straight Connector 137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" name="Straight Connector 138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0" name="Straight Connector 139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" name="Straight Connector 140"/>
                      <p:cNvCxnSpPr/>
                      <p:nvPr/>
                    </p:nvCxnSpPr>
                    <p:spPr>
                      <a:xfrm rot="6756622">
                        <a:off x="3661755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Straight Connector 141"/>
                      <p:cNvCxnSpPr/>
                      <p:nvPr/>
                    </p:nvCxnSpPr>
                    <p:spPr>
                      <a:xfrm rot="6756622">
                        <a:off x="3696144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Straight Connector 142"/>
                      <p:cNvCxnSpPr/>
                      <p:nvPr/>
                    </p:nvCxnSpPr>
                    <p:spPr>
                      <a:xfrm rot="6756622">
                        <a:off x="3730534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Straight Connector 143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Straight Connector 144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Straight Connector 145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Straight Connector 146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Straight Connector 147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Straight Connector 148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1" name="Rectangle 70"/>
                    <p:cNvSpPr/>
                    <p:nvPr/>
                  </p:nvSpPr>
                  <p:spPr>
                    <a:xfrm rot="5400000" flipH="1">
                      <a:off x="5813173" y="3953298"/>
                      <a:ext cx="78302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2" name="Group 240"/>
                    <p:cNvGrpSpPr/>
                    <p:nvPr/>
                  </p:nvGrpSpPr>
                  <p:grpSpPr>
                    <a:xfrm flipH="1">
                      <a:off x="5884671" y="3840033"/>
                      <a:ext cx="1143000" cy="2177198"/>
                      <a:chOff x="4431856" y="4077858"/>
                      <a:chExt cx="623273" cy="2146280"/>
                    </a:xfrm>
                  </p:grpSpPr>
                  <p:cxnSp>
                    <p:nvCxnSpPr>
                      <p:cNvPr id="122" name="Straight Connector 121"/>
                      <p:cNvCxnSpPr/>
                      <p:nvPr/>
                    </p:nvCxnSpPr>
                    <p:spPr>
                      <a:xfrm rot="6756622">
                        <a:off x="3627365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Straight Connector 122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" name="Straight Connector 123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Straight Connector 124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Connector 125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Straight Connector 126"/>
                      <p:cNvCxnSpPr/>
                      <p:nvPr/>
                    </p:nvCxnSpPr>
                    <p:spPr>
                      <a:xfrm rot="6756622">
                        <a:off x="3661755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Straight Connector 127"/>
                      <p:cNvCxnSpPr/>
                      <p:nvPr/>
                    </p:nvCxnSpPr>
                    <p:spPr>
                      <a:xfrm rot="6756622">
                        <a:off x="3696144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Straight Connector 128"/>
                      <p:cNvCxnSpPr/>
                      <p:nvPr/>
                    </p:nvCxnSpPr>
                    <p:spPr>
                      <a:xfrm rot="6756622">
                        <a:off x="3730534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0" name="Straight Connector 129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" name="Straight Connector 130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" name="Straight Connector 131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Straight Connector 132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Straight Connector 133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" name="Straight Connector 134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3" name="Rectangle 72"/>
                    <p:cNvSpPr/>
                    <p:nvPr/>
                  </p:nvSpPr>
                  <p:spPr>
                    <a:xfrm rot="5400000" flipH="1">
                      <a:off x="5588345" y="3953298"/>
                      <a:ext cx="78302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4" name="Group 240"/>
                    <p:cNvGrpSpPr/>
                    <p:nvPr/>
                  </p:nvGrpSpPr>
                  <p:grpSpPr>
                    <a:xfrm flipH="1">
                      <a:off x="5659844" y="3840033"/>
                      <a:ext cx="1143000" cy="2177198"/>
                      <a:chOff x="4431856" y="4077858"/>
                      <a:chExt cx="623273" cy="2146280"/>
                    </a:xfrm>
                  </p:grpSpPr>
                  <p:cxnSp>
                    <p:nvCxnSpPr>
                      <p:cNvPr id="108" name="Straight Connector 107"/>
                      <p:cNvCxnSpPr/>
                      <p:nvPr/>
                    </p:nvCxnSpPr>
                    <p:spPr>
                      <a:xfrm rot="6756622">
                        <a:off x="3627365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Straight Connector 108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Straight Connector 74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" name="Straight Connector 110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" name="Straight Connector 76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Straight Connector 112"/>
                      <p:cNvCxnSpPr/>
                      <p:nvPr/>
                    </p:nvCxnSpPr>
                    <p:spPr>
                      <a:xfrm rot="6756622">
                        <a:off x="3661755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Straight Connector 78"/>
                      <p:cNvCxnSpPr/>
                      <p:nvPr/>
                    </p:nvCxnSpPr>
                    <p:spPr>
                      <a:xfrm rot="6756622">
                        <a:off x="3696144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" name="Straight Connector 114"/>
                      <p:cNvCxnSpPr/>
                      <p:nvPr/>
                    </p:nvCxnSpPr>
                    <p:spPr>
                      <a:xfrm rot="6756622">
                        <a:off x="3730534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Straight Connector 80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Straight Connector 116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Straight Connector 82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Straight Connector 118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Straight Connector 119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Straight Connector 120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5" name="Rectangle 74"/>
                    <p:cNvSpPr/>
                    <p:nvPr/>
                  </p:nvSpPr>
                  <p:spPr>
                    <a:xfrm rot="5400000" flipH="1">
                      <a:off x="5363518" y="3953298"/>
                      <a:ext cx="78302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6" name="Group 240"/>
                    <p:cNvGrpSpPr/>
                    <p:nvPr/>
                  </p:nvGrpSpPr>
                  <p:grpSpPr>
                    <a:xfrm flipH="1">
                      <a:off x="5435016" y="3840033"/>
                      <a:ext cx="1143000" cy="2177198"/>
                      <a:chOff x="4431856" y="4077858"/>
                      <a:chExt cx="623273" cy="2146280"/>
                    </a:xfrm>
                  </p:grpSpPr>
                  <p:cxnSp>
                    <p:nvCxnSpPr>
                      <p:cNvPr id="94" name="Straight Connector 58"/>
                      <p:cNvCxnSpPr/>
                      <p:nvPr/>
                    </p:nvCxnSpPr>
                    <p:spPr>
                      <a:xfrm rot="6756622">
                        <a:off x="3627365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Straight Connector 59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Straight Connector 60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Straight Connector 61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Connector 62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Connector 63"/>
                      <p:cNvCxnSpPr/>
                      <p:nvPr/>
                    </p:nvCxnSpPr>
                    <p:spPr>
                      <a:xfrm rot="6756622">
                        <a:off x="3661755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Straight Connector 64"/>
                      <p:cNvCxnSpPr/>
                      <p:nvPr/>
                    </p:nvCxnSpPr>
                    <p:spPr>
                      <a:xfrm rot="6756622">
                        <a:off x="3696144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Straight Connector 65"/>
                      <p:cNvCxnSpPr/>
                      <p:nvPr/>
                    </p:nvCxnSpPr>
                    <p:spPr>
                      <a:xfrm rot="6756622">
                        <a:off x="3730534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66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67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68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7" name="Rectangle 76"/>
                    <p:cNvSpPr/>
                    <p:nvPr/>
                  </p:nvSpPr>
                  <p:spPr>
                    <a:xfrm rot="5400000" flipH="1">
                      <a:off x="5138690" y="3953298"/>
                      <a:ext cx="78302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8" name="Group 240"/>
                    <p:cNvGrpSpPr/>
                    <p:nvPr/>
                  </p:nvGrpSpPr>
                  <p:grpSpPr>
                    <a:xfrm flipH="1">
                      <a:off x="5210188" y="3840033"/>
                      <a:ext cx="1143000" cy="2177198"/>
                      <a:chOff x="4431856" y="4077858"/>
                      <a:chExt cx="623273" cy="2146280"/>
                    </a:xfrm>
                  </p:grpSpPr>
                  <p:cxnSp>
                    <p:nvCxnSpPr>
                      <p:cNvPr id="80" name="Straight Connector 44"/>
                      <p:cNvCxnSpPr/>
                      <p:nvPr/>
                    </p:nvCxnSpPr>
                    <p:spPr>
                      <a:xfrm rot="6756622">
                        <a:off x="3627365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45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Connector 83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Connector 84"/>
                      <p:cNvCxnSpPr/>
                      <p:nvPr/>
                    </p:nvCxnSpPr>
                    <p:spPr>
                      <a:xfrm rot="6756622">
                        <a:off x="3661755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50"/>
                      <p:cNvCxnSpPr/>
                      <p:nvPr/>
                    </p:nvCxnSpPr>
                    <p:spPr>
                      <a:xfrm rot="6756622">
                        <a:off x="3696144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 rot="6756622">
                        <a:off x="3730534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Straight Connector 53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Straight Connector 54"/>
                      <p:cNvCxnSpPr/>
                      <p:nvPr/>
                    </p:nvCxnSpPr>
                    <p:spPr>
                      <a:xfrm rot="6756622">
                        <a:off x="3610171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Straight Connector 55"/>
                      <p:cNvCxnSpPr/>
                      <p:nvPr/>
                    </p:nvCxnSpPr>
                    <p:spPr>
                      <a:xfrm rot="6756622">
                        <a:off x="364456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Straight Connector 56"/>
                      <p:cNvCxnSpPr/>
                      <p:nvPr/>
                    </p:nvCxnSpPr>
                    <p:spPr>
                      <a:xfrm rot="6756622">
                        <a:off x="3678950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Straight Connector 57"/>
                      <p:cNvCxnSpPr/>
                      <p:nvPr/>
                    </p:nvCxnSpPr>
                    <p:spPr>
                      <a:xfrm rot="6756622">
                        <a:off x="3713339" y="4899543"/>
                        <a:ext cx="2146280" cy="502910"/>
                      </a:xfrm>
                      <a:prstGeom prst="line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9" name="Rectangle 78"/>
                    <p:cNvSpPr/>
                    <p:nvPr/>
                  </p:nvSpPr>
                  <p:spPr>
                    <a:xfrm rot="5400000" flipH="1">
                      <a:off x="4913862" y="3953298"/>
                      <a:ext cx="78302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" name="Group 816"/>
                  <p:cNvGrpSpPr/>
                  <p:nvPr/>
                </p:nvGrpSpPr>
                <p:grpSpPr>
                  <a:xfrm rot="5400000">
                    <a:off x="7555340" y="2240756"/>
                    <a:ext cx="1051280" cy="65210"/>
                    <a:chOff x="6505588" y="5753151"/>
                    <a:chExt cx="1127911" cy="78302"/>
                  </a:xfrm>
                </p:grpSpPr>
                <p:sp>
                  <p:nvSpPr>
                    <p:cNvPr id="65" name="Rectangle 64"/>
                    <p:cNvSpPr/>
                    <p:nvPr/>
                  </p:nvSpPr>
                  <p:spPr>
                    <a:xfrm rot="5400000" flipH="1">
                      <a:off x="7480048" y="5678002"/>
                      <a:ext cx="78302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 rot="5400000" flipH="1">
                      <a:off x="7255220" y="5678002"/>
                      <a:ext cx="78302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>
                    <a:xfrm rot="5400000" flipH="1">
                      <a:off x="7030393" y="5678002"/>
                      <a:ext cx="78302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 rot="5400000" flipH="1">
                      <a:off x="6805565" y="5678002"/>
                      <a:ext cx="78302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Rectangle 33"/>
                    <p:cNvSpPr/>
                    <p:nvPr/>
                  </p:nvSpPr>
                  <p:spPr>
                    <a:xfrm rot="5400000" flipH="1">
                      <a:off x="6580737" y="5678002"/>
                      <a:ext cx="78302" cy="2286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8350520" y="905742"/>
                  <a:ext cx="793480" cy="199204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954"/>
              <p:cNvGrpSpPr/>
              <p:nvPr/>
            </p:nvGrpSpPr>
            <p:grpSpPr>
              <a:xfrm>
                <a:off x="3247733" y="1348330"/>
                <a:ext cx="4825457" cy="1499937"/>
                <a:chOff x="3247733" y="1348330"/>
                <a:chExt cx="4825457" cy="1499937"/>
              </a:xfrm>
            </p:grpSpPr>
            <p:cxnSp>
              <p:nvCxnSpPr>
                <p:cNvPr id="42" name="Straight Connector 624"/>
                <p:cNvCxnSpPr/>
                <p:nvPr/>
              </p:nvCxnSpPr>
              <p:spPr>
                <a:xfrm>
                  <a:off x="3284622" y="1359569"/>
                  <a:ext cx="4788568" cy="1203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26"/>
                <p:cNvCxnSpPr/>
                <p:nvPr/>
              </p:nvCxnSpPr>
              <p:spPr>
                <a:xfrm flipV="1">
                  <a:off x="3313312" y="2808438"/>
                  <a:ext cx="4728632" cy="524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2514600" y="2081463"/>
                  <a:ext cx="1467853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7335255" y="2113547"/>
                  <a:ext cx="1467853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726"/>
            <p:cNvGrpSpPr/>
            <p:nvPr/>
          </p:nvGrpSpPr>
          <p:grpSpPr>
            <a:xfrm>
              <a:off x="472137" y="1058172"/>
              <a:ext cx="4680822" cy="1835788"/>
              <a:chOff x="472137" y="1058172"/>
              <a:chExt cx="4680822" cy="183578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72137" y="1524161"/>
                <a:ext cx="4680822" cy="17133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>
                <a:off x="2829465" y="1069676"/>
                <a:ext cx="1742536" cy="1794294"/>
              </a:xfrm>
              <a:prstGeom prst="parallelogram">
                <a:avLst>
                  <a:gd name="adj" fmla="val 86859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 flipV="1">
                <a:off x="1946693" y="1092679"/>
                <a:ext cx="1708031" cy="1759789"/>
              </a:xfrm>
              <a:prstGeom prst="parallelogram">
                <a:avLst>
                  <a:gd name="adj" fmla="val 86859"/>
                </a:avLst>
              </a:prstGeom>
              <a:solidFill>
                <a:srgbClr val="76946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 flipV="1">
                <a:off x="3247671" y="2786331"/>
                <a:ext cx="409929" cy="107629"/>
              </a:xfrm>
              <a:prstGeom prst="parallelogram">
                <a:avLst>
                  <a:gd name="adj" fmla="val 86859"/>
                </a:avLst>
              </a:prstGeom>
              <a:solidFill>
                <a:srgbClr val="FFFF00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>
              <a:xfrm flipV="1">
                <a:off x="1920815" y="1058172"/>
                <a:ext cx="476290" cy="123539"/>
              </a:xfrm>
              <a:prstGeom prst="parallelogram">
                <a:avLst>
                  <a:gd name="adj" fmla="val 86859"/>
                </a:avLst>
              </a:prstGeom>
              <a:solidFill>
                <a:srgbClr val="FFFF00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Parallelogram 37"/>
              <p:cNvSpPr/>
              <p:nvPr/>
            </p:nvSpPr>
            <p:spPr>
              <a:xfrm>
                <a:off x="2849593" y="2780581"/>
                <a:ext cx="375694" cy="100210"/>
              </a:xfrm>
              <a:prstGeom prst="parallelogram">
                <a:avLst>
                  <a:gd name="adj" fmla="val 86859"/>
                </a:avLst>
              </a:prstGeom>
              <a:solidFill>
                <a:srgbClr val="FFFF00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Parallelogram 38"/>
              <p:cNvSpPr/>
              <p:nvPr/>
            </p:nvSpPr>
            <p:spPr>
              <a:xfrm>
                <a:off x="4131814" y="1061047"/>
                <a:ext cx="457441" cy="94321"/>
              </a:xfrm>
              <a:prstGeom prst="parallelogram">
                <a:avLst>
                  <a:gd name="adj" fmla="val 86859"/>
                </a:avLst>
              </a:prstGeom>
              <a:solidFill>
                <a:srgbClr val="FFFF00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5262114" y="1563192"/>
              <a:ext cx="258792" cy="140835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Group 841"/>
          <p:cNvGrpSpPr/>
          <p:nvPr/>
        </p:nvGrpSpPr>
        <p:grpSpPr>
          <a:xfrm>
            <a:off x="609600" y="1371600"/>
            <a:ext cx="3886200" cy="152400"/>
            <a:chOff x="707366" y="1656272"/>
            <a:chExt cx="4758906" cy="172528"/>
          </a:xfrm>
        </p:grpSpPr>
        <p:sp>
          <p:nvSpPr>
            <p:cNvPr id="593" name="Rectangle 592"/>
            <p:cNvSpPr/>
            <p:nvPr/>
          </p:nvSpPr>
          <p:spPr>
            <a:xfrm>
              <a:off x="707366" y="1656272"/>
              <a:ext cx="103517" cy="1725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5374257" y="1670648"/>
              <a:ext cx="92015" cy="14089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Group 729"/>
          <p:cNvGrpSpPr/>
          <p:nvPr/>
        </p:nvGrpSpPr>
        <p:grpSpPr>
          <a:xfrm>
            <a:off x="6321553" y="621792"/>
            <a:ext cx="1688592" cy="1742439"/>
            <a:chOff x="6391156" y="955041"/>
            <a:chExt cx="2246115" cy="2113278"/>
          </a:xfrm>
        </p:grpSpPr>
        <p:grpSp>
          <p:nvGrpSpPr>
            <p:cNvPr id="596" name="Group 956"/>
            <p:cNvGrpSpPr/>
            <p:nvPr/>
          </p:nvGrpSpPr>
          <p:grpSpPr>
            <a:xfrm>
              <a:off x="6391156" y="955041"/>
              <a:ext cx="2246115" cy="2113278"/>
              <a:chOff x="4745236" y="1115190"/>
              <a:chExt cx="2246115" cy="1919579"/>
            </a:xfrm>
          </p:grpSpPr>
          <p:sp>
            <p:nvSpPr>
              <p:cNvPr id="606" name="Rounded Rectangle 605"/>
              <p:cNvSpPr/>
              <p:nvPr/>
            </p:nvSpPr>
            <p:spPr>
              <a:xfrm>
                <a:off x="4745236" y="1618066"/>
                <a:ext cx="2217653" cy="912595"/>
              </a:xfrm>
              <a:prstGeom prst="roundRect">
                <a:avLst/>
              </a:prstGeom>
              <a:blipFill>
                <a:blip r:embed="rId4"/>
                <a:tile tx="0" ty="0" sx="100000" sy="100000" flip="none" algn="tl"/>
              </a:blip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Rounded Rectangle 606"/>
              <p:cNvSpPr/>
              <p:nvPr/>
            </p:nvSpPr>
            <p:spPr>
              <a:xfrm>
                <a:off x="4821893" y="1686322"/>
                <a:ext cx="2068375" cy="773749"/>
              </a:xfrm>
              <a:prstGeom prst="round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8" name="Group 687"/>
              <p:cNvGrpSpPr/>
              <p:nvPr/>
            </p:nvGrpSpPr>
            <p:grpSpPr>
              <a:xfrm>
                <a:off x="4791855" y="1115190"/>
                <a:ext cx="2199496" cy="497377"/>
                <a:chOff x="4791855" y="1115190"/>
                <a:chExt cx="2199496" cy="497377"/>
              </a:xfrm>
            </p:grpSpPr>
            <p:sp>
              <p:nvSpPr>
                <p:cNvPr id="654" name="Rounded Rectangle 653"/>
                <p:cNvSpPr/>
                <p:nvPr/>
              </p:nvSpPr>
              <p:spPr>
                <a:xfrm>
                  <a:off x="5662291" y="1294644"/>
                  <a:ext cx="1327373" cy="78336"/>
                </a:xfrm>
                <a:prstGeom prst="round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ounded Rectangle 654"/>
                <p:cNvSpPr/>
                <p:nvPr/>
              </p:nvSpPr>
              <p:spPr>
                <a:xfrm>
                  <a:off x="5656531" y="1371600"/>
                  <a:ext cx="1334820" cy="76199"/>
                </a:xfrm>
                <a:prstGeom prst="round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5635251" y="1322188"/>
                  <a:ext cx="797707" cy="428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ounded Rectangle 656"/>
                <p:cNvSpPr/>
                <p:nvPr/>
              </p:nvSpPr>
              <p:spPr>
                <a:xfrm>
                  <a:off x="6246929" y="1342978"/>
                  <a:ext cx="150238" cy="228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8" name="Group 164"/>
                <p:cNvGrpSpPr/>
                <p:nvPr/>
              </p:nvGrpSpPr>
              <p:grpSpPr>
                <a:xfrm>
                  <a:off x="5659411" y="1323463"/>
                  <a:ext cx="776428" cy="46327"/>
                  <a:chOff x="2750459" y="1331152"/>
                  <a:chExt cx="1304699" cy="92836"/>
                </a:xfrm>
              </p:grpSpPr>
              <p:sp>
                <p:nvSpPr>
                  <p:cNvPr id="695" name="Rounded Rectangle 694"/>
                  <p:cNvSpPr/>
                  <p:nvPr/>
                </p:nvSpPr>
                <p:spPr>
                  <a:xfrm>
                    <a:off x="2785778" y="1355444"/>
                    <a:ext cx="858005" cy="68544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96" name="Straight Connector 695"/>
                  <p:cNvCxnSpPr/>
                  <p:nvPr/>
                </p:nvCxnSpPr>
                <p:spPr>
                  <a:xfrm>
                    <a:off x="2750459" y="1331152"/>
                    <a:ext cx="1304699" cy="458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9" name="Straight Connector 658"/>
                <p:cNvCxnSpPr/>
                <p:nvPr/>
              </p:nvCxnSpPr>
              <p:spPr>
                <a:xfrm>
                  <a:off x="4791855" y="1367413"/>
                  <a:ext cx="1622560" cy="79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0" name="Rounded Rectangle 659"/>
                <p:cNvSpPr/>
                <p:nvPr/>
              </p:nvSpPr>
              <p:spPr>
                <a:xfrm>
                  <a:off x="5660850" y="1452683"/>
                  <a:ext cx="1330500" cy="80842"/>
                </a:xfrm>
                <a:prstGeom prst="round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Rectangle 660"/>
                <p:cNvSpPr/>
                <p:nvPr/>
              </p:nvSpPr>
              <p:spPr>
                <a:xfrm>
                  <a:off x="5642378" y="1400614"/>
                  <a:ext cx="787700" cy="5109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ounded Rectangle 661"/>
                <p:cNvSpPr/>
                <p:nvPr/>
              </p:nvSpPr>
              <p:spPr>
                <a:xfrm>
                  <a:off x="6245070" y="1423238"/>
                  <a:ext cx="148800" cy="228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63" name="Group 164"/>
                <p:cNvGrpSpPr/>
                <p:nvPr/>
              </p:nvGrpSpPr>
              <p:grpSpPr>
                <a:xfrm>
                  <a:off x="5657972" y="1395861"/>
                  <a:ext cx="772109" cy="57038"/>
                  <a:chOff x="2740779" y="1319071"/>
                  <a:chExt cx="1297441" cy="114302"/>
                </a:xfrm>
              </p:grpSpPr>
              <p:sp>
                <p:nvSpPr>
                  <p:cNvPr id="692" name="Rounded Rectangle 691"/>
                  <p:cNvSpPr/>
                  <p:nvPr/>
                </p:nvSpPr>
                <p:spPr>
                  <a:xfrm>
                    <a:off x="2785778" y="1355444"/>
                    <a:ext cx="858005" cy="68544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93" name="Straight Connector 692"/>
                  <p:cNvCxnSpPr/>
                  <p:nvPr/>
                </p:nvCxnSpPr>
                <p:spPr>
                  <a:xfrm flipV="1">
                    <a:off x="2740779" y="1328595"/>
                    <a:ext cx="1297441" cy="176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" name="Straight Connector 693"/>
                  <p:cNvCxnSpPr/>
                  <p:nvPr/>
                </p:nvCxnSpPr>
                <p:spPr>
                  <a:xfrm rot="5400000">
                    <a:off x="3980517" y="1375669"/>
                    <a:ext cx="114302" cy="110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64" name="Straight Connector 663"/>
                <p:cNvCxnSpPr/>
                <p:nvPr/>
              </p:nvCxnSpPr>
              <p:spPr>
                <a:xfrm>
                  <a:off x="4800703" y="1449405"/>
                  <a:ext cx="1622560" cy="79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5" name="Rounded Rectangle 664"/>
                <p:cNvSpPr/>
                <p:nvPr/>
              </p:nvSpPr>
              <p:spPr>
                <a:xfrm>
                  <a:off x="5663609" y="1534231"/>
                  <a:ext cx="1327372" cy="78336"/>
                </a:xfrm>
                <a:prstGeom prst="round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5639499" y="1489735"/>
                  <a:ext cx="789139" cy="4277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ounded Rectangle 666"/>
                <p:cNvSpPr/>
                <p:nvPr/>
              </p:nvSpPr>
              <p:spPr>
                <a:xfrm>
                  <a:off x="6247829" y="1502808"/>
                  <a:ext cx="148921" cy="228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68" name="Group 164"/>
                <p:cNvGrpSpPr/>
                <p:nvPr/>
              </p:nvGrpSpPr>
              <p:grpSpPr>
                <a:xfrm>
                  <a:off x="5660734" y="1485815"/>
                  <a:ext cx="769352" cy="52641"/>
                  <a:chOff x="2740778" y="1335915"/>
                  <a:chExt cx="1292811" cy="105491"/>
                </a:xfrm>
              </p:grpSpPr>
              <p:sp>
                <p:nvSpPr>
                  <p:cNvPr id="689" name="Rounded Rectangle 688"/>
                  <p:cNvSpPr/>
                  <p:nvPr/>
                </p:nvSpPr>
                <p:spPr>
                  <a:xfrm>
                    <a:off x="2785778" y="1355444"/>
                    <a:ext cx="858005" cy="68544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90" name="Straight Connector 689"/>
                  <p:cNvCxnSpPr/>
                  <p:nvPr/>
                </p:nvCxnSpPr>
                <p:spPr>
                  <a:xfrm>
                    <a:off x="2740778" y="1335915"/>
                    <a:ext cx="1285548" cy="712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" name="Straight Connector 690"/>
                  <p:cNvCxnSpPr/>
                  <p:nvPr/>
                </p:nvCxnSpPr>
                <p:spPr>
                  <a:xfrm rot="5400000">
                    <a:off x="3979990" y="1387807"/>
                    <a:ext cx="104780" cy="241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69" name="Straight Connector 668"/>
                <p:cNvCxnSpPr/>
                <p:nvPr/>
              </p:nvCxnSpPr>
              <p:spPr>
                <a:xfrm>
                  <a:off x="4794822" y="1527388"/>
                  <a:ext cx="1622560" cy="792"/>
                </a:xfrm>
                <a:prstGeom prst="line">
                  <a:avLst/>
                </a:prstGeom>
                <a:ln w="19050">
                  <a:solidFill>
                    <a:srgbClr val="FF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0" name="Straight Connector 669"/>
                <p:cNvCxnSpPr/>
                <p:nvPr/>
              </p:nvCxnSpPr>
              <p:spPr>
                <a:xfrm rot="5400000">
                  <a:off x="6410976" y="1344172"/>
                  <a:ext cx="43967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1" name="Group 677"/>
                <p:cNvGrpSpPr/>
                <p:nvPr/>
              </p:nvGrpSpPr>
              <p:grpSpPr>
                <a:xfrm>
                  <a:off x="4791855" y="1218443"/>
                  <a:ext cx="2197809" cy="78336"/>
                  <a:chOff x="4882343" y="1051756"/>
                  <a:chExt cx="2197809" cy="78336"/>
                </a:xfrm>
              </p:grpSpPr>
              <p:sp>
                <p:nvSpPr>
                  <p:cNvPr id="681" name="Rounded Rectangle 680"/>
                  <p:cNvSpPr/>
                  <p:nvPr/>
                </p:nvSpPr>
                <p:spPr>
                  <a:xfrm>
                    <a:off x="5752779" y="1051756"/>
                    <a:ext cx="1327373" cy="78336"/>
                  </a:xfrm>
                  <a:prstGeom prst="round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2" name="Rectangle 681"/>
                  <p:cNvSpPr/>
                  <p:nvPr/>
                </p:nvSpPr>
                <p:spPr>
                  <a:xfrm>
                    <a:off x="5725739" y="1079300"/>
                    <a:ext cx="797707" cy="4284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3" name="Rounded Rectangle 682"/>
                  <p:cNvSpPr/>
                  <p:nvPr/>
                </p:nvSpPr>
                <p:spPr>
                  <a:xfrm>
                    <a:off x="6337417" y="1100090"/>
                    <a:ext cx="150238" cy="2286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4" name="Group 164"/>
                  <p:cNvGrpSpPr/>
                  <p:nvPr/>
                </p:nvGrpSpPr>
                <p:grpSpPr>
                  <a:xfrm>
                    <a:off x="5749899" y="1080575"/>
                    <a:ext cx="776428" cy="46327"/>
                    <a:chOff x="2750459" y="1331152"/>
                    <a:chExt cx="1304699" cy="92836"/>
                  </a:xfrm>
                </p:grpSpPr>
                <p:sp>
                  <p:nvSpPr>
                    <p:cNvPr id="687" name="Rounded Rectangle 686"/>
                    <p:cNvSpPr/>
                    <p:nvPr/>
                  </p:nvSpPr>
                  <p:spPr>
                    <a:xfrm>
                      <a:off x="2785778" y="1355444"/>
                      <a:ext cx="858005" cy="68544"/>
                    </a:xfrm>
                    <a:prstGeom prst="roundRect">
                      <a:avLst/>
                    </a:prstGeom>
                    <a:solidFill>
                      <a:srgbClr val="FFFF00"/>
                    </a:solidFill>
                    <a:ln w="952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>
                      <a:off x="2750459" y="1331152"/>
                      <a:ext cx="1304699" cy="4587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85" name="Straight Connector 684"/>
                  <p:cNvCxnSpPr/>
                  <p:nvPr/>
                </p:nvCxnSpPr>
                <p:spPr>
                  <a:xfrm>
                    <a:off x="4882343" y="1124525"/>
                    <a:ext cx="1622560" cy="792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685"/>
                  <p:cNvCxnSpPr/>
                  <p:nvPr/>
                </p:nvCxnSpPr>
                <p:spPr>
                  <a:xfrm rot="5400000">
                    <a:off x="6501464" y="1101284"/>
                    <a:ext cx="43967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2" name="Group 686"/>
                <p:cNvGrpSpPr/>
                <p:nvPr/>
              </p:nvGrpSpPr>
              <p:grpSpPr>
                <a:xfrm>
                  <a:off x="4791855" y="1115190"/>
                  <a:ext cx="2197809" cy="105391"/>
                  <a:chOff x="4920443" y="948502"/>
                  <a:chExt cx="2197809" cy="105391"/>
                </a:xfrm>
              </p:grpSpPr>
              <p:sp>
                <p:nvSpPr>
                  <p:cNvPr id="673" name="Rounded Rectangle 672"/>
                  <p:cNvSpPr/>
                  <p:nvPr/>
                </p:nvSpPr>
                <p:spPr>
                  <a:xfrm>
                    <a:off x="5790879" y="948502"/>
                    <a:ext cx="1327373" cy="105391"/>
                  </a:xfrm>
                  <a:prstGeom prst="round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4" name="Rectangle 673"/>
                  <p:cNvSpPr/>
                  <p:nvPr/>
                </p:nvSpPr>
                <p:spPr>
                  <a:xfrm>
                    <a:off x="5763839" y="1003100"/>
                    <a:ext cx="797707" cy="4284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ounded Rectangle 674"/>
                  <p:cNvSpPr/>
                  <p:nvPr/>
                </p:nvSpPr>
                <p:spPr>
                  <a:xfrm>
                    <a:off x="6375517" y="1023890"/>
                    <a:ext cx="150238" cy="2286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6" name="Group 164"/>
                  <p:cNvGrpSpPr/>
                  <p:nvPr/>
                </p:nvGrpSpPr>
                <p:grpSpPr>
                  <a:xfrm>
                    <a:off x="5787999" y="1004375"/>
                    <a:ext cx="776428" cy="46327"/>
                    <a:chOff x="2750459" y="1331152"/>
                    <a:chExt cx="1304699" cy="92836"/>
                  </a:xfrm>
                </p:grpSpPr>
                <p:sp>
                  <p:nvSpPr>
                    <p:cNvPr id="679" name="Rounded Rectangle 678"/>
                    <p:cNvSpPr/>
                    <p:nvPr/>
                  </p:nvSpPr>
                  <p:spPr>
                    <a:xfrm>
                      <a:off x="2785778" y="1355444"/>
                      <a:ext cx="858005" cy="68544"/>
                    </a:xfrm>
                    <a:prstGeom prst="roundRect">
                      <a:avLst/>
                    </a:prstGeom>
                    <a:solidFill>
                      <a:srgbClr val="FFFF00"/>
                    </a:solidFill>
                    <a:ln w="952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>
                      <a:off x="2750459" y="1331152"/>
                      <a:ext cx="1304699" cy="4587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77" name="Straight Connector 676"/>
                  <p:cNvCxnSpPr/>
                  <p:nvPr/>
                </p:nvCxnSpPr>
                <p:spPr>
                  <a:xfrm>
                    <a:off x="4920443" y="1048325"/>
                    <a:ext cx="1622560" cy="792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677"/>
                  <p:cNvCxnSpPr/>
                  <p:nvPr/>
                </p:nvCxnSpPr>
                <p:spPr>
                  <a:xfrm rot="5400000">
                    <a:off x="6539564" y="1025084"/>
                    <a:ext cx="43967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09" name="Group 688"/>
              <p:cNvGrpSpPr/>
              <p:nvPr/>
            </p:nvGrpSpPr>
            <p:grpSpPr>
              <a:xfrm flipV="1">
                <a:off x="4777567" y="2532894"/>
                <a:ext cx="2199496" cy="501875"/>
                <a:chOff x="4791855" y="1110692"/>
                <a:chExt cx="2199496" cy="501875"/>
              </a:xfrm>
            </p:grpSpPr>
            <p:sp>
              <p:nvSpPr>
                <p:cNvPr id="611" name="Rounded Rectangle 610"/>
                <p:cNvSpPr/>
                <p:nvPr/>
              </p:nvSpPr>
              <p:spPr>
                <a:xfrm>
                  <a:off x="5662291" y="1294644"/>
                  <a:ext cx="1327373" cy="78336"/>
                </a:xfrm>
                <a:prstGeom prst="round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ounded Rectangle 611"/>
                <p:cNvSpPr/>
                <p:nvPr/>
              </p:nvSpPr>
              <p:spPr>
                <a:xfrm>
                  <a:off x="5656531" y="1371600"/>
                  <a:ext cx="1334820" cy="76199"/>
                </a:xfrm>
                <a:prstGeom prst="round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5635251" y="1322188"/>
                  <a:ext cx="797707" cy="428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ounded Rectangle 613"/>
                <p:cNvSpPr/>
                <p:nvPr/>
              </p:nvSpPr>
              <p:spPr>
                <a:xfrm>
                  <a:off x="6246929" y="1342978"/>
                  <a:ext cx="150238" cy="228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15" name="Group 164"/>
                <p:cNvGrpSpPr/>
                <p:nvPr/>
              </p:nvGrpSpPr>
              <p:grpSpPr>
                <a:xfrm>
                  <a:off x="5659411" y="1323463"/>
                  <a:ext cx="776428" cy="46327"/>
                  <a:chOff x="2750459" y="1331152"/>
                  <a:chExt cx="1304699" cy="92836"/>
                </a:xfrm>
              </p:grpSpPr>
              <p:sp>
                <p:nvSpPr>
                  <p:cNvPr id="652" name="Rounded Rectangle 651"/>
                  <p:cNvSpPr/>
                  <p:nvPr/>
                </p:nvSpPr>
                <p:spPr>
                  <a:xfrm>
                    <a:off x="2785778" y="1355444"/>
                    <a:ext cx="858005" cy="68544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2750459" y="1331152"/>
                    <a:ext cx="1304699" cy="458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16" name="Straight Connector 615"/>
                <p:cNvCxnSpPr/>
                <p:nvPr/>
              </p:nvCxnSpPr>
              <p:spPr>
                <a:xfrm>
                  <a:off x="4791855" y="1367413"/>
                  <a:ext cx="1622560" cy="79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7" name="Rounded Rectangle 616"/>
                <p:cNvSpPr/>
                <p:nvPr/>
              </p:nvSpPr>
              <p:spPr>
                <a:xfrm>
                  <a:off x="5660850" y="1452683"/>
                  <a:ext cx="1330500" cy="80842"/>
                </a:xfrm>
                <a:prstGeom prst="round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5642378" y="1400614"/>
                  <a:ext cx="787700" cy="5109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ounded Rectangle 618"/>
                <p:cNvSpPr/>
                <p:nvPr/>
              </p:nvSpPr>
              <p:spPr>
                <a:xfrm>
                  <a:off x="6245070" y="1423238"/>
                  <a:ext cx="148800" cy="228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20" name="Group 164"/>
                <p:cNvGrpSpPr/>
                <p:nvPr/>
              </p:nvGrpSpPr>
              <p:grpSpPr>
                <a:xfrm>
                  <a:off x="5657972" y="1395861"/>
                  <a:ext cx="772109" cy="57038"/>
                  <a:chOff x="2740779" y="1319071"/>
                  <a:chExt cx="1297441" cy="114302"/>
                </a:xfrm>
              </p:grpSpPr>
              <p:sp>
                <p:nvSpPr>
                  <p:cNvPr id="649" name="Rounded Rectangle 648"/>
                  <p:cNvSpPr/>
                  <p:nvPr/>
                </p:nvSpPr>
                <p:spPr>
                  <a:xfrm>
                    <a:off x="2785778" y="1355444"/>
                    <a:ext cx="858005" cy="68544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50" name="Straight Connector 649"/>
                  <p:cNvCxnSpPr/>
                  <p:nvPr/>
                </p:nvCxnSpPr>
                <p:spPr>
                  <a:xfrm flipV="1">
                    <a:off x="2740779" y="1328595"/>
                    <a:ext cx="1297441" cy="176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 rot="5400000">
                    <a:off x="3980517" y="1375669"/>
                    <a:ext cx="114302" cy="110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1" name="Straight Connector 620"/>
                <p:cNvCxnSpPr/>
                <p:nvPr/>
              </p:nvCxnSpPr>
              <p:spPr>
                <a:xfrm>
                  <a:off x="4800703" y="1449405"/>
                  <a:ext cx="1622560" cy="79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2" name="Rounded Rectangle 621"/>
                <p:cNvSpPr/>
                <p:nvPr/>
              </p:nvSpPr>
              <p:spPr>
                <a:xfrm>
                  <a:off x="5663609" y="1534231"/>
                  <a:ext cx="1327372" cy="78336"/>
                </a:xfrm>
                <a:prstGeom prst="round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5639499" y="1489735"/>
                  <a:ext cx="789139" cy="4277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ounded Rectangle 623"/>
                <p:cNvSpPr/>
                <p:nvPr/>
              </p:nvSpPr>
              <p:spPr>
                <a:xfrm>
                  <a:off x="6247829" y="1502808"/>
                  <a:ext cx="148921" cy="228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25" name="Group 164"/>
                <p:cNvGrpSpPr/>
                <p:nvPr/>
              </p:nvGrpSpPr>
              <p:grpSpPr>
                <a:xfrm>
                  <a:off x="5660736" y="1485815"/>
                  <a:ext cx="769352" cy="52641"/>
                  <a:chOff x="2740778" y="1335915"/>
                  <a:chExt cx="1292811" cy="105491"/>
                </a:xfrm>
              </p:grpSpPr>
              <p:sp>
                <p:nvSpPr>
                  <p:cNvPr id="646" name="Rounded Rectangle 645"/>
                  <p:cNvSpPr/>
                  <p:nvPr/>
                </p:nvSpPr>
                <p:spPr>
                  <a:xfrm>
                    <a:off x="2785778" y="1355444"/>
                    <a:ext cx="858005" cy="68544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2740778" y="1335915"/>
                    <a:ext cx="1285548" cy="712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 rot="5400000">
                    <a:off x="3979990" y="1387807"/>
                    <a:ext cx="104780" cy="241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6" name="Straight Connector 625"/>
                <p:cNvCxnSpPr/>
                <p:nvPr/>
              </p:nvCxnSpPr>
              <p:spPr>
                <a:xfrm>
                  <a:off x="4794822" y="1527388"/>
                  <a:ext cx="1622560" cy="792"/>
                </a:xfrm>
                <a:prstGeom prst="line">
                  <a:avLst/>
                </a:prstGeom>
                <a:ln w="19050">
                  <a:solidFill>
                    <a:srgbClr val="FF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626"/>
                <p:cNvCxnSpPr/>
                <p:nvPr/>
              </p:nvCxnSpPr>
              <p:spPr>
                <a:xfrm rot="5400000">
                  <a:off x="6410976" y="1344172"/>
                  <a:ext cx="43967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8" name="Group 677"/>
                <p:cNvGrpSpPr/>
                <p:nvPr/>
              </p:nvGrpSpPr>
              <p:grpSpPr>
                <a:xfrm>
                  <a:off x="4791855" y="1218443"/>
                  <a:ext cx="2197809" cy="78336"/>
                  <a:chOff x="4882343" y="1051756"/>
                  <a:chExt cx="2197809" cy="78336"/>
                </a:xfrm>
              </p:grpSpPr>
              <p:sp>
                <p:nvSpPr>
                  <p:cNvPr id="638" name="Rounded Rectangle 637"/>
                  <p:cNvSpPr/>
                  <p:nvPr/>
                </p:nvSpPr>
                <p:spPr>
                  <a:xfrm>
                    <a:off x="5752779" y="1051756"/>
                    <a:ext cx="1327373" cy="78336"/>
                  </a:xfrm>
                  <a:prstGeom prst="round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9" name="Rectangle 638"/>
                  <p:cNvSpPr/>
                  <p:nvPr/>
                </p:nvSpPr>
                <p:spPr>
                  <a:xfrm>
                    <a:off x="5725739" y="1079300"/>
                    <a:ext cx="797707" cy="4284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0" name="Rounded Rectangle 639"/>
                  <p:cNvSpPr/>
                  <p:nvPr/>
                </p:nvSpPr>
                <p:spPr>
                  <a:xfrm>
                    <a:off x="6337417" y="1100090"/>
                    <a:ext cx="150238" cy="2286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1" name="Group 164"/>
                  <p:cNvGrpSpPr/>
                  <p:nvPr/>
                </p:nvGrpSpPr>
                <p:grpSpPr>
                  <a:xfrm>
                    <a:off x="5749899" y="1080575"/>
                    <a:ext cx="776428" cy="46327"/>
                    <a:chOff x="2750459" y="1331152"/>
                    <a:chExt cx="1304699" cy="92836"/>
                  </a:xfrm>
                </p:grpSpPr>
                <p:sp>
                  <p:nvSpPr>
                    <p:cNvPr id="644" name="Rounded Rectangle 643"/>
                    <p:cNvSpPr/>
                    <p:nvPr/>
                  </p:nvSpPr>
                  <p:spPr>
                    <a:xfrm>
                      <a:off x="2785778" y="1355444"/>
                      <a:ext cx="858005" cy="68544"/>
                    </a:xfrm>
                    <a:prstGeom prst="roundRect">
                      <a:avLst/>
                    </a:prstGeom>
                    <a:solidFill>
                      <a:srgbClr val="FFFF00"/>
                    </a:solidFill>
                    <a:ln w="952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45" name="Straight Connector 644"/>
                    <p:cNvCxnSpPr/>
                    <p:nvPr/>
                  </p:nvCxnSpPr>
                  <p:spPr>
                    <a:xfrm>
                      <a:off x="2750459" y="1331152"/>
                      <a:ext cx="1304699" cy="4587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42" name="Straight Connector 641"/>
                  <p:cNvCxnSpPr/>
                  <p:nvPr/>
                </p:nvCxnSpPr>
                <p:spPr>
                  <a:xfrm>
                    <a:off x="4882343" y="1124525"/>
                    <a:ext cx="1622560" cy="792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3" name="Straight Connector 642"/>
                  <p:cNvCxnSpPr/>
                  <p:nvPr/>
                </p:nvCxnSpPr>
                <p:spPr>
                  <a:xfrm rot="5400000">
                    <a:off x="6501464" y="1101284"/>
                    <a:ext cx="43967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9" name="Group 686"/>
                <p:cNvGrpSpPr/>
                <p:nvPr/>
              </p:nvGrpSpPr>
              <p:grpSpPr>
                <a:xfrm>
                  <a:off x="4791855" y="1110692"/>
                  <a:ext cx="2197809" cy="109889"/>
                  <a:chOff x="4920443" y="944004"/>
                  <a:chExt cx="2197809" cy="109889"/>
                </a:xfrm>
              </p:grpSpPr>
              <p:sp>
                <p:nvSpPr>
                  <p:cNvPr id="630" name="Rounded Rectangle 629"/>
                  <p:cNvSpPr/>
                  <p:nvPr/>
                </p:nvSpPr>
                <p:spPr>
                  <a:xfrm>
                    <a:off x="5790879" y="944004"/>
                    <a:ext cx="1327373" cy="109889"/>
                  </a:xfrm>
                  <a:prstGeom prst="round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1" name="Rectangle 630"/>
                  <p:cNvSpPr/>
                  <p:nvPr/>
                </p:nvSpPr>
                <p:spPr>
                  <a:xfrm>
                    <a:off x="5763839" y="1003100"/>
                    <a:ext cx="797707" cy="4284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2" name="Rounded Rectangle 631"/>
                  <p:cNvSpPr/>
                  <p:nvPr/>
                </p:nvSpPr>
                <p:spPr>
                  <a:xfrm>
                    <a:off x="6375517" y="1023890"/>
                    <a:ext cx="150238" cy="2286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3" name="Group 164"/>
                  <p:cNvGrpSpPr/>
                  <p:nvPr/>
                </p:nvGrpSpPr>
                <p:grpSpPr>
                  <a:xfrm>
                    <a:off x="5787999" y="1004375"/>
                    <a:ext cx="776428" cy="46327"/>
                    <a:chOff x="2750459" y="1331152"/>
                    <a:chExt cx="1304699" cy="92836"/>
                  </a:xfrm>
                </p:grpSpPr>
                <p:sp>
                  <p:nvSpPr>
                    <p:cNvPr id="636" name="Rounded Rectangle 635"/>
                    <p:cNvSpPr/>
                    <p:nvPr/>
                  </p:nvSpPr>
                  <p:spPr>
                    <a:xfrm>
                      <a:off x="2785778" y="1355444"/>
                      <a:ext cx="858005" cy="68544"/>
                    </a:xfrm>
                    <a:prstGeom prst="roundRect">
                      <a:avLst/>
                    </a:prstGeom>
                    <a:solidFill>
                      <a:srgbClr val="FFFF00"/>
                    </a:solidFill>
                    <a:ln w="952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37" name="Straight Connector 636"/>
                    <p:cNvCxnSpPr/>
                    <p:nvPr/>
                  </p:nvCxnSpPr>
                  <p:spPr>
                    <a:xfrm>
                      <a:off x="2750459" y="1331152"/>
                      <a:ext cx="1304699" cy="4587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34" name="Straight Connector 633"/>
                  <p:cNvCxnSpPr/>
                  <p:nvPr/>
                </p:nvCxnSpPr>
                <p:spPr>
                  <a:xfrm>
                    <a:off x="4920443" y="1048325"/>
                    <a:ext cx="1622560" cy="792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5" name="Straight Connector 634"/>
                  <p:cNvCxnSpPr/>
                  <p:nvPr/>
                </p:nvCxnSpPr>
                <p:spPr>
                  <a:xfrm rot="5400000">
                    <a:off x="6539564" y="1025084"/>
                    <a:ext cx="43967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0" name="Rectangle 9"/>
              <p:cNvSpPr/>
              <p:nvPr/>
            </p:nvSpPr>
            <p:spPr>
              <a:xfrm>
                <a:off x="6680542" y="1133647"/>
                <a:ext cx="86017" cy="1871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7" name="Group 1255"/>
            <p:cNvGrpSpPr/>
            <p:nvPr/>
          </p:nvGrpSpPr>
          <p:grpSpPr>
            <a:xfrm>
              <a:off x="8324849" y="981552"/>
              <a:ext cx="83345" cy="114300"/>
              <a:chOff x="8353424" y="731045"/>
              <a:chExt cx="83345" cy="114300"/>
            </a:xfrm>
          </p:grpSpPr>
          <p:sp>
            <p:nvSpPr>
              <p:cNvPr id="604" name="Rectangle 603"/>
              <p:cNvSpPr/>
              <p:nvPr/>
            </p:nvSpPr>
            <p:spPr>
              <a:xfrm>
                <a:off x="8373165" y="761893"/>
                <a:ext cx="46061" cy="8345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Trapezoid 604"/>
              <p:cNvSpPr/>
              <p:nvPr/>
            </p:nvSpPr>
            <p:spPr>
              <a:xfrm rot="10800000">
                <a:off x="8353424" y="731045"/>
                <a:ext cx="83345" cy="34831"/>
              </a:xfrm>
              <a:prstGeom prst="trapezoid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98" name="Straight Connector 597"/>
            <p:cNvCxnSpPr/>
            <p:nvPr/>
          </p:nvCxnSpPr>
          <p:spPr>
            <a:xfrm>
              <a:off x="8246269" y="967263"/>
              <a:ext cx="235744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9" name="Group 1261"/>
            <p:cNvGrpSpPr/>
            <p:nvPr/>
          </p:nvGrpSpPr>
          <p:grpSpPr>
            <a:xfrm>
              <a:off x="8246270" y="2926081"/>
              <a:ext cx="235744" cy="128587"/>
              <a:chOff x="8201026" y="521495"/>
              <a:chExt cx="235744" cy="128587"/>
            </a:xfrm>
          </p:grpSpPr>
          <p:grpSp>
            <p:nvGrpSpPr>
              <p:cNvPr id="600" name="Group 1256"/>
              <p:cNvGrpSpPr/>
              <p:nvPr/>
            </p:nvGrpSpPr>
            <p:grpSpPr>
              <a:xfrm rot="10800000">
                <a:off x="8281987" y="521495"/>
                <a:ext cx="83345" cy="114300"/>
                <a:chOff x="8353424" y="731045"/>
                <a:chExt cx="83345" cy="114300"/>
              </a:xfrm>
            </p:grpSpPr>
            <p:sp>
              <p:nvSpPr>
                <p:cNvPr id="602" name="Rectangle 601"/>
                <p:cNvSpPr/>
                <p:nvPr/>
              </p:nvSpPr>
              <p:spPr>
                <a:xfrm>
                  <a:off x="8373165" y="761893"/>
                  <a:ext cx="46061" cy="834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rgbClr val="00206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Trapezoid 602"/>
                <p:cNvSpPr/>
                <p:nvPr/>
              </p:nvSpPr>
              <p:spPr>
                <a:xfrm rot="10800000">
                  <a:off x="8353424" y="731045"/>
                  <a:ext cx="83345" cy="34831"/>
                </a:xfrm>
                <a:prstGeom prst="trapezoid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01" name="Straight Connector 600"/>
              <p:cNvCxnSpPr/>
              <p:nvPr/>
            </p:nvCxnSpPr>
            <p:spPr>
              <a:xfrm rot="10800000">
                <a:off x="8201026" y="650081"/>
                <a:ext cx="235744" cy="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8" name="TextBox 697"/>
          <p:cNvSpPr txBox="1"/>
          <p:nvPr/>
        </p:nvSpPr>
        <p:spPr>
          <a:xfrm>
            <a:off x="2822448" y="152400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732F9"/>
                </a:solidFill>
                <a:latin typeface="Comic Sans MS" pitchFamily="66" charset="0"/>
              </a:rPr>
              <a:t>APA Prototype</a:t>
            </a:r>
            <a:endParaRPr lang="en-US" sz="2400" b="1" dirty="0">
              <a:solidFill>
                <a:srgbClr val="1732F9"/>
              </a:solidFill>
              <a:latin typeface="Comic Sans MS" pitchFamily="66" charset="0"/>
            </a:endParaRPr>
          </a:p>
        </p:txBody>
      </p:sp>
      <p:sp>
        <p:nvSpPr>
          <p:cNvPr id="700" name="TextBox 699"/>
          <p:cNvSpPr txBox="1"/>
          <p:nvPr/>
        </p:nvSpPr>
        <p:spPr>
          <a:xfrm>
            <a:off x="788569" y="4311599"/>
            <a:ext cx="740798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2F9"/>
                </a:solidFill>
                <a:latin typeface="Comic Sans MS" pitchFamily="66" charset="0"/>
              </a:rPr>
              <a:t>Idea of alternate APA design is based on construction of preassembled wire modules  which will be stretched and mounted on the frame pins. </a:t>
            </a:r>
          </a:p>
          <a:p>
            <a:r>
              <a:rPr lang="en-US" sz="1600" dirty="0" smtClean="0">
                <a:solidFill>
                  <a:srgbClr val="1732F9"/>
                </a:solidFill>
                <a:latin typeface="Comic Sans MS" pitchFamily="66" charset="0"/>
              </a:rPr>
              <a:t>The wires in the modules have a specific length  so that when wires are being stretched on the frame the wire tension will reach a nominal value.</a:t>
            </a:r>
          </a:p>
          <a:p>
            <a:endParaRPr lang="en-US" sz="1600" dirty="0" smtClean="0">
              <a:solidFill>
                <a:srgbClr val="1732F9"/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rgbClr val="1732F9"/>
                </a:solidFill>
                <a:latin typeface="Comic Sans MS" pitchFamily="66" charset="0"/>
              </a:rPr>
              <a:t>The epoxy strip applied above FR-4 board of for keeping of wire tension.</a:t>
            </a:r>
          </a:p>
          <a:p>
            <a:r>
              <a:rPr lang="en-US" sz="1600" dirty="0" smtClean="0">
                <a:solidFill>
                  <a:srgbClr val="1732F9"/>
                </a:solidFill>
                <a:latin typeface="Comic Sans MS" pitchFamily="66" charset="0"/>
              </a:rPr>
              <a:t>Wire soldering is served just for electrical connection.</a:t>
            </a:r>
          </a:p>
        </p:txBody>
      </p:sp>
      <p:cxnSp>
        <p:nvCxnSpPr>
          <p:cNvPr id="706" name="Straight Connector 705"/>
          <p:cNvCxnSpPr/>
          <p:nvPr/>
        </p:nvCxnSpPr>
        <p:spPr>
          <a:xfrm>
            <a:off x="6893812" y="2839103"/>
            <a:ext cx="432405" cy="324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Arrow Connector 710"/>
          <p:cNvCxnSpPr/>
          <p:nvPr/>
        </p:nvCxnSpPr>
        <p:spPr>
          <a:xfrm>
            <a:off x="6885542" y="2644048"/>
            <a:ext cx="259822" cy="171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3" name="TextBox 712"/>
          <p:cNvSpPr txBox="1"/>
          <p:nvPr/>
        </p:nvSpPr>
        <p:spPr>
          <a:xfrm>
            <a:off x="6521986" y="2434728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FR-4 ( 5 mils)</a:t>
            </a:r>
            <a:endParaRPr lang="en-US" sz="1200" dirty="0"/>
          </a:p>
        </p:txBody>
      </p:sp>
      <p:sp>
        <p:nvSpPr>
          <p:cNvPr id="714" name="TextBox 713"/>
          <p:cNvSpPr txBox="1"/>
          <p:nvPr/>
        </p:nvSpPr>
        <p:spPr>
          <a:xfrm>
            <a:off x="8174515" y="1377108"/>
            <a:ext cx="809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Frame pin</a:t>
            </a:r>
            <a:endParaRPr lang="en-US" sz="1200" dirty="0"/>
          </a:p>
        </p:txBody>
      </p:sp>
      <p:cxnSp>
        <p:nvCxnSpPr>
          <p:cNvPr id="716" name="Straight Arrow Connector 715"/>
          <p:cNvCxnSpPr>
            <a:stCxn id="714" idx="1"/>
          </p:cNvCxnSpPr>
          <p:nvPr/>
        </p:nvCxnSpPr>
        <p:spPr>
          <a:xfrm rot="10800000" flipV="1">
            <a:off x="7844009" y="1515608"/>
            <a:ext cx="330506" cy="180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312" y="119020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Starting Cold Tests</a:t>
            </a:r>
            <a:endParaRPr lang="en-US" sz="2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24" y="547656"/>
            <a:ext cx="8240617" cy="488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27839" y="5530692"/>
            <a:ext cx="6232796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Liquid nitrogen was supplied from 4 </a:t>
            </a:r>
            <a:r>
              <a:rPr lang="en-US" sz="1600" dirty="0" err="1" smtClean="0">
                <a:latin typeface="Comic Sans MS" pitchFamily="66" charset="0"/>
              </a:rPr>
              <a:t>Dewars</a:t>
            </a:r>
            <a:r>
              <a:rPr lang="en-US" sz="1600" dirty="0" smtClean="0">
                <a:latin typeface="Comic Sans MS" pitchFamily="66" charset="0"/>
              </a:rPr>
              <a:t>, simultaneously.</a:t>
            </a:r>
          </a:p>
          <a:p>
            <a:r>
              <a:rPr lang="en-US" sz="1600" dirty="0" smtClean="0">
                <a:latin typeface="Comic Sans MS" pitchFamily="66" charset="0"/>
              </a:rPr>
              <a:t>The hoses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were mounted  at cryostat corners.  </a:t>
            </a:r>
          </a:p>
          <a:p>
            <a:r>
              <a:rPr lang="en-US" sz="1600" dirty="0" smtClean="0">
                <a:latin typeface="Comic Sans MS" pitchFamily="66" charset="0"/>
              </a:rPr>
              <a:t>. </a:t>
            </a:r>
            <a:r>
              <a:rPr lang="en-US" sz="1600" u="sng" dirty="0" smtClean="0">
                <a:solidFill>
                  <a:srgbClr val="FF0000"/>
                </a:solidFill>
                <a:latin typeface="Comic Sans MS" pitchFamily="66" charset="0"/>
              </a:rPr>
              <a:t>Filling time was about 1 h 10 min  (6 </a:t>
            </a:r>
            <a:r>
              <a:rPr lang="en-US" sz="1600" u="sng" dirty="0" err="1" smtClean="0">
                <a:solidFill>
                  <a:srgbClr val="FF0000"/>
                </a:solidFill>
                <a:latin typeface="Comic Sans MS" pitchFamily="66" charset="0"/>
              </a:rPr>
              <a:t>Dewars</a:t>
            </a:r>
            <a:r>
              <a:rPr lang="en-US" sz="1600" u="sng" dirty="0" smtClean="0">
                <a:solidFill>
                  <a:srgbClr val="FF0000"/>
                </a:solidFill>
                <a:latin typeface="Comic Sans MS" pitchFamily="66" charset="0"/>
              </a:rPr>
              <a:t> of 160 liter each.}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5572" y="182123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Cryostat Opening</a:t>
            </a:r>
            <a:endParaRPr lang="en-US" sz="2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9121" y="5535969"/>
            <a:ext cx="612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1BF"/>
                </a:solidFill>
                <a:latin typeface="Comic Sans MS" pitchFamily="66" charset="0"/>
              </a:rPr>
              <a:t>After APA inspection no broken wires, epoxy cracks, </a:t>
            </a:r>
          </a:p>
          <a:p>
            <a:r>
              <a:rPr lang="en-US" dirty="0" smtClean="0">
                <a:solidFill>
                  <a:srgbClr val="0101BF"/>
                </a:solidFill>
                <a:latin typeface="Comic Sans MS" pitchFamily="66" charset="0"/>
              </a:rPr>
              <a:t>damaged connectors or frame deformation were found.</a:t>
            </a:r>
          </a:p>
        </p:txBody>
      </p:sp>
      <p:pic>
        <p:nvPicPr>
          <p:cNvPr id="12" name="MOV01831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4272" y="828891"/>
            <a:ext cx="6096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6531" y="4541327"/>
            <a:ext cx="498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Double click on the picture to watch movie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9760" y="201316"/>
            <a:ext cx="429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HV tests in Liquid Nitrogen</a:t>
            </a:r>
            <a:endParaRPr lang="en-US" sz="2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12357" y="1184313"/>
          <a:ext cx="4270439" cy="286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664711" y="1196982"/>
          <a:ext cx="4270629" cy="285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746" y="4072715"/>
            <a:ext cx="296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Measurements before filling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6012" y="4075286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Measurements 10 min later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2416" y="731520"/>
            <a:ext cx="735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Mesh, X,  U and V planes for both sides were connected together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203" y="4713980"/>
            <a:ext cx="9011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5C0"/>
                </a:solidFill>
                <a:latin typeface="Comic Sans MS" pitchFamily="66" charset="0"/>
              </a:rPr>
              <a:t>After about 10-15 min a current for all planes dramatically increased for all planes.</a:t>
            </a:r>
          </a:p>
          <a:p>
            <a:r>
              <a:rPr lang="en-US" sz="1600" dirty="0" smtClean="0">
                <a:solidFill>
                  <a:srgbClr val="0005C0"/>
                </a:solidFill>
                <a:latin typeface="Comic Sans MS" pitchFamily="66" charset="0"/>
              </a:rPr>
              <a:t>It is indicated a water appeared and condensed on the FR-4 surface during of fast cooling.</a:t>
            </a:r>
          </a:p>
          <a:p>
            <a:r>
              <a:rPr lang="en-US" sz="1600" dirty="0" smtClean="0">
                <a:solidFill>
                  <a:srgbClr val="0005C0"/>
                </a:solidFill>
                <a:latin typeface="Comic Sans MS" pitchFamily="66" charset="0"/>
              </a:rPr>
              <a:t>A reason for that may be connected with high level of water absorption of FR-4 boards.</a:t>
            </a:r>
          </a:p>
          <a:p>
            <a:r>
              <a:rPr lang="en-US" sz="1600" dirty="0" smtClean="0">
                <a:solidFill>
                  <a:srgbClr val="0005C0"/>
                </a:solidFill>
                <a:latin typeface="Comic Sans MS" pitchFamily="66" charset="0"/>
              </a:rPr>
              <a:t>No any reference on HV leakage in FR-4 boards in liquid nitrogen was found on that score.</a:t>
            </a:r>
          </a:p>
          <a:p>
            <a:endParaRPr lang="en-US" sz="800" dirty="0" smtClean="0">
              <a:solidFill>
                <a:srgbClr val="0005C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Need to investigate this problem to understand cool down procedure for TPC.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77936" y="23789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Plans</a:t>
            </a:r>
            <a:endParaRPr lang="en-US" sz="2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109" y="996413"/>
            <a:ext cx="7265130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1. Investigation a reason of high current in liquid nitrogen.</a:t>
            </a:r>
          </a:p>
          <a:p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    -  small setup for HV test with boards, stud,….</a:t>
            </a:r>
          </a:p>
          <a:p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    -  different mode of cool down procedure (gas flashing/liquid nitrogen)</a:t>
            </a:r>
          </a:p>
          <a:p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    -  analysis of water contamination in FR-4</a:t>
            </a:r>
          </a:p>
          <a:p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    -  developing a procedure for cooling down</a:t>
            </a:r>
          </a:p>
          <a:p>
            <a:endParaRPr lang="en-US" sz="1600" dirty="0">
              <a:latin typeface="Comic Sans MS" pitchFamily="66" charset="0"/>
            </a:endParaRPr>
          </a:p>
          <a:p>
            <a:pPr marL="342900" indent="-342900"/>
            <a:r>
              <a:rPr lang="en-US" sz="1600" dirty="0" smtClean="0">
                <a:latin typeface="Comic Sans MS" pitchFamily="66" charset="0"/>
              </a:rPr>
              <a:t>2.  Wire tension measurements in liquid nitrogen</a:t>
            </a:r>
          </a:p>
          <a:p>
            <a:pPr marL="342900" indent="-342900"/>
            <a:r>
              <a:rPr lang="en-US" sz="1600" dirty="0" smtClean="0">
                <a:latin typeface="Comic Sans MS" pitchFamily="66" charset="0"/>
              </a:rPr>
              <a:t>      -  procedure of tension measurements</a:t>
            </a:r>
          </a:p>
          <a:p>
            <a:pPr marL="342900" indent="-342900"/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     -  setup with X-wire module </a:t>
            </a:r>
            <a:r>
              <a:rPr lang="en-US" sz="1600" dirty="0">
                <a:latin typeface="Comic Sans MS" pitchFamily="66" charset="0"/>
              </a:rPr>
              <a:t>(</a:t>
            </a:r>
            <a:r>
              <a:rPr lang="en-US" sz="1600" dirty="0" smtClean="0">
                <a:latin typeface="Comic Sans MS" pitchFamily="66" charset="0"/>
              </a:rPr>
              <a:t>64 wires)</a:t>
            </a:r>
          </a:p>
          <a:p>
            <a:pPr marL="342900" indent="-342900"/>
            <a:endParaRPr lang="en-US" sz="1600" dirty="0">
              <a:latin typeface="Comic Sans MS" pitchFamily="66" charset="0"/>
            </a:endParaRPr>
          </a:p>
          <a:p>
            <a:pPr marL="342900" indent="-342900"/>
            <a:r>
              <a:rPr lang="en-US" sz="1600" dirty="0" smtClean="0">
                <a:latin typeface="Comic Sans MS" pitchFamily="66" charset="0"/>
              </a:rPr>
              <a:t>3   Integration APA prototype with front-end electronics</a:t>
            </a:r>
          </a:p>
          <a:p>
            <a:pPr marL="342900" indent="-342900"/>
            <a:r>
              <a:rPr lang="en-US" sz="1600" dirty="0" smtClean="0">
                <a:latin typeface="Comic Sans MS" pitchFamily="66" charset="0"/>
              </a:rPr>
              <a:t>      -  decouple pc-boards, capacitors, connectors </a:t>
            </a:r>
          </a:p>
          <a:p>
            <a:pPr marL="342900" indent="-342900"/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     -  board connection to APA and readout electronics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8" y="848841"/>
            <a:ext cx="8077201" cy="457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36155" y="193823"/>
            <a:ext cx="522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732F9"/>
                </a:solidFill>
                <a:latin typeface="Comic Sans MS" pitchFamily="66" charset="0"/>
              </a:rPr>
              <a:t>APA Assembly with Wire Modules</a:t>
            </a:r>
            <a:endParaRPr lang="en-US" sz="2400" b="1" dirty="0">
              <a:solidFill>
                <a:srgbClr val="1732F9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1264" y="5538985"/>
            <a:ext cx="724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101BF"/>
                </a:solidFill>
                <a:latin typeface="Comic Sans MS" pitchFamily="66" charset="0"/>
              </a:rPr>
              <a:t>The APA assembly with using prefabricated modules is simple, clean and labor effective procedure.  Also, the modules  could be easily replaced.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Mexico Liquid Argon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15543" y="172982"/>
            <a:ext cx="4322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APA Prototype Construction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9035" y="841111"/>
            <a:ext cx="3696020" cy="2566358"/>
            <a:chOff x="4876800" y="762000"/>
            <a:chExt cx="3759200" cy="2819400"/>
          </a:xfrm>
        </p:grpSpPr>
        <p:pic>
          <p:nvPicPr>
            <p:cNvPr id="7" name="Picture 8" descr="C:\Users\prokofoe\AppData\Local\Temp\PICT0443-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762000"/>
              <a:ext cx="3759200" cy="28194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019800" y="3124200"/>
              <a:ext cx="2211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First planes assembly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5" descr="C:\Users\prokofoe\Desktop\Pictures from camera\DSC01559.JPG"/>
          <p:cNvPicPr>
            <a:picLocks noChangeAspect="1" noChangeArrowheads="1"/>
          </p:cNvPicPr>
          <p:nvPr/>
        </p:nvPicPr>
        <p:blipFill>
          <a:blip r:embed="rId3" cstate="print"/>
          <a:srcRect l="7990" t="13770"/>
          <a:stretch>
            <a:fillRect/>
          </a:stretch>
        </p:blipFill>
        <p:spPr bwMode="auto">
          <a:xfrm rot="5400000">
            <a:off x="674645" y="3043276"/>
            <a:ext cx="2737966" cy="377878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114638" y="1548542"/>
            <a:ext cx="5029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  <a:latin typeface="Comic Sans MS" pitchFamily="66" charset="0"/>
              </a:rPr>
              <a:t>Prototype features:  </a:t>
            </a:r>
          </a:p>
          <a:p>
            <a:endParaRPr lang="en-US" sz="800" dirty="0" smtClean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        -  1.2 x 2.5 m prototype dimensions</a:t>
            </a:r>
          </a:p>
          <a:p>
            <a:r>
              <a:rPr lang="en-US" sz="1400" dirty="0" smtClean="0">
                <a:latin typeface="Comic Sans MS" pitchFamily="66" charset="0"/>
              </a:rPr>
              <a:t>        -  200 lbs  weight</a:t>
            </a:r>
          </a:p>
          <a:p>
            <a:r>
              <a:rPr lang="en-US" sz="1400" dirty="0" smtClean="0">
                <a:latin typeface="Comic Sans MS" pitchFamily="66" charset="0"/>
              </a:rPr>
              <a:t>        -  4 wire planes (mesh, X, U &amp; V planes)   </a:t>
            </a:r>
          </a:p>
          <a:p>
            <a:r>
              <a:rPr lang="en-US" sz="1400" dirty="0" smtClean="0">
                <a:latin typeface="Comic Sans MS" pitchFamily="66" charset="0"/>
              </a:rPr>
              <a:t>        -  45</a:t>
            </a:r>
            <a:r>
              <a:rPr lang="en-US" sz="1400" baseline="30000" dirty="0" smtClean="0">
                <a:latin typeface="Comic Sans MS" pitchFamily="66" charset="0"/>
              </a:rPr>
              <a:t>0</a:t>
            </a:r>
            <a:r>
              <a:rPr lang="en-US" sz="1400" dirty="0" smtClean="0">
                <a:latin typeface="Comic Sans MS" pitchFamily="66" charset="0"/>
              </a:rPr>
              <a:t> U &amp; V planes</a:t>
            </a:r>
          </a:p>
          <a:p>
            <a:r>
              <a:rPr lang="en-US" sz="1400" dirty="0" smtClean="0">
                <a:latin typeface="Comic Sans MS" pitchFamily="66" charset="0"/>
              </a:rPr>
              <a:t>        -  150 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>
                <a:latin typeface="Comic Sans MS" pitchFamily="66" charset="0"/>
              </a:rPr>
              <a:t>m diameter </a:t>
            </a:r>
            <a:r>
              <a:rPr lang="en-US" sz="1400" dirty="0" err="1" smtClean="0">
                <a:latin typeface="Comic Sans MS" pitchFamily="66" charset="0"/>
              </a:rPr>
              <a:t>CuBe</a:t>
            </a:r>
            <a:r>
              <a:rPr lang="en-US" sz="1400" dirty="0" smtClean="0">
                <a:latin typeface="Comic Sans MS" pitchFamily="66" charset="0"/>
              </a:rPr>
              <a:t> wire </a:t>
            </a:r>
          </a:p>
          <a:p>
            <a:r>
              <a:rPr lang="en-US" sz="1400" dirty="0" smtClean="0">
                <a:latin typeface="Comic Sans MS" pitchFamily="66" charset="0"/>
              </a:rPr>
              <a:t>        -  500 </a:t>
            </a:r>
            <a:r>
              <a:rPr lang="en-US" sz="1400" dirty="0" err="1" smtClean="0">
                <a:latin typeface="Comic Sans MS" pitchFamily="66" charset="0"/>
              </a:rPr>
              <a:t>gr</a:t>
            </a:r>
            <a:r>
              <a:rPr lang="en-US" sz="1400" dirty="0" smtClean="0">
                <a:latin typeface="Comic Sans MS" pitchFamily="66" charset="0"/>
              </a:rPr>
              <a:t> wire tension </a:t>
            </a:r>
          </a:p>
          <a:p>
            <a:r>
              <a:rPr lang="en-US" sz="1400" dirty="0" smtClean="0">
                <a:latin typeface="Comic Sans MS" pitchFamily="66" charset="0"/>
              </a:rPr>
              <a:t>        -  64 wires for X and Mesh module, 4 modules/plane</a:t>
            </a:r>
          </a:p>
          <a:p>
            <a:r>
              <a:rPr lang="en-US" sz="1400" dirty="0" smtClean="0">
                <a:latin typeface="Comic Sans MS" pitchFamily="66" charset="0"/>
              </a:rPr>
              <a:t>        -  48 wires for U,V module, 11 modules/plane </a:t>
            </a:r>
          </a:p>
          <a:p>
            <a:r>
              <a:rPr lang="en-US" sz="1400" dirty="0" smtClean="0">
                <a:latin typeface="Comic Sans MS" pitchFamily="66" charset="0"/>
              </a:rPr>
              <a:t>        -  60 wire modules</a:t>
            </a:r>
          </a:p>
          <a:p>
            <a:r>
              <a:rPr lang="en-US" sz="1400" dirty="0" smtClean="0">
                <a:latin typeface="Comic Sans MS" pitchFamily="66" charset="0"/>
              </a:rPr>
              <a:t>        -  3136 wires </a:t>
            </a:r>
          </a:p>
          <a:p>
            <a:r>
              <a:rPr lang="en-US" sz="1400" dirty="0" smtClean="0">
                <a:latin typeface="Comic Sans MS" pitchFamily="66" charset="0"/>
              </a:rPr>
              <a:t>        -  1280 readout channels (~ 50% of full scale)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3593" y="5037155"/>
            <a:ext cx="41649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Details of prototype design, technology,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fabrication and test results are available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at LBNE </a:t>
            </a:r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docdb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  6044,  6335,  6531</a:t>
            </a:r>
            <a:endParaRPr lang="en-US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2175" y="5897920"/>
            <a:ext cx="223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Completed prototype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93191" y="2297864"/>
            <a:ext cx="37273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 Frame flatness</a:t>
            </a:r>
          </a:p>
          <a:p>
            <a:pPr lvl="2"/>
            <a:r>
              <a:rPr lang="en-US" sz="2400" dirty="0" smtClean="0">
                <a:latin typeface="Comic Sans MS" pitchFamily="66" charset="0"/>
              </a:rPr>
              <a:t>  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 Tension</a:t>
            </a:r>
          </a:p>
          <a:p>
            <a:pPr lvl="2">
              <a:buFont typeface="Wingdings" pitchFamily="2" charset="2"/>
              <a:buChar char="q"/>
            </a:pPr>
            <a:endParaRPr lang="en-US" sz="2400" dirty="0">
              <a:latin typeface="Comic Sans MS" pitchFamily="66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 Wire spacing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2808" y="336698"/>
            <a:ext cx="269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  <a:latin typeface="Comic Sans MS" pitchFamily="66" charset="0"/>
              </a:rPr>
              <a:t>Mechanical tests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DSC01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8649" y="1078300"/>
            <a:ext cx="3933647" cy="2950235"/>
          </a:xfrm>
          <a:prstGeom prst="rect">
            <a:avLst/>
          </a:prstGeom>
        </p:spPr>
      </p:pic>
      <p:pic>
        <p:nvPicPr>
          <p:cNvPr id="6" name="Picture 5" descr="DSC01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06" y="1078302"/>
            <a:ext cx="3922141" cy="2941606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2858219" y="238665"/>
            <a:ext cx="2454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2F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Frame Flatness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732F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775" y="4464725"/>
            <a:ext cx="76688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The frame  (1.25m x 2.5m)  was fabricated by vendor.</a:t>
            </a:r>
          </a:p>
          <a:p>
            <a:endParaRPr lang="en-US" sz="8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Measured frame flatness  (1.25m x 2.5m) was in range of 20 mils</a:t>
            </a:r>
          </a:p>
          <a:p>
            <a:endParaRPr lang="en-US" sz="8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u="sng" dirty="0" smtClean="0">
                <a:solidFill>
                  <a:srgbClr val="0005C0"/>
                </a:solidFill>
                <a:latin typeface="Comic Sans MS" pitchFamily="66" charset="0"/>
                <a:sym typeface="Wingdings" pitchFamily="2" charset="2"/>
              </a:rPr>
              <a:t>The frame was straightened to meet these tolerances.</a:t>
            </a:r>
            <a:r>
              <a:rPr lang="en-US" u="sng" dirty="0" smtClean="0">
                <a:solidFill>
                  <a:srgbClr val="0005C0"/>
                </a:solidFill>
                <a:sym typeface="Wingdings" pitchFamily="2" charset="2"/>
              </a:rPr>
              <a:t>  </a:t>
            </a:r>
            <a:endParaRPr lang="en-US" u="sng" dirty="0" smtClean="0">
              <a:solidFill>
                <a:srgbClr val="0005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3" descr="F:\DCIM\101MSDCF\DSC01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27" y="760165"/>
            <a:ext cx="4351458" cy="388895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82523" y="0"/>
            <a:ext cx="4017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732F9"/>
                </a:solidFill>
                <a:latin typeface="Comic Sans MS" pitchFamily="66" charset="0"/>
              </a:rPr>
              <a:t>Wire Pitch Measurements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934453"/>
            <a:ext cx="497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Optical digital scale of 1 m long (10 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>
                <a:latin typeface="Comic Sans MS" pitchFamily="66" charset="0"/>
              </a:rPr>
              <a:t>m resolution).</a:t>
            </a:r>
          </a:p>
          <a:p>
            <a:r>
              <a:rPr lang="en-US" sz="1600" dirty="0" smtClean="0">
                <a:latin typeface="Comic Sans MS" pitchFamily="66" charset="0"/>
              </a:rPr>
              <a:t> Scale has USB output that allowed to record data </a:t>
            </a:r>
          </a:p>
          <a:p>
            <a:r>
              <a:rPr lang="en-US" sz="1600" dirty="0" smtClean="0">
                <a:latin typeface="Comic Sans MS" pitchFamily="66" charset="0"/>
              </a:rPr>
              <a:t>automatically.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2337" y="789937"/>
            <a:ext cx="4186410" cy="38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985133" y="483548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1732F9"/>
                </a:solidFill>
                <a:latin typeface="Comic Sans MS" pitchFamily="66" charset="0"/>
              </a:rPr>
              <a:t>Wire pitch accuracy was provided by </a:t>
            </a:r>
          </a:p>
          <a:p>
            <a:r>
              <a:rPr lang="en-US" sz="1600" dirty="0" smtClean="0">
                <a:solidFill>
                  <a:srgbClr val="1732F9"/>
                </a:solidFill>
                <a:latin typeface="Comic Sans MS" pitchFamily="66" charset="0"/>
              </a:rPr>
              <a:t>winding machine (no comb used).</a:t>
            </a:r>
          </a:p>
          <a:p>
            <a:r>
              <a:rPr lang="en-US" sz="1600" dirty="0" smtClean="0">
                <a:solidFill>
                  <a:srgbClr val="1732F9"/>
                </a:solidFill>
                <a:latin typeface="Comic Sans MS" pitchFamily="66" charset="0"/>
              </a:rPr>
              <a:t>The measured pitch (RMS) was ~0.11mm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Mexico Liquid Argon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 descr="C:\Users\prokofoe\Desktop\Pictures from camera\DSC01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760" y="764185"/>
            <a:ext cx="5467339" cy="41005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9800" y="152400"/>
            <a:ext cx="4394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732F9"/>
                </a:solidFill>
                <a:latin typeface="Comic Sans MS" pitchFamily="66" charset="0"/>
              </a:rPr>
              <a:t>Wire Tension Measurements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113" y="5020893"/>
            <a:ext cx="7535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2F9"/>
                </a:solidFill>
                <a:latin typeface="Comic Sans MS" pitchFamily="66" charset="0"/>
              </a:rPr>
              <a:t>Tension measurements was performed with using magnet, switch box, pulse </a:t>
            </a:r>
          </a:p>
          <a:p>
            <a:r>
              <a:rPr lang="en-US" sz="1600" dirty="0" smtClean="0">
                <a:solidFill>
                  <a:srgbClr val="1732F9"/>
                </a:solidFill>
                <a:latin typeface="Comic Sans MS" pitchFamily="66" charset="0"/>
              </a:rPr>
              <a:t>generator and USB camera. It is required a wire connection with both side.</a:t>
            </a:r>
          </a:p>
          <a:p>
            <a:r>
              <a:rPr lang="en-US" sz="1600" dirty="0" smtClean="0">
                <a:solidFill>
                  <a:srgbClr val="1732F9"/>
                </a:solidFill>
                <a:latin typeface="Comic Sans MS" pitchFamily="66" charset="0"/>
              </a:rPr>
              <a:t>A setup is simple but measurements are labor intensive.</a:t>
            </a:r>
          </a:p>
          <a:p>
            <a:endParaRPr lang="en-US" sz="800" dirty="0" smtClean="0">
              <a:solidFill>
                <a:srgbClr val="1732F9"/>
              </a:solidFill>
              <a:latin typeface="Comic Sans MS" pitchFamily="66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Automatic multichannel tension measuring device is needed.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4693186" y="3073706"/>
          <a:ext cx="4318612" cy="169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1-2,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Mexico Liquid Argon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D682-897E-485D-93DC-3AA1BF6D4F2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5208" y="170688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732F9"/>
                </a:solidFill>
                <a:latin typeface="Comic Sans MS" pitchFamily="66" charset="0"/>
              </a:rPr>
              <a:t>Tension </a:t>
            </a:r>
            <a:r>
              <a:rPr lang="en-US" sz="2400" b="1" dirty="0">
                <a:solidFill>
                  <a:srgbClr val="1732F9"/>
                </a:solidFill>
                <a:latin typeface="Comic Sans MS" pitchFamily="66" charset="0"/>
              </a:rPr>
              <a:t>M</a:t>
            </a:r>
            <a:r>
              <a:rPr lang="en-US" sz="2400" b="1" dirty="0" smtClean="0">
                <a:solidFill>
                  <a:srgbClr val="1732F9"/>
                </a:solidFill>
                <a:latin typeface="Comic Sans MS" pitchFamily="66" charset="0"/>
              </a:rPr>
              <a:t>easurements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1921" y="815248"/>
          <a:ext cx="4215384" cy="384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494882" y="672029"/>
          <a:ext cx="4514602" cy="239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3218" y="4990641"/>
            <a:ext cx="90268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5C0"/>
                </a:solidFill>
                <a:latin typeface="Comic Sans MS" pitchFamily="66" charset="0"/>
              </a:rPr>
              <a:t>Visible wire tension structure demonstrates a tension variation for different wire modules.</a:t>
            </a:r>
          </a:p>
          <a:p>
            <a:r>
              <a:rPr lang="en-US" sz="1600" dirty="0" smtClean="0">
                <a:solidFill>
                  <a:srgbClr val="0005C0"/>
                </a:solidFill>
                <a:latin typeface="Comic Sans MS" pitchFamily="66" charset="0"/>
              </a:rPr>
              <a:t>A reason for that was connected with insufficient</a:t>
            </a:r>
            <a:r>
              <a:rPr lang="az-Cyrl-AZ" sz="1600" dirty="0" smtClean="0">
                <a:solidFill>
                  <a:srgbClr val="0005C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5C0"/>
                </a:solidFill>
                <a:latin typeface="Comic Sans MS" pitchFamily="66" charset="0"/>
              </a:rPr>
              <a:t>stiffness of transfer frame and stability </a:t>
            </a:r>
          </a:p>
          <a:p>
            <a:r>
              <a:rPr lang="en-US" sz="1600" dirty="0" smtClean="0">
                <a:solidFill>
                  <a:srgbClr val="0005C0"/>
                </a:solidFill>
                <a:latin typeface="Comic Sans MS" pitchFamily="66" charset="0"/>
              </a:rPr>
              <a:t>of wire </a:t>
            </a:r>
            <a:r>
              <a:rPr lang="en-US" sz="1600" dirty="0" err="1" smtClean="0">
                <a:solidFill>
                  <a:srgbClr val="0005C0"/>
                </a:solidFill>
                <a:latin typeface="Comic Sans MS" pitchFamily="66" charset="0"/>
              </a:rPr>
              <a:t>tensioner</a:t>
            </a:r>
            <a:r>
              <a:rPr lang="en-US" sz="1600" dirty="0" smtClean="0">
                <a:solidFill>
                  <a:srgbClr val="0005C0"/>
                </a:solidFill>
                <a:latin typeface="Comic Sans MS" pitchFamily="66" charset="0"/>
              </a:rPr>
              <a:t> of the winding machine. </a:t>
            </a:r>
            <a:endParaRPr lang="en-US" sz="1600" dirty="0">
              <a:solidFill>
                <a:srgbClr val="0005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5417</TotalTime>
  <Words>1608</Words>
  <Application>Microsoft Macintosh PowerPoint</Application>
  <PresentationFormat>On-screen Show (4:3)</PresentationFormat>
  <Paragraphs>328</Paragraphs>
  <Slides>23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Prokofiev</dc:creator>
  <cp:lastModifiedBy>Christopher Mauger</cp:lastModifiedBy>
  <cp:revision>23</cp:revision>
  <dcterms:created xsi:type="dcterms:W3CDTF">2013-02-02T15:55:36Z</dcterms:created>
  <dcterms:modified xsi:type="dcterms:W3CDTF">2013-02-02T15:56:12Z</dcterms:modified>
</cp:coreProperties>
</file>