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71" r:id="rId2"/>
    <p:sldId id="27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65" autoAdjust="0"/>
    <p:restoredTop sz="96327"/>
  </p:normalViewPr>
  <p:slideViewPr>
    <p:cSldViewPr snapToGrid="0">
      <p:cViewPr varScale="1">
        <p:scale>
          <a:sx n="146" d="100"/>
          <a:sy n="146" d="100"/>
        </p:scale>
        <p:origin x="54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A722ED-EC3F-4680-8784-1C8BB7C5B852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154942-5665-4868-AD3F-0509748C3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7513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154942-5665-4868-AD3F-0509748C326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9907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bg>
      <p:bgPr>
        <a:blipFill dpi="0" rotWithShape="1">
          <a:blip r:embed="rId2">
            <a:lum/>
          </a:blip>
          <a:srcRect/>
          <a:stretch>
            <a:fillRect l="1000" t="1000" r="1000" b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ECA82-AD7F-4DC9-B88A-015F607744A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1122363"/>
            <a:ext cx="9944100" cy="238760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Enter title as shown on the agenda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10763C-52C6-4795-ABAC-D244C66B7B1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3688976"/>
            <a:ext cx="9944100" cy="1568824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004C97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Name and Title</a:t>
            </a:r>
          </a:p>
          <a:p>
            <a:r>
              <a:rPr lang="en-US"/>
              <a:t>Full name of the review</a:t>
            </a:r>
          </a:p>
          <a:p>
            <a:r>
              <a:rPr lang="en-US"/>
              <a:t>25-28 April 2023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B514D9D6-B7A1-4722-AA42-A98134ADCE2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563100" y="5346699"/>
            <a:ext cx="2362200" cy="388937"/>
          </a:xfrm>
        </p:spPr>
        <p:txBody>
          <a:bodyPr lIns="0" rIns="0" bIns="0" anchor="b" anchorCtr="0">
            <a:normAutofit/>
          </a:bodyPr>
          <a:lstStyle>
            <a:lvl1pPr marL="0" indent="0" algn="r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Enter Version Info</a:t>
            </a:r>
          </a:p>
        </p:txBody>
      </p:sp>
    </p:spTree>
    <p:extLst>
      <p:ext uri="{BB962C8B-B14F-4D97-AF65-F5344CB8AC3E}">
        <p14:creationId xmlns:p14="http://schemas.microsoft.com/office/powerpoint/2010/main" val="3206649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D932DD0-193F-4189-A8D3-D47A905AB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05.15.2024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A3D73D5-E3DE-4FCF-997A-8898D75759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South Dakota Mission Support Workshop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145F8F-D4F1-450B-8244-3CEDC1565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A031F-3946-4BBC-949C-5EB2BB7BA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18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ion Track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513D2A-E145-466F-AF03-3D3ABF88C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05.15.2024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76E750-8E3B-4E81-8698-7EDA317F8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South Dakota Mission Support Workshop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8B980B-E849-47BE-B045-A03CE7969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A031F-3946-4BBC-949C-5EB2BB7BA03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389C083-7C50-5EE0-FD0C-E21C8FCEE038}"/>
              </a:ext>
            </a:extLst>
          </p:cNvPr>
          <p:cNvSpPr txBox="1"/>
          <p:nvPr userDrawn="1"/>
        </p:nvSpPr>
        <p:spPr>
          <a:xfrm>
            <a:off x="266700" y="192024"/>
            <a:ext cx="10515600" cy="722376"/>
          </a:xfrm>
          <a:prstGeom prst="rect">
            <a:avLst/>
          </a:prstGeom>
          <a:noFill/>
        </p:spPr>
        <p:txBody>
          <a:bodyPr wrap="square" anchor="b" anchorCtr="0">
            <a:spAutoFit/>
          </a:bodyPr>
          <a:lstStyle/>
          <a:p>
            <a:r>
              <a:rPr lang="en-US" sz="2200" b="1">
                <a:solidFill>
                  <a:srgbClr val="004C97"/>
                </a:solidFill>
                <a:latin typeface="+mj-lt"/>
              </a:rPr>
              <a:t>Version Tracker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B5ACAFE2-382F-E9EB-EEAD-19B26D6DFD5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66700" y="1066799"/>
            <a:ext cx="11658600" cy="5181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324725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A552BE-FE48-45A9-B7E1-732126897E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700" y="190501"/>
            <a:ext cx="10515600" cy="7239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EEC27D-B554-49AD-8B87-B38950B1B7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6700" y="1077231"/>
            <a:ext cx="571724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3E6177-AFCA-4652-A663-E0B8240879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66700" y="1905064"/>
            <a:ext cx="5717241" cy="43433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5CDD57E-933C-4756-AFB3-B000B18325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08059" y="1066800"/>
            <a:ext cx="571724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5534DC1-5CBE-47A6-958E-2A9AB177E1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08059" y="1901142"/>
            <a:ext cx="5717241" cy="43472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5DA5A53-D1B4-4257-BAC1-7AF71FB120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05.15.2024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E8C157-E7AA-4594-9938-12963E420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South Dakota Mission Support Workshop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4D2C328-5D58-4CB5-AE56-54397014A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A031F-3946-4BBC-949C-5EB2BB7BA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9567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C76E88-885C-4E35-99E9-48887D4016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166EA7-9874-470A-B0B8-FD685BCF23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06762-718C-45A9-B4B9-E7E8B06B9D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BB6638-FBA1-4A04-9E2B-C5AE3654D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05.15.2024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824622-BD84-412D-9082-9BB5D1E34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South Dakota Mission Support Workshop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8DAC68-D5C5-4D6C-A6BA-DCCB5A213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A031F-3946-4BBC-949C-5EB2BB7BA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041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B225F-2AFE-4D12-86C5-A1486082B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429F05A-5148-44F2-B06A-0EC7587FCE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C75AE9-CA5D-4050-9B70-DFD20F0F89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461638-996E-49ED-8333-45DDA7352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05.15.2024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8BFFE2-F321-4DC4-BD74-30A66C7F0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South Dakota Mission Support Workshop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3EF049-E744-451A-87EC-792ED74E1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A031F-3946-4BBC-949C-5EB2BB7BA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5501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en-US" sz="44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32610"/>
            <a:ext cx="11057467" cy="569268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8317" y="6488431"/>
            <a:ext cx="7315200" cy="187325"/>
          </a:xfrm>
        </p:spPr>
        <p:txBody>
          <a:bodyPr lIns="0" tIns="0" rIns="0" bIns="0" anchor="b" anchorCtr="0"/>
          <a:lstStyle>
            <a:lvl1pPr>
              <a:defRPr lang="en-US" smtClean="0"/>
            </a:lvl1pPr>
          </a:lstStyle>
          <a:p>
            <a:r>
              <a:rPr lang="en-US"/>
              <a:t>South Dakota Mission Support Workshop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3776" y="6488431"/>
            <a:ext cx="700617" cy="187325"/>
          </a:xfrm>
        </p:spPr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609600" y="1238250"/>
            <a:ext cx="11057467" cy="4846638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5603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571500" indent="-227013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914400" indent="-230188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1200150" indent="-230188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484313" indent="-225425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levelxxxxxxxxxxxxxxxxxxxxxxxxxxxxxxxxxxxxxxxxxxxxxxxxxxxxxxxxxxxxxxxxxxxxxxxxxxxxxxxxxxxx</a:t>
            </a:r>
          </a:p>
          <a:p>
            <a:pPr lvl="2"/>
            <a:r>
              <a:rPr lang="en-US"/>
              <a:t>Third levelxxxxxxxxxxxxxxxxxxxxxxxxxxxxxxxxxxxxxxxxxxxxxxxxxxxxxxxxxxxxxxxxxxxxxxxxxxxxxxxxxxxxxxxxxxxxxxxxxx</a:t>
            </a:r>
          </a:p>
          <a:p>
            <a:pPr lvl="3"/>
            <a:r>
              <a:rPr lang="en-US"/>
              <a:t>Fourth levelxxxxxxxxxxxxxxxxxxxxxxxxxxxxxxxxxxxxxxxxxxxxxxxxxxxxxxxxxxxxxxxxxxxxxxxxxxxxxxxxxxxxxxxxxxxxxxxxxxxx</a:t>
            </a:r>
          </a:p>
          <a:p>
            <a:pPr lvl="4"/>
            <a:r>
              <a:rPr lang="en-US"/>
              <a:t>Fifth levelxxxxxxxxxxxxxxxxxxxxxxxxxxxxxxxxxxxxxxxxxxxxxxxxxxxxxxxxxxxxxxxxxxxxxxxxxxxxxxxxxxxxxxxxxxxxxxxxxxxxxxxxxxxxxxxxx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B8FB8245-C0E1-4471-BB93-7EA3F3DC96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05984" y="6488431"/>
            <a:ext cx="1014522" cy="187325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aseline="0" smtClean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05.15.2024</a:t>
            </a:r>
          </a:p>
        </p:txBody>
      </p:sp>
    </p:spTree>
    <p:extLst>
      <p:ext uri="{BB962C8B-B14F-4D97-AF65-F5344CB8AC3E}">
        <p14:creationId xmlns:p14="http://schemas.microsoft.com/office/powerpoint/2010/main" val="24071828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 with Charge Ques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en-US" sz="44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29768"/>
            <a:ext cx="11057467" cy="566928"/>
          </a:xfrm>
          <a:prstGeom prst="rect">
            <a:avLst/>
          </a:prstGeom>
        </p:spPr>
        <p:txBody>
          <a:bodyPr vert="horz" lIns="0" tIns="0" rIns="0" bIns="0" anchor="t" anchorCtr="0"/>
          <a:lstStyle>
            <a:lvl1pPr>
              <a:defRPr lang="en-US" sz="2200" b="1" i="0" baseline="0" dirty="0">
                <a:solidFill>
                  <a:srgbClr val="004C97"/>
                </a:solidFill>
                <a:latin typeface="Helvetica"/>
              </a:defRPr>
            </a:lvl1pPr>
          </a:lstStyle>
          <a:p>
            <a:pPr lvl="0" algn="l"/>
            <a:r>
              <a:rPr lang="en-US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8317" y="6488431"/>
            <a:ext cx="7315200" cy="187325"/>
          </a:xfrm>
        </p:spPr>
        <p:txBody>
          <a:bodyPr lIns="0" tIns="0" rIns="0" bIns="0" anchor="b" anchorCtr="0"/>
          <a:lstStyle>
            <a:lvl1pPr>
              <a:defRPr lang="en-US" smtClean="0"/>
            </a:lvl1pPr>
          </a:lstStyle>
          <a:p>
            <a:r>
              <a:rPr lang="en-US"/>
              <a:t>South Dakota Mission Support Workshop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3776" y="6488431"/>
            <a:ext cx="700617" cy="187325"/>
          </a:xfrm>
        </p:spPr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609600" y="1234440"/>
            <a:ext cx="11057467" cy="5109799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56032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571500" indent="-231775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914400" indent="-225425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1198563" indent="-223838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489075" indent="-23495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B8FB8245-C0E1-4471-BB93-7EA3F3DC96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05984" y="6488431"/>
            <a:ext cx="1014522" cy="187325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aseline="0" smtClean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05.15.2024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C08327CF-8165-47C2-9B13-1CD47A4C93D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332720" y="36576"/>
            <a:ext cx="1828800" cy="329184"/>
          </a:xfrm>
          <a:prstGeom prst="rect">
            <a:avLst/>
          </a:prstGeom>
          <a:solidFill>
            <a:srgbClr val="F79646"/>
          </a:solidFill>
          <a:ln>
            <a:solidFill>
              <a:srgbClr val="4A7EBB"/>
            </a:solidFill>
          </a:ln>
          <a:effectLst>
            <a:outerShdw blurRad="40005" dist="22860" dir="5400000" algn="ctr" rotWithShape="0">
              <a:srgbClr val="000000">
                <a:alpha val="35000"/>
              </a:srgbClr>
            </a:outerShdw>
          </a:effectLst>
        </p:spPr>
        <p:txBody>
          <a:bodyPr lIns="0" tIns="0" rIns="0" bIns="0" anchor="ctr" anchorCtr="1">
            <a:noAutofit/>
          </a:bodyPr>
          <a:lstStyle>
            <a:lvl1pPr marL="0" indent="0">
              <a:buNone/>
              <a:defRPr sz="1200" b="1" cap="all" baseline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596560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19A395-781A-3A66-EE77-AC55BC44D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40367F-E911-1ABA-B772-E036D3FDC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05.15.2024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6FE445-CBC6-D0A9-9A0F-77C9FC5C60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South Dakota Mission Support Workshop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705229-8872-8594-F75D-498B27103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A031F-3946-4BBC-949C-5EB2BB7BA0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BA28F4A-0C45-9465-4E0A-78167EBD7A05}"/>
              </a:ext>
            </a:extLst>
          </p:cNvPr>
          <p:cNvSpPr txBox="1"/>
          <p:nvPr userDrawn="1"/>
        </p:nvSpPr>
        <p:spPr>
          <a:xfrm>
            <a:off x="3992782" y="894733"/>
            <a:ext cx="3131918" cy="52322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u="sng">
                <a:latin typeface="Calibri" panose="020F0502020204030204" pitchFamily="34" charset="0"/>
                <a:cs typeface="Calibri" panose="020F0502020204030204" pitchFamily="34" charset="0"/>
              </a:rPr>
              <a:t>Fermilab DUNE Coordination Office</a:t>
            </a:r>
          </a:p>
          <a:p>
            <a:r>
              <a:rPr lang="en-US" sz="1200">
                <a:latin typeface="Calibri" panose="020F0502020204030204" pitchFamily="34" charset="0"/>
                <a:cs typeface="Calibri" panose="020F0502020204030204" pitchFamily="34" charset="0"/>
              </a:rPr>
              <a:t>Scope: </a:t>
            </a:r>
            <a:r>
              <a:rPr lang="en-US" sz="1200" b="1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Governance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028F0C8-7C17-DA83-032F-A1D772A33CD9}"/>
              </a:ext>
            </a:extLst>
          </p:cNvPr>
          <p:cNvSpPr txBox="1"/>
          <p:nvPr userDrawn="1"/>
        </p:nvSpPr>
        <p:spPr>
          <a:xfrm>
            <a:off x="604389" y="1986924"/>
            <a:ext cx="2530577" cy="66678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333" u="sng">
                <a:latin typeface="Calibri" panose="020F0502020204030204" pitchFamily="34" charset="0"/>
                <a:cs typeface="Calibri" panose="020F0502020204030204" pitchFamily="34" charset="0"/>
              </a:rPr>
              <a:t>Operations and Project Support</a:t>
            </a:r>
          </a:p>
          <a:p>
            <a:r>
              <a:rPr lang="en-US" sz="1200">
                <a:latin typeface="Calibri" panose="020F0502020204030204" pitchFamily="34" charset="0"/>
                <a:cs typeface="Calibri" panose="020F0502020204030204" pitchFamily="34" charset="0"/>
              </a:rPr>
              <a:t>Scope: </a:t>
            </a:r>
            <a:r>
              <a:rPr lang="en-US" sz="1200" b="1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Project Support,</a:t>
            </a:r>
          </a:p>
          <a:p>
            <a:r>
              <a:rPr lang="en-US" sz="1200" b="1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Science Operations Planning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58531D8-1B92-D6CD-384A-0BB3F7B9907A}"/>
              </a:ext>
            </a:extLst>
          </p:cNvPr>
          <p:cNvSpPr txBox="1"/>
          <p:nvPr userDrawn="1"/>
        </p:nvSpPr>
        <p:spPr>
          <a:xfrm>
            <a:off x="8527651" y="1990781"/>
            <a:ext cx="2405888" cy="4821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333" u="sng">
                <a:latin typeface="Calibri" panose="020F0502020204030204" pitchFamily="34" charset="0"/>
                <a:cs typeface="Calibri" panose="020F0502020204030204" pitchFamily="34" charset="0"/>
              </a:rPr>
              <a:t>Collaboration Support</a:t>
            </a:r>
          </a:p>
          <a:p>
            <a:r>
              <a:rPr lang="en-US" sz="1200">
                <a:latin typeface="Calibri" panose="020F0502020204030204" pitchFamily="34" charset="0"/>
                <a:cs typeface="Calibri" panose="020F0502020204030204" pitchFamily="34" charset="0"/>
              </a:rPr>
              <a:t>Scope: </a:t>
            </a:r>
            <a:r>
              <a:rPr lang="en-US" sz="1200" b="1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Collaboration Support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6200947-3C1C-DC29-37C9-7623500BE0F3}"/>
              </a:ext>
            </a:extLst>
          </p:cNvPr>
          <p:cNvSpPr txBox="1"/>
          <p:nvPr userDrawn="1"/>
        </p:nvSpPr>
        <p:spPr>
          <a:xfrm>
            <a:off x="4211685" y="1981751"/>
            <a:ext cx="2690368" cy="4821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333" u="sng">
                <a:latin typeface="Calibri" panose="020F0502020204030204" pitchFamily="34" charset="0"/>
                <a:cs typeface="Calibri" panose="020F0502020204030204" pitchFamily="34" charset="0"/>
              </a:rPr>
              <a:t>South Dakota Services </a:t>
            </a:r>
          </a:p>
          <a:p>
            <a:r>
              <a:rPr lang="en-US" sz="1200">
                <a:latin typeface="Calibri" panose="020F0502020204030204" pitchFamily="34" charset="0"/>
                <a:cs typeface="Calibri" panose="020F0502020204030204" pitchFamily="34" charset="0"/>
              </a:rPr>
              <a:t>Scope: </a:t>
            </a:r>
            <a:r>
              <a:rPr lang="en-US" sz="1200" b="1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South Dakota Support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3EB5F4A-DAB4-87BA-4309-9BF9CC332010}"/>
              </a:ext>
            </a:extLst>
          </p:cNvPr>
          <p:cNvSpPr txBox="1"/>
          <p:nvPr userDrawn="1"/>
        </p:nvSpPr>
        <p:spPr>
          <a:xfrm>
            <a:off x="1051429" y="2972920"/>
            <a:ext cx="2026641" cy="29745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sz="1333">
                <a:latin typeface="Calibri" panose="020F0502020204030204" pitchFamily="34" charset="0"/>
                <a:cs typeface="Calibri" panose="020F0502020204030204" pitchFamily="34" charset="0"/>
              </a:rPr>
              <a:t>DUNE Associated Projects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0B175EC-963D-3750-A3F1-EBADA8F68714}"/>
              </a:ext>
            </a:extLst>
          </p:cNvPr>
          <p:cNvSpPr txBox="1"/>
          <p:nvPr userDrawn="1"/>
        </p:nvSpPr>
        <p:spPr>
          <a:xfrm>
            <a:off x="1051426" y="3695681"/>
            <a:ext cx="2026641" cy="29745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333">
                <a:latin typeface="Calibri" panose="020F0502020204030204" pitchFamily="34" charset="0"/>
                <a:cs typeface="Calibri" panose="020F0502020204030204" pitchFamily="34" charset="0"/>
              </a:rPr>
              <a:t>LBNF/DUNE Ops Program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81292A1-4AF6-D638-30D2-EFD88288E0A1}"/>
              </a:ext>
            </a:extLst>
          </p:cNvPr>
          <p:cNvSpPr txBox="1"/>
          <p:nvPr userDrawn="1"/>
        </p:nvSpPr>
        <p:spPr>
          <a:xfrm>
            <a:off x="1051428" y="4418440"/>
            <a:ext cx="2026641" cy="29745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sz="1333">
                <a:latin typeface="Calibri" panose="020F0502020204030204" pitchFamily="34" charset="0"/>
                <a:cs typeface="Calibri" panose="020F0502020204030204" pitchFamily="34" charset="0"/>
              </a:rPr>
              <a:t>Project Support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4430B61-217C-C7D8-7183-4EB7C0D9797A}"/>
              </a:ext>
            </a:extLst>
          </p:cNvPr>
          <p:cNvSpPr txBox="1"/>
          <p:nvPr userDrawn="1"/>
        </p:nvSpPr>
        <p:spPr>
          <a:xfrm>
            <a:off x="8906898" y="2767622"/>
            <a:ext cx="2026641" cy="29745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333">
                <a:latin typeface="Calibri" panose="020F0502020204030204" pitchFamily="34" charset="0"/>
                <a:cs typeface="Calibri" panose="020F0502020204030204" pitchFamily="34" charset="0"/>
              </a:rPr>
              <a:t>Administrative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07FB710-9DFD-53C7-5F35-01D57A2948F2}"/>
              </a:ext>
            </a:extLst>
          </p:cNvPr>
          <p:cNvSpPr txBox="1"/>
          <p:nvPr userDrawn="1"/>
        </p:nvSpPr>
        <p:spPr>
          <a:xfrm>
            <a:off x="8906894" y="3417153"/>
            <a:ext cx="2026641" cy="29745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333">
                <a:latin typeface="Calibri" panose="020F0502020204030204" pitchFamily="34" charset="0"/>
                <a:cs typeface="Calibri" panose="020F0502020204030204" pitchFamily="34" charset="0"/>
              </a:rPr>
              <a:t>Document and Database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4589728-D351-657B-4BBA-7515DBE84A03}"/>
              </a:ext>
            </a:extLst>
          </p:cNvPr>
          <p:cNvSpPr txBox="1"/>
          <p:nvPr userDrawn="1"/>
        </p:nvSpPr>
        <p:spPr>
          <a:xfrm>
            <a:off x="8906897" y="4066683"/>
            <a:ext cx="2026641" cy="29745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333">
                <a:latin typeface="Calibri" panose="020F0502020204030204" pitchFamily="34" charset="0"/>
                <a:cs typeface="Calibri" panose="020F0502020204030204" pitchFamily="34" charset="0"/>
              </a:rPr>
              <a:t>Communications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88DF8F5-3A39-40F3-E5C9-173372DB29D7}"/>
              </a:ext>
            </a:extLst>
          </p:cNvPr>
          <p:cNvSpPr txBox="1"/>
          <p:nvPr userDrawn="1"/>
        </p:nvSpPr>
        <p:spPr>
          <a:xfrm>
            <a:off x="8906896" y="4716213"/>
            <a:ext cx="2026641" cy="29745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333">
                <a:latin typeface="Calibri" panose="020F0502020204030204" pitchFamily="34" charset="0"/>
                <a:cs typeface="Calibri" panose="020F0502020204030204" pitchFamily="34" charset="0"/>
              </a:rPr>
              <a:t>Consortia Planning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D7DB585-56E9-5B99-3C54-531063C98E5A}"/>
              </a:ext>
            </a:extLst>
          </p:cNvPr>
          <p:cNvSpPr txBox="1"/>
          <p:nvPr userDrawn="1"/>
        </p:nvSpPr>
        <p:spPr>
          <a:xfrm>
            <a:off x="4670829" y="2759494"/>
            <a:ext cx="2690349" cy="2974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sz="1333">
                <a:latin typeface="Calibri" panose="020F0502020204030204" pitchFamily="34" charset="0"/>
                <a:cs typeface="Calibri" panose="020F0502020204030204" pitchFamily="34" charset="0"/>
              </a:rPr>
              <a:t>Communications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176431C-7A34-8434-08FF-1FA939F240A2}"/>
              </a:ext>
            </a:extLst>
          </p:cNvPr>
          <p:cNvSpPr txBox="1"/>
          <p:nvPr userDrawn="1"/>
        </p:nvSpPr>
        <p:spPr>
          <a:xfrm>
            <a:off x="4670828" y="3319744"/>
            <a:ext cx="2690351" cy="2974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sz="1333">
                <a:latin typeface="Calibri" panose="020F0502020204030204" pitchFamily="34" charset="0"/>
                <a:cs typeface="Calibri" panose="020F0502020204030204" pitchFamily="34" charset="0"/>
              </a:rPr>
              <a:t>Environment, Safety &amp; Health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7BF0BE5-986E-1D1B-FC46-4566D1A05FB2}"/>
              </a:ext>
            </a:extLst>
          </p:cNvPr>
          <p:cNvSpPr txBox="1"/>
          <p:nvPr userDrawn="1"/>
        </p:nvSpPr>
        <p:spPr>
          <a:xfrm>
            <a:off x="4670828" y="3879995"/>
            <a:ext cx="2690357" cy="2974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sz="1333">
                <a:latin typeface="Calibri" panose="020F0502020204030204" pitchFamily="34" charset="0"/>
                <a:cs typeface="Calibri" panose="020F0502020204030204" pitchFamily="34" charset="0"/>
              </a:rPr>
              <a:t>Human Resources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1C499A7-D4A6-1D4D-D510-D49A4947080D}"/>
              </a:ext>
            </a:extLst>
          </p:cNvPr>
          <p:cNvSpPr txBox="1"/>
          <p:nvPr userDrawn="1"/>
        </p:nvSpPr>
        <p:spPr>
          <a:xfrm>
            <a:off x="4670826" y="4440246"/>
            <a:ext cx="2690359" cy="2974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sz="1333">
                <a:latin typeface="Calibri" panose="020F0502020204030204" pitchFamily="34" charset="0"/>
                <a:cs typeface="Calibri" panose="020F0502020204030204" pitchFamily="34" charset="0"/>
              </a:rPr>
              <a:t>Information Technology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781DBCA-210A-354F-6356-7EA0C14D789B}"/>
              </a:ext>
            </a:extLst>
          </p:cNvPr>
          <p:cNvSpPr txBox="1"/>
          <p:nvPr userDrawn="1"/>
        </p:nvSpPr>
        <p:spPr>
          <a:xfrm>
            <a:off x="4670826" y="5000496"/>
            <a:ext cx="2690360" cy="2974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sz="1333">
                <a:latin typeface="Calibri" panose="020F0502020204030204" pitchFamily="34" charset="0"/>
                <a:cs typeface="Calibri" panose="020F0502020204030204" pitchFamily="34" charset="0"/>
              </a:rPr>
              <a:t>Infrastructure Services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4437655-4710-233F-35CB-4CFD2AA29B83}"/>
              </a:ext>
            </a:extLst>
          </p:cNvPr>
          <p:cNvSpPr txBox="1"/>
          <p:nvPr userDrawn="1"/>
        </p:nvSpPr>
        <p:spPr>
          <a:xfrm>
            <a:off x="4670826" y="5560746"/>
            <a:ext cx="2690363" cy="2974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sz="1333">
                <a:latin typeface="Calibri" panose="020F0502020204030204" pitchFamily="34" charset="0"/>
                <a:cs typeface="Calibri" panose="020F0502020204030204" pitchFamily="34" charset="0"/>
              </a:rPr>
              <a:t>Security &amp; Emergency Management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BEC5386-8981-6DD8-3CD0-B038E4690A0C}"/>
              </a:ext>
            </a:extLst>
          </p:cNvPr>
          <p:cNvCxnSpPr>
            <a:stCxn id="9" idx="0"/>
          </p:cNvCxnSpPr>
          <p:nvPr userDrawn="1"/>
        </p:nvCxnSpPr>
        <p:spPr>
          <a:xfrm flipV="1">
            <a:off x="9730595" y="1673790"/>
            <a:ext cx="1052" cy="316991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7C54FAC1-2BA0-F217-BA8D-C58600DBBFAE}"/>
              </a:ext>
            </a:extLst>
          </p:cNvPr>
          <p:cNvCxnSpPr>
            <a:cxnSpLocks/>
          </p:cNvCxnSpPr>
          <p:nvPr userDrawn="1"/>
        </p:nvCxnSpPr>
        <p:spPr>
          <a:xfrm flipV="1">
            <a:off x="5556869" y="1409497"/>
            <a:ext cx="0" cy="581283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45E760F2-3DDC-0198-30DD-4B572E222BD2}"/>
              </a:ext>
            </a:extLst>
          </p:cNvPr>
          <p:cNvCxnSpPr/>
          <p:nvPr userDrawn="1"/>
        </p:nvCxnSpPr>
        <p:spPr>
          <a:xfrm flipV="1">
            <a:off x="1755975" y="1672381"/>
            <a:ext cx="1052" cy="316991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E73AB868-72FA-B5A2-2AB1-ECE94F4ADD26}"/>
              </a:ext>
            </a:extLst>
          </p:cNvPr>
          <p:cNvCxnSpPr>
            <a:cxnSpLocks/>
          </p:cNvCxnSpPr>
          <p:nvPr userDrawn="1"/>
        </p:nvCxnSpPr>
        <p:spPr>
          <a:xfrm>
            <a:off x="1754597" y="1673789"/>
            <a:ext cx="7975999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9EA55E40-3C69-A52E-C874-4BC0A68E2C87}"/>
              </a:ext>
            </a:extLst>
          </p:cNvPr>
          <p:cNvCxnSpPr/>
          <p:nvPr userDrawn="1"/>
        </p:nvCxnSpPr>
        <p:spPr>
          <a:xfrm>
            <a:off x="8642495" y="2469733"/>
            <a:ext cx="0" cy="2449497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906E3721-62B7-26F8-C470-CF18FF79E900}"/>
              </a:ext>
            </a:extLst>
          </p:cNvPr>
          <p:cNvCxnSpPr>
            <a:cxnSpLocks/>
          </p:cNvCxnSpPr>
          <p:nvPr userDrawn="1"/>
        </p:nvCxnSpPr>
        <p:spPr>
          <a:xfrm flipH="1">
            <a:off x="8642495" y="2948057"/>
            <a:ext cx="264399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0964D032-73D4-0F1C-FE54-B4BA051E4530}"/>
              </a:ext>
            </a:extLst>
          </p:cNvPr>
          <p:cNvCxnSpPr>
            <a:cxnSpLocks/>
          </p:cNvCxnSpPr>
          <p:nvPr userDrawn="1"/>
        </p:nvCxnSpPr>
        <p:spPr>
          <a:xfrm flipH="1">
            <a:off x="8642495" y="3590169"/>
            <a:ext cx="264399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29E484A9-1C5C-4134-197F-4C7DE7836A97}"/>
              </a:ext>
            </a:extLst>
          </p:cNvPr>
          <p:cNvCxnSpPr>
            <a:cxnSpLocks/>
          </p:cNvCxnSpPr>
          <p:nvPr userDrawn="1"/>
        </p:nvCxnSpPr>
        <p:spPr>
          <a:xfrm flipH="1">
            <a:off x="8642495" y="4221273"/>
            <a:ext cx="264399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DB91A289-9893-265F-CE4D-41FC7FE9AEF1}"/>
              </a:ext>
            </a:extLst>
          </p:cNvPr>
          <p:cNvCxnSpPr>
            <a:cxnSpLocks/>
          </p:cNvCxnSpPr>
          <p:nvPr userDrawn="1"/>
        </p:nvCxnSpPr>
        <p:spPr>
          <a:xfrm flipH="1">
            <a:off x="8642495" y="4919229"/>
            <a:ext cx="264399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BBB875F0-13CA-EE23-8E39-17CEA3FDD979}"/>
              </a:ext>
            </a:extLst>
          </p:cNvPr>
          <p:cNvCxnSpPr>
            <a:cxnSpLocks/>
          </p:cNvCxnSpPr>
          <p:nvPr userDrawn="1"/>
        </p:nvCxnSpPr>
        <p:spPr>
          <a:xfrm>
            <a:off x="4399679" y="2461605"/>
            <a:ext cx="0" cy="3279132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AE56045C-4359-F8A7-0CF7-54910B9563E7}"/>
              </a:ext>
            </a:extLst>
          </p:cNvPr>
          <p:cNvCxnSpPr>
            <a:cxnSpLocks/>
          </p:cNvCxnSpPr>
          <p:nvPr userDrawn="1"/>
        </p:nvCxnSpPr>
        <p:spPr>
          <a:xfrm flipH="1">
            <a:off x="4399679" y="2939929"/>
            <a:ext cx="264399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7E6CF21F-7B1B-8626-110C-DA6E1A17E078}"/>
              </a:ext>
            </a:extLst>
          </p:cNvPr>
          <p:cNvCxnSpPr>
            <a:cxnSpLocks/>
          </p:cNvCxnSpPr>
          <p:nvPr userDrawn="1"/>
        </p:nvCxnSpPr>
        <p:spPr>
          <a:xfrm flipH="1">
            <a:off x="4399679" y="3482257"/>
            <a:ext cx="264399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66B412E4-3DE7-0E59-DBEE-59DE250B1974}"/>
              </a:ext>
            </a:extLst>
          </p:cNvPr>
          <p:cNvCxnSpPr>
            <a:cxnSpLocks/>
          </p:cNvCxnSpPr>
          <p:nvPr userDrawn="1"/>
        </p:nvCxnSpPr>
        <p:spPr>
          <a:xfrm flipH="1">
            <a:off x="4399679" y="4058555"/>
            <a:ext cx="264399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1A861BC4-BAFE-57AA-817E-0E510891729C}"/>
              </a:ext>
            </a:extLst>
          </p:cNvPr>
          <p:cNvCxnSpPr>
            <a:cxnSpLocks/>
          </p:cNvCxnSpPr>
          <p:nvPr userDrawn="1"/>
        </p:nvCxnSpPr>
        <p:spPr>
          <a:xfrm flipH="1">
            <a:off x="4399679" y="4626621"/>
            <a:ext cx="264399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FC5BC8B1-2898-1CF4-ACA0-DE64B6FBF8C4}"/>
              </a:ext>
            </a:extLst>
          </p:cNvPr>
          <p:cNvCxnSpPr>
            <a:cxnSpLocks/>
          </p:cNvCxnSpPr>
          <p:nvPr userDrawn="1"/>
        </p:nvCxnSpPr>
        <p:spPr>
          <a:xfrm flipH="1">
            <a:off x="4399679" y="5171197"/>
            <a:ext cx="264399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0F609586-5046-5CB7-41E9-BC4B5C96F595}"/>
              </a:ext>
            </a:extLst>
          </p:cNvPr>
          <p:cNvCxnSpPr>
            <a:cxnSpLocks/>
          </p:cNvCxnSpPr>
          <p:nvPr userDrawn="1"/>
        </p:nvCxnSpPr>
        <p:spPr>
          <a:xfrm flipH="1">
            <a:off x="4399679" y="5740157"/>
            <a:ext cx="264399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08927312-C95B-9044-2390-84AA69414F49}"/>
              </a:ext>
            </a:extLst>
          </p:cNvPr>
          <p:cNvCxnSpPr>
            <a:cxnSpLocks/>
          </p:cNvCxnSpPr>
          <p:nvPr userDrawn="1"/>
        </p:nvCxnSpPr>
        <p:spPr>
          <a:xfrm>
            <a:off x="774591" y="2658775"/>
            <a:ext cx="0" cy="1936723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B7AA7A10-6A26-D987-EDFD-AD82A2602FF3}"/>
              </a:ext>
            </a:extLst>
          </p:cNvPr>
          <p:cNvCxnSpPr>
            <a:cxnSpLocks/>
          </p:cNvCxnSpPr>
          <p:nvPr userDrawn="1"/>
        </p:nvCxnSpPr>
        <p:spPr>
          <a:xfrm flipH="1">
            <a:off x="774591" y="3137100"/>
            <a:ext cx="264399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06FEA353-8A06-A8C5-7ADC-D267AC5F9923}"/>
              </a:ext>
            </a:extLst>
          </p:cNvPr>
          <p:cNvCxnSpPr>
            <a:cxnSpLocks/>
          </p:cNvCxnSpPr>
          <p:nvPr userDrawn="1"/>
        </p:nvCxnSpPr>
        <p:spPr>
          <a:xfrm flipH="1">
            <a:off x="774591" y="3856687"/>
            <a:ext cx="264399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91B3A90A-EF4D-9F88-2552-C6E5977D74CA}"/>
              </a:ext>
            </a:extLst>
          </p:cNvPr>
          <p:cNvCxnSpPr>
            <a:cxnSpLocks/>
          </p:cNvCxnSpPr>
          <p:nvPr userDrawn="1"/>
        </p:nvCxnSpPr>
        <p:spPr>
          <a:xfrm flipH="1">
            <a:off x="774591" y="4592621"/>
            <a:ext cx="264399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1609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268874-F147-4402-9226-4D5D12DAF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FC1EA6-1F04-42CA-B271-85282F9B79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513D2A-E145-466F-AF03-3D3ABF88C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05.15.2024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76E750-8E3B-4E81-8698-7EDA317F8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South Dakota Mission Support Workshop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8B980B-E849-47BE-B045-A03CE7969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A031F-3946-4BBC-949C-5EB2BB7BA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448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and Charge Ques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268874-F147-4402-9226-4D5D12DAF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FC1EA6-1F04-42CA-B271-85282F9B79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513D2A-E145-466F-AF03-3D3ABF88C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05.15.2024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76E750-8E3B-4E81-8698-7EDA317F8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South Dakota Mission Support Workshop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8B980B-E849-47BE-B045-A03CE7969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A031F-3946-4BBC-949C-5EB2BB7BA03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41C691D-B78E-4452-A994-DDD14465991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332720" y="36576"/>
            <a:ext cx="1828800" cy="329184"/>
          </a:xfrm>
          <a:solidFill>
            <a:schemeClr val="accent6"/>
          </a:solidFill>
          <a:ln>
            <a:solidFill>
              <a:schemeClr val="accent1">
                <a:lumMod val="75000"/>
              </a:schemeClr>
            </a:solidFill>
          </a:ln>
          <a:effectLst>
            <a:outerShdw blurRad="40005" dist="22860" dir="5400000" algn="ctr" rotWithShape="0">
              <a:schemeClr val="bg2">
                <a:lumMod val="10000"/>
                <a:alpha val="35000"/>
              </a:schemeClr>
            </a:outerShdw>
          </a:effectLst>
        </p:spPr>
        <p:txBody>
          <a:bodyPr lIns="0" tIns="0" rIns="0" bIns="0" anchor="ctr" anchorCtr="1">
            <a:normAutofit/>
          </a:bodyPr>
          <a:lstStyle>
            <a:lvl1pPr marL="0" indent="0">
              <a:buNone/>
              <a:defRPr sz="1200" b="1" cap="all" baseline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 sz="1200" b="1">
                <a:latin typeface="Calibri" panose="020F0502020204030204" pitchFamily="34" charset="0"/>
                <a:cs typeface="Calibri" panose="020F0502020204030204" pitchFamily="34" charset="0"/>
              </a:rPr>
              <a:t>CHARGE QUESTION #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435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3075BC-A2D6-44DC-9D6F-0D79398FB70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523845"/>
            <a:ext cx="10515600" cy="1810310"/>
          </a:xfrm>
        </p:spPr>
        <p:txBody>
          <a:bodyPr anchor="ctr" anchorCtr="1">
            <a:normAutofit/>
          </a:bodyPr>
          <a:lstStyle>
            <a:lvl1pPr>
              <a:defRPr sz="3000"/>
            </a:lvl1pPr>
          </a:lstStyle>
          <a:p>
            <a:r>
              <a:rPr lang="en-US"/>
              <a:t>Enter Section Header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FE2BFC-BDDE-400D-A973-8DA8D3C2653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406153"/>
            <a:ext cx="10515600" cy="1683497"/>
          </a:xfrm>
        </p:spPr>
        <p:txBody>
          <a:bodyPr anchor="t" anchorCtr="1"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Enter Section sub-header, if needed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4F2F73-7B90-4C3C-9CD4-8C94C8027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05.15.2024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06B51F-335C-46FD-AC20-0E9ACBB3F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South Dakota Mission Support Workshop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E47743-D367-41E3-899D-01ECCFDAB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A031F-3946-4BBC-949C-5EB2BB7BA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416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80BE04-534F-4D40-A6D2-BAE70F5D8B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F4BA0B-C83F-4313-9C0D-7DCE65AC63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66699" y="1068106"/>
            <a:ext cx="5730689" cy="51802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3D098A-3DF3-419F-8C10-B4DF8D2DAD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4613" y="1068106"/>
            <a:ext cx="5730688" cy="51802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114606-ADDC-4332-92B8-24E5753286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05.15.2024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A721B9-410A-4746-9E94-39C7A8721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South Dakota Mission Support Workshop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4F6DA6-9DCD-4AE0-B468-627DC9810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A031F-3946-4BBC-949C-5EB2BB7BA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138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 and Charge Ques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80BE04-534F-4D40-A6D2-BAE70F5D8B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F4BA0B-C83F-4313-9C0D-7DCE65AC63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66699" y="1068106"/>
            <a:ext cx="5730689" cy="51802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3D098A-3DF3-419F-8C10-B4DF8D2DAD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4613" y="1068106"/>
            <a:ext cx="5730688" cy="51802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114606-ADDC-4332-92B8-24E5753286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05.15.2024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A721B9-410A-4746-9E94-39C7A8721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South Dakota Mission Support Workshop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4F6DA6-9DCD-4AE0-B468-627DC9810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A031F-3946-4BBC-949C-5EB2BB7BA03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3449A1B-CA32-4CDE-9D7B-5A113561A92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332720" y="36576"/>
            <a:ext cx="1828800" cy="329184"/>
          </a:xfrm>
          <a:solidFill>
            <a:schemeClr val="accent6"/>
          </a:solidFill>
          <a:ln>
            <a:solidFill>
              <a:srgbClr val="0070C0"/>
            </a:solidFill>
          </a:ln>
          <a:effectLst>
            <a:outerShdw blurRad="40005" dist="22860" dir="5400000" algn="ctr" rotWithShape="0">
              <a:schemeClr val="bg2">
                <a:lumMod val="10000"/>
                <a:alpha val="35000"/>
              </a:schemeClr>
            </a:outerShdw>
          </a:effectLst>
        </p:spPr>
        <p:txBody>
          <a:bodyPr lIns="0" tIns="0" rIns="0" bIns="0" anchor="ctr" anchorCtr="1">
            <a:normAutofit/>
          </a:bodyPr>
          <a:lstStyle>
            <a:lvl1pPr marL="0" indent="0">
              <a:buNone/>
              <a:defRPr sz="1200" b="1" cap="all" baseline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 sz="1200" b="1">
                <a:latin typeface="Calibri" panose="020F0502020204030204" pitchFamily="34" charset="0"/>
                <a:cs typeface="Calibri" panose="020F0502020204030204" pitchFamily="34" charset="0"/>
              </a:rPr>
              <a:t>CHARGE QUESTION #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940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36C403-C89C-450D-A436-F7B6D3F8E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889867-0823-40EA-A7A5-E88FDCD165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05.15.2024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EF6DB3-0553-45E9-8885-BBA0FA2D5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South Dakota Mission Support Workshop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92459A-EEEF-4AB1-A20D-5C2D33034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A031F-3946-4BBC-949C-5EB2BB7BA0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E5849FA-23B8-4364-B074-2DB375C122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66699" y="1068106"/>
            <a:ext cx="5730689" cy="51802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11D33200-88A0-4E82-9F2B-120E4C4B5BC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89662" y="1068012"/>
            <a:ext cx="5730689" cy="5180293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398374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 and Charge Ques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36C403-C89C-450D-A436-F7B6D3F8E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889867-0823-40EA-A7A5-E88FDCD165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05.15.2024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EF6DB3-0553-45E9-8885-BBA0FA2D5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South Dakota Mission Support Workshop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92459A-EEEF-4AB1-A20D-5C2D33034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A031F-3946-4BBC-949C-5EB2BB7BA0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E5849FA-23B8-4364-B074-2DB375C122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66699" y="1068106"/>
            <a:ext cx="5730689" cy="51802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11D33200-88A0-4E82-9F2B-120E4C4B5BC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89662" y="1068012"/>
            <a:ext cx="5730689" cy="5180293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DBE56495-495F-4648-A26E-D8C8BFEF0B2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332720" y="36576"/>
            <a:ext cx="1828800" cy="329184"/>
          </a:xfrm>
          <a:solidFill>
            <a:schemeClr val="accent6"/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outerShdw blurRad="40005" dist="22860" dir="5400000" algn="ctr" rotWithShape="0">
              <a:schemeClr val="bg2">
                <a:lumMod val="10000"/>
                <a:alpha val="35000"/>
              </a:schemeClr>
            </a:outerShdw>
          </a:effectLst>
        </p:spPr>
        <p:txBody>
          <a:bodyPr lIns="0" tIns="0" rIns="0" bIns="0" anchor="ctr" anchorCtr="1">
            <a:normAutofit/>
          </a:bodyPr>
          <a:lstStyle>
            <a:lvl1pPr marL="0" indent="0">
              <a:buNone/>
              <a:defRPr sz="1200" b="1" cap="all" baseline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 sz="1200" b="1">
                <a:latin typeface="Calibri" panose="020F0502020204030204" pitchFamily="34" charset="0"/>
                <a:cs typeface="Calibri" panose="020F0502020204030204" pitchFamily="34" charset="0"/>
              </a:rPr>
              <a:t>CHARGE QUESTION #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115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18ACD5-4E42-4219-BD6D-330CC1F89D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2E6E4A6-9526-4171-A80F-5FF0BBD46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05.15.2024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A59077-F042-47DA-B89E-5D5BCECDF3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South Dakota Mission Support Workshop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F80D5E-E85A-4958-9303-B74093D41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A031F-3946-4BBC-949C-5EB2BB7BA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29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0D35C49-7E6B-48D8-B67F-8103B5CEA2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700" y="190500"/>
            <a:ext cx="10515600" cy="72390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883545-BB2E-4574-B71E-E64E6D508D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6700" y="1066799"/>
            <a:ext cx="11658600" cy="51816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C0BCCD-1B4D-4AE6-AA77-2A93CCC5BD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56651" y="6539725"/>
            <a:ext cx="1104900" cy="18745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rgbClr val="004C97"/>
                </a:solidFill>
              </a:defRPr>
            </a:lvl1pPr>
          </a:lstStyle>
          <a:p>
            <a:r>
              <a:rPr lang="en-US"/>
              <a:t>05.15.2024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D0786B-1A70-41CC-976B-301C8181A3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694498" y="6539725"/>
            <a:ext cx="6893052" cy="18745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rgbClr val="004C97"/>
                </a:solidFill>
              </a:defRPr>
            </a:lvl1pPr>
          </a:lstStyle>
          <a:p>
            <a:r>
              <a:rPr lang="en-US"/>
              <a:t>South Dakota Mission Support Workshop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B36DCE-5EA1-4C2F-BC29-5732E8C54B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83455" y="6539725"/>
            <a:ext cx="454745" cy="18745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b="1">
                <a:solidFill>
                  <a:srgbClr val="004C97"/>
                </a:solidFill>
              </a:defRPr>
            </a:lvl1pPr>
          </a:lstStyle>
          <a:p>
            <a:fld id="{EFEA031F-3946-4BBC-949C-5EB2BB7BA03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96F5AB0-A7FF-4A8B-A755-8206E37B5E64}"/>
              </a:ext>
            </a:extLst>
          </p:cNvPr>
          <p:cNvCxnSpPr>
            <a:cxnSpLocks/>
          </p:cNvCxnSpPr>
          <p:nvPr/>
        </p:nvCxnSpPr>
        <p:spPr>
          <a:xfrm>
            <a:off x="266700" y="6416393"/>
            <a:ext cx="11658600" cy="0"/>
          </a:xfrm>
          <a:prstGeom prst="line">
            <a:avLst/>
          </a:prstGeom>
          <a:ln w="25400">
            <a:solidFill>
              <a:srgbClr val="004C9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E1C8D2DD-51B6-423E-89D4-0224D76EB4DB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10290509" y="6476587"/>
            <a:ext cx="1518036" cy="313728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6CA4F82-BF93-9994-B647-166991E931E9}"/>
              </a:ext>
            </a:extLst>
          </p:cNvPr>
          <p:cNvCxnSpPr>
            <a:cxnSpLocks/>
          </p:cNvCxnSpPr>
          <p:nvPr userDrawn="1"/>
        </p:nvCxnSpPr>
        <p:spPr>
          <a:xfrm>
            <a:off x="266700" y="6416393"/>
            <a:ext cx="11658600" cy="0"/>
          </a:xfrm>
          <a:prstGeom prst="line">
            <a:avLst/>
          </a:prstGeom>
          <a:ln w="25400">
            <a:solidFill>
              <a:srgbClr val="004C9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31A83AAD-E279-355B-DEC9-65FAE26BB1BB}"/>
              </a:ext>
            </a:extLst>
          </p:cNvPr>
          <p:cNvPicPr>
            <a:picLocks noChangeAspect="1"/>
          </p:cNvPicPr>
          <p:nvPr userDrawn="1"/>
        </p:nvPicPr>
        <p:blipFill>
          <a:blip r:embed="rId19"/>
          <a:stretch>
            <a:fillRect/>
          </a:stretch>
        </p:blipFill>
        <p:spPr>
          <a:xfrm>
            <a:off x="10290509" y="6476587"/>
            <a:ext cx="1518036" cy="313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11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200" b="1" kern="1200">
          <a:solidFill>
            <a:srgbClr val="004C97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SzPct val="90000"/>
        <a:buFont typeface="HGGothicE" panose="020B0909000000000000" pitchFamily="49" charset="-128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84263" indent="-169863" algn="l" defTabSz="914400" rtl="0" eaLnBrk="1" latinLnBrk="0" hangingPunct="1">
        <a:lnSpc>
          <a:spcPct val="100000"/>
        </a:lnSpc>
        <a:spcBef>
          <a:spcPts val="500"/>
        </a:spcBef>
        <a:buSzPct val="88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484313" indent="-169863" algn="l" defTabSz="914400" rtl="0" eaLnBrk="1" latinLnBrk="0" hangingPunct="1">
        <a:lnSpc>
          <a:spcPct val="90000"/>
        </a:lnSpc>
        <a:spcBef>
          <a:spcPts val="500"/>
        </a:spcBef>
        <a:buSzPct val="90000"/>
        <a:buFont typeface="HGGothicE" panose="020B0909000000000000" pitchFamily="49" charset="-128"/>
        <a:buChar char="-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889125" indent="-169863" algn="l" defTabSz="914400" rtl="0" eaLnBrk="1" latinLnBrk="0" hangingPunct="1">
        <a:lnSpc>
          <a:spcPct val="90000"/>
        </a:lnSpc>
        <a:spcBef>
          <a:spcPts val="5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0" orient="horz" pos="72">
          <p15:clr>
            <a:srgbClr val="F26B43"/>
          </p15:clr>
        </p15:guide>
        <p15:guide id="21" pos="72">
          <p15:clr>
            <a:srgbClr val="F26B43"/>
          </p15:clr>
        </p15:guide>
        <p15:guide id="22" orient="horz" pos="4248">
          <p15:clr>
            <a:srgbClr val="F26B43"/>
          </p15:clr>
        </p15:guide>
        <p15:guide id="23" pos="7608">
          <p15:clr>
            <a:srgbClr val="F26B43"/>
          </p15:clr>
        </p15:guide>
        <p15:guide id="24" orient="horz" pos="120">
          <p15:clr>
            <a:srgbClr val="F26B43"/>
          </p15:clr>
        </p15:guide>
        <p15:guide id="25" orient="horz" pos="576">
          <p15:clr>
            <a:srgbClr val="F26B43"/>
          </p15:clr>
        </p15:guide>
        <p15:guide id="26" pos="168">
          <p15:clr>
            <a:srgbClr val="F26B43"/>
          </p15:clr>
        </p15:guide>
        <p15:guide id="27" pos="6792">
          <p15:clr>
            <a:srgbClr val="F26B43"/>
          </p15:clr>
        </p15:guide>
        <p15:guide id="28" orient="horz" pos="672">
          <p15:clr>
            <a:srgbClr val="F26B43"/>
          </p15:clr>
        </p15:guide>
        <p15:guide id="29" orient="horz" pos="3936">
          <p15:clr>
            <a:srgbClr val="F26B43"/>
          </p15:clr>
        </p15:guide>
        <p15:guide id="30" pos="7512">
          <p15:clr>
            <a:srgbClr val="F26B43"/>
          </p15:clr>
        </p15:guide>
        <p15:guide id="31" orient="horz" pos="4128">
          <p15:clr>
            <a:srgbClr val="F26B43"/>
          </p15:clr>
        </p15:guide>
        <p15:guide id="32" orient="horz" pos="4032">
          <p15:clr>
            <a:srgbClr val="F26B43"/>
          </p15:clr>
        </p15:guide>
        <p15:guide id="33" pos="240">
          <p15:clr>
            <a:srgbClr val="F26B43"/>
          </p15:clr>
        </p15:guide>
        <p15:guide id="34" pos="528">
          <p15:clr>
            <a:srgbClr val="F26B43"/>
          </p15:clr>
        </p15:guide>
        <p15:guide id="35" pos="744">
          <p15:clr>
            <a:srgbClr val="F26B43"/>
          </p15:clr>
        </p15:guide>
        <p15:guide id="36" pos="1680">
          <p15:clr>
            <a:srgbClr val="F26B43"/>
          </p15:clr>
        </p15:guide>
        <p15:guide id="37" pos="1440">
          <p15:clr>
            <a:srgbClr val="F26B43"/>
          </p15:clr>
        </p15:guide>
        <p15:guide id="38" pos="602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C9AAB6-92CE-A70A-7B00-D9014083C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SD Mission Support Workshop – COMMUNICATION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A75E3B-3BDE-A431-F31B-F8570B350D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1001671"/>
            <a:ext cx="11658600" cy="5246729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marR="0" indent="0">
              <a:lnSpc>
                <a:spcPct val="80000"/>
              </a:lnSpc>
              <a:spcAft>
                <a:spcPts val="0"/>
              </a:spcAft>
              <a:buNone/>
            </a:pPr>
            <a:r>
              <a:rPr lang="en-US" sz="1700" dirty="0"/>
              <a:t>In planning for Fermilab business operations </a:t>
            </a:r>
            <a:r>
              <a:rPr lang="en-US" sz="1700" dirty="0">
                <a:solidFill>
                  <a:srgbClr val="63666A"/>
                </a:solidFill>
              </a:rPr>
              <a:t>support in SD for the LBNF/DUNE Project and future DUNE Operations:</a:t>
            </a:r>
            <a:endParaRPr lang="en-US" sz="1700" dirty="0">
              <a:solidFill>
                <a:srgbClr val="63666A"/>
              </a:solidFill>
              <a:cs typeface="Helvetica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700" dirty="0">
              <a:solidFill>
                <a:srgbClr val="63666A"/>
              </a:solidFill>
              <a:effectLst/>
              <a:cs typeface="Helvetica"/>
            </a:endParaRPr>
          </a:p>
          <a:p>
            <a:pPr fontAlgn="ctr">
              <a:spcBef>
                <a:spcPts val="0"/>
              </a:spcBef>
              <a:buFont typeface="+mj-lt"/>
              <a:buAutoNum type="arabicPeriod"/>
            </a:pPr>
            <a:r>
              <a:rPr lang="en-US" sz="1700" b="0" i="0" dirty="0">
                <a:solidFill>
                  <a:srgbClr val="63666A"/>
                </a:solidFill>
                <a:effectLst/>
              </a:rPr>
              <a:t>What are the major priority areas your organization is focusing on to support SD operations?</a:t>
            </a:r>
            <a:endParaRPr lang="en-US" sz="1700" b="0" i="0" dirty="0">
              <a:solidFill>
                <a:srgbClr val="63666A"/>
              </a:solidFill>
              <a:effectLst/>
              <a:cs typeface="Helvetica"/>
            </a:endParaRPr>
          </a:p>
          <a:p>
            <a:pPr lvl="1" fontAlgn="ctr">
              <a:spcBef>
                <a:spcPts val="0"/>
              </a:spcBef>
              <a:buFont typeface="+mj-lt"/>
              <a:buAutoNum type="arabicPeriod"/>
            </a:pPr>
            <a:r>
              <a:rPr lang="en-US" sz="1700" dirty="0">
                <a:solidFill>
                  <a:srgbClr val="63666A"/>
                </a:solidFill>
              </a:rPr>
              <a:t>Maintain </a:t>
            </a:r>
            <a:r>
              <a:rPr lang="en-US" sz="1700" dirty="0"/>
              <a:t>and develop positive </a:t>
            </a:r>
            <a:r>
              <a:rPr lang="en-US" sz="1700" dirty="0">
                <a:solidFill>
                  <a:srgbClr val="63666A"/>
                </a:solidFill>
              </a:rPr>
              <a:t>community relations (e.g., local officials, residents, businesses and community organizations)</a:t>
            </a:r>
            <a:endParaRPr lang="en-US" sz="1700" dirty="0">
              <a:solidFill>
                <a:srgbClr val="63666A"/>
              </a:solidFill>
              <a:cs typeface="Helvetica"/>
            </a:endParaRPr>
          </a:p>
          <a:p>
            <a:pPr lvl="1" fontAlgn="ctr">
              <a:spcBef>
                <a:spcPts val="0"/>
              </a:spcBef>
              <a:buFont typeface="+mj-lt"/>
              <a:buAutoNum type="arabicPeriod"/>
            </a:pPr>
            <a:r>
              <a:rPr lang="en-US" sz="1700" b="0" i="0" dirty="0">
                <a:effectLst/>
              </a:rPr>
              <a:t>Continue to </a:t>
            </a:r>
            <a:r>
              <a:rPr lang="en-US" sz="1700" dirty="0"/>
              <a:t>grow </a:t>
            </a:r>
            <a:r>
              <a:rPr lang="en-US" sz="1700" b="0" i="0" dirty="0">
                <a:effectLst/>
              </a:rPr>
              <a:t>partnership opportunities with SURF</a:t>
            </a:r>
            <a:r>
              <a:rPr lang="en-US" sz="1700" dirty="0"/>
              <a:t> communications team</a:t>
            </a:r>
            <a:endParaRPr lang="en-US" sz="1700" b="0" i="0" dirty="0">
              <a:effectLst/>
              <a:cs typeface="Helvetica"/>
            </a:endParaRPr>
          </a:p>
          <a:p>
            <a:pPr lvl="1" fontAlgn="ctr">
              <a:spcBef>
                <a:spcPts val="0"/>
              </a:spcBef>
              <a:buFont typeface="+mj-lt"/>
              <a:buAutoNum type="arabicPeriod"/>
            </a:pPr>
            <a:r>
              <a:rPr lang="en-US" sz="1700" dirty="0"/>
              <a:t>Improve</a:t>
            </a:r>
            <a:r>
              <a:rPr lang="en-US" sz="1700" b="0" i="0" dirty="0">
                <a:effectLst/>
              </a:rPr>
              <a:t> strategic approach to internal communications for SD </a:t>
            </a:r>
            <a:r>
              <a:rPr lang="en-US" sz="1700" dirty="0"/>
              <a:t>employees</a:t>
            </a:r>
          </a:p>
          <a:p>
            <a:pPr lvl="1" fontAlgn="ctr">
              <a:spcBef>
                <a:spcPts val="0"/>
              </a:spcBef>
              <a:buFont typeface="+mj-lt"/>
              <a:buAutoNum type="arabicPeriod"/>
            </a:pPr>
            <a:r>
              <a:rPr lang="en-US" sz="1700" b="0" i="0" dirty="0">
                <a:solidFill>
                  <a:srgbClr val="63666A"/>
                </a:solidFill>
                <a:effectLst/>
                <a:cs typeface="Helvetica"/>
              </a:rPr>
              <a:t>Grow </a:t>
            </a:r>
            <a:r>
              <a:rPr lang="en-US" sz="1700" dirty="0">
                <a:solidFill>
                  <a:srgbClr val="63666A"/>
                </a:solidFill>
                <a:cs typeface="Helvetica"/>
              </a:rPr>
              <a:t>digital</a:t>
            </a:r>
            <a:r>
              <a:rPr lang="en-US" sz="1700" b="0" i="0" dirty="0">
                <a:solidFill>
                  <a:srgbClr val="63666A"/>
                </a:solidFill>
                <a:effectLst/>
                <a:cs typeface="Helvetica"/>
              </a:rPr>
              <a:t> presence for SD operations (website, social media)</a:t>
            </a:r>
            <a:r>
              <a:rPr lang="en-US" sz="1700" dirty="0">
                <a:solidFill>
                  <a:srgbClr val="63666A"/>
                </a:solidFill>
                <a:cs typeface="Helvetica"/>
              </a:rPr>
              <a:t> </a:t>
            </a:r>
          </a:p>
          <a:p>
            <a:pPr lvl="1">
              <a:spcBef>
                <a:spcPts val="0"/>
              </a:spcBef>
              <a:buAutoNum type="arabicPeriod"/>
            </a:pPr>
            <a:endParaRPr lang="en-US" sz="1700" dirty="0">
              <a:solidFill>
                <a:srgbClr val="63666A"/>
              </a:solidFill>
              <a:cs typeface="Helvetica"/>
            </a:endParaRPr>
          </a:p>
          <a:p>
            <a:pPr fontAlgn="ctr">
              <a:spcBef>
                <a:spcPts val="0"/>
              </a:spcBef>
              <a:buFont typeface="+mj-lt"/>
              <a:buAutoNum type="arabicPeriod"/>
            </a:pPr>
            <a:r>
              <a:rPr lang="en-US" sz="1700" b="0" i="0" dirty="0">
                <a:effectLst/>
              </a:rPr>
              <a:t>Have the proper labor resources been allocated to support SD operations?</a:t>
            </a:r>
            <a:r>
              <a:rPr lang="en-US" sz="1700" dirty="0"/>
              <a:t>  </a:t>
            </a:r>
            <a:r>
              <a:rPr lang="en-US" sz="1700" b="0" i="0" dirty="0">
                <a:effectLst/>
              </a:rPr>
              <a:t>Yes.</a:t>
            </a:r>
            <a:r>
              <a:rPr lang="en-US" sz="1700" dirty="0"/>
              <a:t> </a:t>
            </a:r>
            <a:endParaRPr lang="en-US" sz="1700" dirty="0">
              <a:cs typeface="Helvetica"/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AutoNum type="arabicPeriod"/>
            </a:pPr>
            <a:endParaRPr lang="en-US" sz="1700" dirty="0">
              <a:cs typeface="Helvetica"/>
            </a:endParaRPr>
          </a:p>
          <a:p>
            <a:pPr fontAlgn="ctr">
              <a:spcBef>
                <a:spcPts val="0"/>
              </a:spcBef>
              <a:buFont typeface="+mj-lt"/>
              <a:buAutoNum type="arabicPeriod"/>
            </a:pPr>
            <a:r>
              <a:rPr lang="en-US" sz="1700" b="0" i="0" dirty="0">
                <a:effectLst/>
              </a:rPr>
              <a:t>What actions still need to be accomplished </a:t>
            </a:r>
            <a:r>
              <a:rPr lang="en-US" sz="1700" dirty="0"/>
              <a:t>to</a:t>
            </a:r>
            <a:r>
              <a:rPr lang="en-US" sz="1700" b="0" i="0" dirty="0">
                <a:effectLst/>
              </a:rPr>
              <a:t> execute your organization’s plan </a:t>
            </a:r>
            <a:r>
              <a:rPr lang="en-US" sz="1700" dirty="0"/>
              <a:t>in</a:t>
            </a:r>
            <a:r>
              <a:rPr lang="en-US" sz="1700" b="0" i="0" dirty="0">
                <a:effectLst/>
              </a:rPr>
              <a:t> </a:t>
            </a:r>
            <a:r>
              <a:rPr lang="en-US" sz="1700" dirty="0"/>
              <a:t>supporting</a:t>
            </a:r>
            <a:r>
              <a:rPr lang="en-US" sz="1700" b="0" i="0" dirty="0">
                <a:effectLst/>
              </a:rPr>
              <a:t> SD operations?</a:t>
            </a:r>
            <a:endParaRPr lang="en-US" sz="1700" b="0" i="0" dirty="0">
              <a:effectLst/>
              <a:cs typeface="Helvetica"/>
            </a:endParaRP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sz="1700" dirty="0">
                <a:ea typeface="MS Mincho"/>
                <a:cs typeface="Arial"/>
              </a:rPr>
              <a:t>Maintain</a:t>
            </a:r>
            <a:r>
              <a:rPr lang="en-US" sz="1700" dirty="0">
                <a:effectLst/>
                <a:ea typeface="MS Mincho"/>
                <a:cs typeface="Arial"/>
              </a:rPr>
              <a:t> </a:t>
            </a:r>
            <a:r>
              <a:rPr lang="en-US" sz="1700" dirty="0">
                <a:ea typeface="MS Mincho"/>
                <a:cs typeface="Arial"/>
              </a:rPr>
              <a:t>and expand support</a:t>
            </a:r>
            <a:r>
              <a:rPr lang="en-US" sz="1700" dirty="0">
                <a:effectLst/>
                <a:ea typeface="MS Mincho"/>
                <a:cs typeface="Arial"/>
              </a:rPr>
              <a:t> for the project among local</a:t>
            </a:r>
            <a:r>
              <a:rPr lang="en-US" sz="1700" dirty="0">
                <a:ea typeface="MS Mincho"/>
                <a:cs typeface="Arial"/>
              </a:rPr>
              <a:t>/regional Black Hills</a:t>
            </a:r>
            <a:r>
              <a:rPr lang="en-US" sz="1700" dirty="0">
                <a:effectLst/>
                <a:ea typeface="MS Mincho"/>
                <a:cs typeface="Arial"/>
              </a:rPr>
              <a:t> residents and key stakeholders through regular meetings, articles, and community involvement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sz="1700" dirty="0">
                <a:effectLst/>
                <a:ea typeface="MS Mincho"/>
                <a:cs typeface="Arial"/>
              </a:rPr>
              <a:t>Continue to grow communication collaboration with SDSTA on updates to the community, media relations opportunities and </a:t>
            </a:r>
            <a:r>
              <a:rPr lang="en-US" sz="1700" dirty="0">
                <a:ea typeface="MS Mincho"/>
                <a:cs typeface="Arial"/>
              </a:rPr>
              <a:t>partnership on</a:t>
            </a:r>
            <a:r>
              <a:rPr lang="en-US" sz="1700" dirty="0">
                <a:effectLst/>
                <a:ea typeface="MS Mincho"/>
                <a:cs typeface="Arial"/>
              </a:rPr>
              <a:t> key </a:t>
            </a:r>
            <a:r>
              <a:rPr lang="en-US" sz="1700" dirty="0">
                <a:ea typeface="MS Mincho"/>
                <a:cs typeface="Arial"/>
              </a:rPr>
              <a:t>community events </a:t>
            </a:r>
            <a:r>
              <a:rPr lang="en-US" sz="1700" dirty="0">
                <a:effectLst/>
                <a:ea typeface="MS Mincho"/>
                <a:cs typeface="Arial"/>
              </a:rPr>
              <a:t>such as Neutrino Day</a:t>
            </a:r>
            <a:endParaRPr lang="en-US" sz="1700" dirty="0">
              <a:effectLst/>
              <a:ea typeface="MS Mincho" panose="02020609040205080304" pitchFamily="49" charset="-128"/>
              <a:cs typeface="Arial" panose="020B0604020202020204" pitchFamily="34" charset="0"/>
            </a:endParaRP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sz="1700" b="0" i="0" u="none" strike="noStrike" dirty="0">
                <a:effectLst/>
              </a:rPr>
              <a:t>Identify digital content and core information for employees, users and affiliates in SD (e.g., </a:t>
            </a:r>
            <a:r>
              <a:rPr lang="en-US" sz="1700" dirty="0">
                <a:effectLst/>
                <a:ea typeface="Times New Roman" panose="02020603050405020304" pitchFamily="18" charset="0"/>
              </a:rPr>
              <a:t>updates on the project, housing information, etc</a:t>
            </a:r>
            <a:r>
              <a:rPr lang="en-US" sz="1700" dirty="0">
                <a:ea typeface="Times New Roman" panose="02020603050405020304" pitchFamily="18" charset="0"/>
              </a:rPr>
              <a:t>.) to provide updates, write external stories</a:t>
            </a:r>
            <a:endParaRPr lang="en-US" sz="1700" dirty="0">
              <a:effectLst/>
              <a:ea typeface="Times New Roman" panose="02020603050405020304" pitchFamily="18" charset="0"/>
              <a:cs typeface="Helvetica"/>
            </a:endParaRP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sz="1700" dirty="0"/>
              <a:t>Crisis communication – finalize a Crisis Communication Plan specific to SD operations and coordinate tabletop exercises with the SURF teams</a:t>
            </a:r>
            <a:endParaRPr lang="en-US" sz="1700" dirty="0">
              <a:ea typeface="MS Mincho" panose="02020609040205080304" pitchFamily="49" charset="-128"/>
              <a:cs typeface="Arial" panose="020B0604020202020204" pitchFamily="34" charset="0"/>
            </a:endParaRPr>
          </a:p>
          <a:p>
            <a:pPr marL="457200" lvl="1" indent="0">
              <a:spcBef>
                <a:spcPts val="0"/>
              </a:spcBef>
              <a:buNone/>
            </a:pPr>
            <a:endParaRPr lang="en-US" sz="1700" b="0" i="0" dirty="0">
              <a:effectLst/>
              <a:cs typeface="Helvetica"/>
            </a:endParaRPr>
          </a:p>
          <a:p>
            <a:pPr marL="457200" lvl="1" indent="0">
              <a:spcBef>
                <a:spcPts val="0"/>
              </a:spcBef>
              <a:buNone/>
            </a:pPr>
            <a:endParaRPr lang="en-US" sz="1700" dirty="0">
              <a:cs typeface="Helvetica"/>
            </a:endParaRPr>
          </a:p>
          <a:p>
            <a:pPr marL="0" indent="0">
              <a:buNone/>
            </a:pPr>
            <a:endParaRPr lang="en-US" sz="1700" dirty="0">
              <a:cs typeface="Helvetica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AE7AD8-260C-9A5D-6CCA-F60058CA20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05.15.2024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453BAD-4BCB-F296-910E-BF2AE6722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South Dakota Mission Support Workshop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92C949-8E78-9193-135C-2F8524B69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A031F-3946-4BBC-949C-5EB2BB7BA03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139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FB8CE0-C1F9-B331-BE12-0EF46212BA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SD Mission Support Workshop – COMMUNICATION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D36696-C7D3-717F-D759-C3E96919F7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fontAlgn="ctr">
              <a:spcBef>
                <a:spcPts val="0"/>
              </a:spcBef>
              <a:buNone/>
            </a:pPr>
            <a:r>
              <a:rPr lang="en-US" sz="2000" b="0" i="0" dirty="0">
                <a:effectLst/>
              </a:rPr>
              <a:t>4. What worries you about supporting SD operations? </a:t>
            </a:r>
          </a:p>
          <a:p>
            <a:pPr lvl="1" fontAlgn="ctr">
              <a:spcBef>
                <a:spcPts val="0"/>
              </a:spcBef>
              <a:buFont typeface="+mj-lt"/>
              <a:buAutoNum type="arabicPeriod"/>
            </a:pPr>
            <a:r>
              <a:rPr lang="en-US" b="0" i="0" dirty="0">
                <a:effectLst/>
              </a:rPr>
              <a:t>Site access process clarification – Are there ways to improve this process for SD media requests?</a:t>
            </a:r>
            <a:endParaRPr lang="en-US" b="0" i="0" dirty="0">
              <a:effectLst/>
              <a:cs typeface="Helvetica"/>
            </a:endParaRPr>
          </a:p>
          <a:p>
            <a:pPr lvl="1" fontAlgn="ctr">
              <a:spcBef>
                <a:spcPts val="0"/>
              </a:spcBef>
              <a:buFont typeface="+mj-lt"/>
              <a:buAutoNum type="arabicPeriod"/>
            </a:pPr>
            <a:r>
              <a:rPr lang="en-US" b="0" i="0" dirty="0">
                <a:effectLst/>
              </a:rPr>
              <a:t>Underground access for reporters and film crews – </a:t>
            </a:r>
            <a:r>
              <a:rPr lang="en-US" dirty="0"/>
              <a:t>Under which circumstances will </a:t>
            </a:r>
            <a:r>
              <a:rPr lang="en-US" b="0" i="0" dirty="0">
                <a:effectLst/>
              </a:rPr>
              <a:t>media </a:t>
            </a:r>
            <a:r>
              <a:rPr lang="en-US" dirty="0"/>
              <a:t>be</a:t>
            </a:r>
            <a:r>
              <a:rPr lang="en-US" b="0" i="0" dirty="0">
                <a:effectLst/>
              </a:rPr>
              <a:t> allowed to visit 4850 Level?</a:t>
            </a:r>
            <a:endParaRPr lang="en-US" b="0" i="0" dirty="0">
              <a:effectLst/>
              <a:cs typeface="Helvetica"/>
            </a:endParaRPr>
          </a:p>
          <a:p>
            <a:pPr lvl="1">
              <a:spcBef>
                <a:spcPts val="0"/>
              </a:spcBef>
              <a:buAutoNum type="arabicPeriod"/>
            </a:pPr>
            <a:r>
              <a:rPr lang="en-US" dirty="0">
                <a:cs typeface="Helvetica"/>
              </a:rPr>
              <a:t>Some "would be good to do" tasks are budget constrained.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351989-774D-E6B9-31DB-E7DED8B368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05.15.2024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C0A663-267A-335B-7A95-E663494DC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South Dakota Mission Support Workshop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F50A56-A9B3-2B09-0186-77601AC77C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A031F-3946-4BBC-949C-5EB2BB7BA03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083133"/>
      </p:ext>
    </p:extLst>
  </p:cSld>
  <p:clrMapOvr>
    <a:masterClrMapping/>
  </p:clrMapOvr>
</p:sld>
</file>

<file path=ppt/theme/theme1.xml><?xml version="1.0" encoding="utf-8"?>
<a:theme xmlns:a="http://schemas.openxmlformats.org/drawingml/2006/main" name="LBNFDUNEUS">
  <a:themeElements>
    <a:clrScheme name="LBNFDUNE-US 2022">
      <a:dk1>
        <a:srgbClr val="63666A"/>
      </a:dk1>
      <a:lt1>
        <a:sysClr val="window" lastClr="FFFFFF"/>
      </a:lt1>
      <a:dk2>
        <a:srgbClr val="44546A"/>
      </a:dk2>
      <a:lt2>
        <a:srgbClr val="E7E6E6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563C1"/>
      </a:hlink>
      <a:folHlink>
        <a:srgbClr val="954F72"/>
      </a:folHlink>
    </a:clrScheme>
    <a:fontScheme name="Custom 1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BNFDUNEUS Presentation Template_2023" id="{0B9E11DC-2F7C-45E3-918F-B2BBB76D948D}" vid="{3650A0D4-D44B-4F59-AA81-7B47EE0C8DF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905B7077B940649900CB146B57857F3" ma:contentTypeVersion="16" ma:contentTypeDescription="Create a new document." ma:contentTypeScope="" ma:versionID="555086d4364f97769e8aace750f9fdb6">
  <xsd:schema xmlns:xsd="http://www.w3.org/2001/XMLSchema" xmlns:xs="http://www.w3.org/2001/XMLSchema" xmlns:p="http://schemas.microsoft.com/office/2006/metadata/properties" xmlns:ns2="5a4fc3c9-1f16-45e6-a448-11d83e0b096e" xmlns:ns3="ffa148d7-837f-4862-83ba-602c4ba2af6e" targetNamespace="http://schemas.microsoft.com/office/2006/metadata/properties" ma:root="true" ma:fieldsID="7ad57bb0ca3c932150d7c87bdae1cb73" ns2:_="" ns3:_="">
    <xsd:import namespace="5a4fc3c9-1f16-45e6-a448-11d83e0b096e"/>
    <xsd:import namespace="ffa148d7-837f-4862-83ba-602c4ba2af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ObjectDetectorVersions" minOccurs="0"/>
                <xsd:element ref="ns2:Note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4fc3c9-1f16-45e6-a448-11d83e0b09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12ca68d6-c86e-4960-a0df-15f27d65cdf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Notes" ma:index="22" nillable="true" ma:displayName="Notes" ma:description="Do not edit linked master tab" ma:format="Dropdown" ma:internalName="Notes">
      <xsd:simpleType>
        <xsd:restriction base="dms:Text">
          <xsd:maxLength value="255"/>
        </xsd:restriction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a148d7-837f-4862-83ba-602c4ba2af6e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34071b59-22ab-4b60-ba33-c17897b00f60}" ma:internalName="TaxCatchAll" ma:showField="CatchAllData" ma:web="ffa148d7-837f-4862-83ba-602c4ba2af6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fa148d7-837f-4862-83ba-602c4ba2af6e" xsi:nil="true"/>
    <Notes xmlns="5a4fc3c9-1f16-45e6-a448-11d83e0b096e" xsi:nil="true"/>
    <lcf76f155ced4ddcb4097134ff3c332f xmlns="5a4fc3c9-1f16-45e6-a448-11d83e0b096e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302A2263-9C84-4EF8-B20B-DF6A6EE0A742}"/>
</file>

<file path=customXml/itemProps2.xml><?xml version="1.0" encoding="utf-8"?>
<ds:datastoreItem xmlns:ds="http://schemas.openxmlformats.org/officeDocument/2006/customXml" ds:itemID="{6F3A4317-A173-4DF2-BF6A-5F84118F5E4B}"/>
</file>

<file path=customXml/itemProps3.xml><?xml version="1.0" encoding="utf-8"?>
<ds:datastoreItem xmlns:ds="http://schemas.openxmlformats.org/officeDocument/2006/customXml" ds:itemID="{449D8E74-8FFE-4F74-8B32-7C849A389917}"/>
</file>

<file path=docProps/app.xml><?xml version="1.0" encoding="utf-8"?>
<Properties xmlns="http://schemas.openxmlformats.org/officeDocument/2006/extended-properties" xmlns:vt="http://schemas.openxmlformats.org/officeDocument/2006/docPropsVTypes">
  <TotalTime>5934</TotalTime>
  <Words>313</Words>
  <Application>Microsoft Office PowerPoint</Application>
  <PresentationFormat>Widescreen</PresentationFormat>
  <Paragraphs>29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HGGothicE</vt:lpstr>
      <vt:lpstr>Arial</vt:lpstr>
      <vt:lpstr>Calibri</vt:lpstr>
      <vt:lpstr>Helvetica</vt:lpstr>
      <vt:lpstr>Lucida Grande</vt:lpstr>
      <vt:lpstr>LBNFDUNEUS</vt:lpstr>
      <vt:lpstr>SD Mission Support Workshop – COMMUNICATION</vt:lpstr>
      <vt:lpstr>SD Mission Support Workshop – COMMUNICATION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SD Mission Support Workshop – DIVISION NAME</dc:title>
  <dc:creator>Joe Pygott</dc:creator>
  <cp:lastModifiedBy>Joe Pygott</cp:lastModifiedBy>
  <cp:revision>3</cp:revision>
  <dcterms:created xsi:type="dcterms:W3CDTF">2024-04-26T13:53:35Z</dcterms:created>
  <dcterms:modified xsi:type="dcterms:W3CDTF">2024-05-15T13:23:24Z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0x010100E905B7077B940649900CB146B57857F3</vt:lpwstr>
  </property>
</Properties>
</file>