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0"/>
  </p:notesMasterIdLst>
  <p:sldIdLst>
    <p:sldId id="256" r:id="rId5"/>
    <p:sldId id="341" r:id="rId6"/>
    <p:sldId id="342" r:id="rId7"/>
    <p:sldId id="257" r:id="rId8"/>
    <p:sldId id="360" r:id="rId9"/>
    <p:sldId id="262" r:id="rId10"/>
    <p:sldId id="355" r:id="rId11"/>
    <p:sldId id="354" r:id="rId12"/>
    <p:sldId id="359" r:id="rId13"/>
    <p:sldId id="346" r:id="rId14"/>
    <p:sldId id="358" r:id="rId15"/>
    <p:sldId id="356" r:id="rId16"/>
    <p:sldId id="357" r:id="rId17"/>
    <p:sldId id="353"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8D"/>
    <a:srgbClr val="372710"/>
    <a:srgbClr val="0E0C09"/>
    <a:srgbClr val="FF9900"/>
    <a:srgbClr val="00336E"/>
    <a:srgbClr val="95B3D7"/>
    <a:srgbClr val="DFAF3E"/>
    <a:srgbClr val="DDD9E1"/>
    <a:srgbClr val="EFE7C3"/>
    <a:srgbClr val="8DA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1F5FF-119E-4365-9D12-DF69BF4ABEDC}" v="351" dt="2024-05-14T20:53:32.654"/>
    <p1510:client id="{248E4EC7-607A-D867-EBC6-E12CEF97FD3A}" v="60" dt="2024-05-15T12:26:11.941"/>
    <p1510:client id="{6119C66C-9017-49A1-AE9A-741086C7C3B9}" v="1703" dt="2024-05-15T20:45:02.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88"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37C66-2549-4160-B049-9D2D74B3576F}"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0974F-86B8-4921-9805-145B3C6D4F5C}" type="slidenum">
              <a:rPr lang="en-US" smtClean="0"/>
              <a:t>‹#›</a:t>
            </a:fld>
            <a:endParaRPr lang="en-US"/>
          </a:p>
        </p:txBody>
      </p:sp>
    </p:spTree>
    <p:extLst>
      <p:ext uri="{BB962C8B-B14F-4D97-AF65-F5344CB8AC3E}">
        <p14:creationId xmlns:p14="http://schemas.microsoft.com/office/powerpoint/2010/main" val="273406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1</a:t>
            </a:fld>
            <a:endParaRPr lang="en-US"/>
          </a:p>
        </p:txBody>
      </p:sp>
    </p:spTree>
    <p:extLst>
      <p:ext uri="{BB962C8B-B14F-4D97-AF65-F5344CB8AC3E}">
        <p14:creationId xmlns:p14="http://schemas.microsoft.com/office/powerpoint/2010/main" val="172748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2</a:t>
            </a:fld>
            <a:endParaRPr lang="en-US"/>
          </a:p>
        </p:txBody>
      </p:sp>
    </p:spTree>
    <p:extLst>
      <p:ext uri="{BB962C8B-B14F-4D97-AF65-F5344CB8AC3E}">
        <p14:creationId xmlns:p14="http://schemas.microsoft.com/office/powerpoint/2010/main" val="23056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3</a:t>
            </a:fld>
            <a:endParaRPr lang="en-US"/>
          </a:p>
        </p:txBody>
      </p:sp>
    </p:spTree>
    <p:extLst>
      <p:ext uri="{BB962C8B-B14F-4D97-AF65-F5344CB8AC3E}">
        <p14:creationId xmlns:p14="http://schemas.microsoft.com/office/powerpoint/2010/main" val="207339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10</a:t>
            </a:fld>
            <a:endParaRPr lang="en-US"/>
          </a:p>
        </p:txBody>
      </p:sp>
    </p:spTree>
    <p:extLst>
      <p:ext uri="{BB962C8B-B14F-4D97-AF65-F5344CB8AC3E}">
        <p14:creationId xmlns:p14="http://schemas.microsoft.com/office/powerpoint/2010/main" val="284289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11</a:t>
            </a:fld>
            <a:endParaRPr lang="en-US"/>
          </a:p>
        </p:txBody>
      </p:sp>
    </p:spTree>
    <p:extLst>
      <p:ext uri="{BB962C8B-B14F-4D97-AF65-F5344CB8AC3E}">
        <p14:creationId xmlns:p14="http://schemas.microsoft.com/office/powerpoint/2010/main" val="241592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12</a:t>
            </a:fld>
            <a:endParaRPr lang="en-US"/>
          </a:p>
        </p:txBody>
      </p:sp>
    </p:spTree>
    <p:extLst>
      <p:ext uri="{BB962C8B-B14F-4D97-AF65-F5344CB8AC3E}">
        <p14:creationId xmlns:p14="http://schemas.microsoft.com/office/powerpoint/2010/main" val="423133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13</a:t>
            </a:fld>
            <a:endParaRPr lang="en-US"/>
          </a:p>
        </p:txBody>
      </p:sp>
    </p:spTree>
    <p:extLst>
      <p:ext uri="{BB962C8B-B14F-4D97-AF65-F5344CB8AC3E}">
        <p14:creationId xmlns:p14="http://schemas.microsoft.com/office/powerpoint/2010/main" val="413842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0974F-86B8-4921-9805-145B3C6D4F5C}" type="slidenum">
              <a:rPr lang="en-US" smtClean="0"/>
              <a:t>14</a:t>
            </a:fld>
            <a:endParaRPr lang="en-US"/>
          </a:p>
        </p:txBody>
      </p:sp>
    </p:spTree>
    <p:extLst>
      <p:ext uri="{BB962C8B-B14F-4D97-AF65-F5344CB8AC3E}">
        <p14:creationId xmlns:p14="http://schemas.microsoft.com/office/powerpoint/2010/main" val="714820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CA82-AD7F-4DC9-B88A-015F607744A8}"/>
              </a:ext>
            </a:extLst>
          </p:cNvPr>
          <p:cNvSpPr>
            <a:spLocks noGrp="1"/>
          </p:cNvSpPr>
          <p:nvPr>
            <p:ph type="ctrTitle" hasCustomPrompt="1"/>
          </p:nvPr>
        </p:nvSpPr>
        <p:spPr>
          <a:xfrm>
            <a:off x="838200" y="1122363"/>
            <a:ext cx="9944100" cy="2387600"/>
          </a:xfrm>
        </p:spPr>
        <p:txBody>
          <a:bodyPr anchor="b">
            <a:normAutofit/>
          </a:bodyPr>
          <a:lstStyle>
            <a:lvl1pPr algn="l">
              <a:defRPr sz="3200"/>
            </a:lvl1pPr>
          </a:lstStyle>
          <a:p>
            <a:r>
              <a:rPr lang="en-US"/>
              <a:t>Enter title as shown on the agenda</a:t>
            </a:r>
          </a:p>
        </p:txBody>
      </p:sp>
      <p:sp>
        <p:nvSpPr>
          <p:cNvPr id="3" name="Subtitle 2">
            <a:extLst>
              <a:ext uri="{FF2B5EF4-FFF2-40B4-BE49-F238E27FC236}">
                <a16:creationId xmlns:a16="http://schemas.microsoft.com/office/drawing/2014/main" id="{5810763C-52C6-4795-ABAC-D244C66B7B1F}"/>
              </a:ext>
            </a:extLst>
          </p:cNvPr>
          <p:cNvSpPr>
            <a:spLocks noGrp="1"/>
          </p:cNvSpPr>
          <p:nvPr>
            <p:ph type="subTitle" idx="1" hasCustomPrompt="1"/>
          </p:nvPr>
        </p:nvSpPr>
        <p:spPr>
          <a:xfrm>
            <a:off x="838200" y="3688976"/>
            <a:ext cx="9944100" cy="1568824"/>
          </a:xfrm>
        </p:spPr>
        <p:txBody>
          <a:bodyPr>
            <a:normAutofit/>
          </a:bodyPr>
          <a:lstStyle>
            <a:lvl1pPr marL="0" indent="0" algn="l">
              <a:buNone/>
              <a:defRPr sz="2200">
                <a:solidFill>
                  <a:srgbClr val="004C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and Title</a:t>
            </a:r>
          </a:p>
          <a:p>
            <a:r>
              <a:rPr lang="en-US"/>
              <a:t>Full name of the review</a:t>
            </a:r>
          </a:p>
          <a:p>
            <a:r>
              <a:rPr lang="en-US"/>
              <a:t>25-28 April 2023</a:t>
            </a:r>
          </a:p>
        </p:txBody>
      </p:sp>
      <p:sp>
        <p:nvSpPr>
          <p:cNvPr id="14" name="Text Placeholder 13">
            <a:extLst>
              <a:ext uri="{FF2B5EF4-FFF2-40B4-BE49-F238E27FC236}">
                <a16:creationId xmlns:a16="http://schemas.microsoft.com/office/drawing/2014/main" id="{B514D9D6-B7A1-4722-AA42-A98134ADCE20}"/>
              </a:ext>
            </a:extLst>
          </p:cNvPr>
          <p:cNvSpPr>
            <a:spLocks noGrp="1"/>
          </p:cNvSpPr>
          <p:nvPr>
            <p:ph type="body" sz="quarter" idx="10" hasCustomPrompt="1"/>
          </p:nvPr>
        </p:nvSpPr>
        <p:spPr>
          <a:xfrm>
            <a:off x="9563100" y="5346699"/>
            <a:ext cx="2362200" cy="388937"/>
          </a:xfrm>
        </p:spPr>
        <p:txBody>
          <a:bodyPr lIns="0" rIns="0" bIns="0" anchor="b" anchorCtr="0">
            <a:normAutofit/>
          </a:bodyPr>
          <a:lstStyle>
            <a:lvl1pPr marL="0" indent="0" algn="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Version Info</a:t>
            </a:r>
          </a:p>
        </p:txBody>
      </p:sp>
    </p:spTree>
    <p:extLst>
      <p:ext uri="{BB962C8B-B14F-4D97-AF65-F5344CB8AC3E}">
        <p14:creationId xmlns:p14="http://schemas.microsoft.com/office/powerpoint/2010/main" val="268140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32DD0-193F-4189-A8D3-D47A905AB9A6}"/>
              </a:ext>
            </a:extLst>
          </p:cNvPr>
          <p:cNvSpPr>
            <a:spLocks noGrp="1"/>
          </p:cNvSpPr>
          <p:nvPr>
            <p:ph type="dt" sz="half" idx="10"/>
          </p:nvPr>
        </p:nvSpPr>
        <p:spPr/>
        <p:txBody>
          <a:bodyPr/>
          <a:lstStyle/>
          <a:p>
            <a:r>
              <a:rPr lang="en-US"/>
              <a:t>2024.05.15-16</a:t>
            </a:r>
          </a:p>
        </p:txBody>
      </p:sp>
      <p:sp>
        <p:nvSpPr>
          <p:cNvPr id="3" name="Footer Placeholder 2">
            <a:extLst>
              <a:ext uri="{FF2B5EF4-FFF2-40B4-BE49-F238E27FC236}">
                <a16:creationId xmlns:a16="http://schemas.microsoft.com/office/drawing/2014/main" id="{FA3D73D5-E3DE-4FCF-997A-8898D7575923}"/>
              </a:ext>
            </a:extLst>
          </p:cNvPr>
          <p:cNvSpPr>
            <a:spLocks noGrp="1"/>
          </p:cNvSpPr>
          <p:nvPr>
            <p:ph type="ftr" sz="quarter" idx="11"/>
          </p:nvPr>
        </p:nvSpPr>
        <p:spPr/>
        <p:txBody>
          <a:bodyPr/>
          <a:lstStyle/>
          <a:p>
            <a:r>
              <a:rPr lang="en-US"/>
              <a:t>SD HR Team | #3 Mission Support Workshop Spring 2024</a:t>
            </a:r>
          </a:p>
        </p:txBody>
      </p:sp>
      <p:sp>
        <p:nvSpPr>
          <p:cNvPr id="4" name="Slide Number Placeholder 3">
            <a:extLst>
              <a:ext uri="{FF2B5EF4-FFF2-40B4-BE49-F238E27FC236}">
                <a16:creationId xmlns:a16="http://schemas.microsoft.com/office/drawing/2014/main" id="{0E145F8F-D4F1-450B-8244-3CEDC156524D}"/>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315183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sion Track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2024.05.15-16</a:t>
            </a:r>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9" name="TextBox 8">
            <a:extLst>
              <a:ext uri="{FF2B5EF4-FFF2-40B4-BE49-F238E27FC236}">
                <a16:creationId xmlns:a16="http://schemas.microsoft.com/office/drawing/2014/main" id="{A389C083-7C50-5EE0-FD0C-E21C8FCEE038}"/>
              </a:ext>
            </a:extLst>
          </p:cNvPr>
          <p:cNvSpPr txBox="1"/>
          <p:nvPr userDrawn="1"/>
        </p:nvSpPr>
        <p:spPr>
          <a:xfrm>
            <a:off x="266700" y="192024"/>
            <a:ext cx="10515600" cy="722376"/>
          </a:xfrm>
          <a:prstGeom prst="rect">
            <a:avLst/>
          </a:prstGeom>
          <a:noFill/>
        </p:spPr>
        <p:txBody>
          <a:bodyPr wrap="square" anchor="b" anchorCtr="0">
            <a:spAutoFit/>
          </a:bodyPr>
          <a:lstStyle/>
          <a:p>
            <a:r>
              <a:rPr lang="en-US" sz="2200" b="1">
                <a:solidFill>
                  <a:srgbClr val="004C97"/>
                </a:solidFill>
                <a:latin typeface="+mj-lt"/>
              </a:rPr>
              <a:t>Version Tracker</a:t>
            </a:r>
          </a:p>
        </p:txBody>
      </p:sp>
      <p:sp>
        <p:nvSpPr>
          <p:cNvPr id="11" name="Text Placeholder 10">
            <a:extLst>
              <a:ext uri="{FF2B5EF4-FFF2-40B4-BE49-F238E27FC236}">
                <a16:creationId xmlns:a16="http://schemas.microsoft.com/office/drawing/2014/main" id="{B5ACAFE2-382F-E9EB-EEAD-19B26D6DFD55}"/>
              </a:ext>
            </a:extLst>
          </p:cNvPr>
          <p:cNvSpPr>
            <a:spLocks noGrp="1"/>
          </p:cNvSpPr>
          <p:nvPr>
            <p:ph type="body" sz="quarter" idx="13"/>
          </p:nvPr>
        </p:nvSpPr>
        <p:spPr>
          <a:xfrm>
            <a:off x="266700" y="1066799"/>
            <a:ext cx="11658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74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52BE-FE48-45A9-B7E1-732126897E11}"/>
              </a:ext>
            </a:extLst>
          </p:cNvPr>
          <p:cNvSpPr>
            <a:spLocks noGrp="1"/>
          </p:cNvSpPr>
          <p:nvPr>
            <p:ph type="title"/>
          </p:nvPr>
        </p:nvSpPr>
        <p:spPr>
          <a:xfrm>
            <a:off x="266700" y="190501"/>
            <a:ext cx="10515600" cy="723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EC27D-B554-49AD-8B87-B38950B1B7B8}"/>
              </a:ext>
            </a:extLst>
          </p:cNvPr>
          <p:cNvSpPr>
            <a:spLocks noGrp="1"/>
          </p:cNvSpPr>
          <p:nvPr>
            <p:ph type="body" idx="1"/>
          </p:nvPr>
        </p:nvSpPr>
        <p:spPr>
          <a:xfrm>
            <a:off x="266700" y="1077231"/>
            <a:ext cx="57172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E6177-AFCA-4652-A663-E0B824087984}"/>
              </a:ext>
            </a:extLst>
          </p:cNvPr>
          <p:cNvSpPr>
            <a:spLocks noGrp="1"/>
          </p:cNvSpPr>
          <p:nvPr>
            <p:ph sz="half" idx="2"/>
          </p:nvPr>
        </p:nvSpPr>
        <p:spPr>
          <a:xfrm>
            <a:off x="266700" y="1905064"/>
            <a:ext cx="5717241" cy="4343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DD57E-933C-4756-AFB3-B000B1832534}"/>
              </a:ext>
            </a:extLst>
          </p:cNvPr>
          <p:cNvSpPr>
            <a:spLocks noGrp="1"/>
          </p:cNvSpPr>
          <p:nvPr>
            <p:ph type="body" sz="quarter" idx="3"/>
          </p:nvPr>
        </p:nvSpPr>
        <p:spPr>
          <a:xfrm>
            <a:off x="6208059" y="1066800"/>
            <a:ext cx="57172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34DC1-5CBE-47A6-958E-2A9AB177E148}"/>
              </a:ext>
            </a:extLst>
          </p:cNvPr>
          <p:cNvSpPr>
            <a:spLocks noGrp="1"/>
          </p:cNvSpPr>
          <p:nvPr>
            <p:ph sz="quarter" idx="4"/>
          </p:nvPr>
        </p:nvSpPr>
        <p:spPr>
          <a:xfrm>
            <a:off x="6208059" y="1901142"/>
            <a:ext cx="5717241" cy="434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A5A53-D1B4-4257-BAC1-7AF71FB1204A}"/>
              </a:ext>
            </a:extLst>
          </p:cNvPr>
          <p:cNvSpPr>
            <a:spLocks noGrp="1"/>
          </p:cNvSpPr>
          <p:nvPr>
            <p:ph type="dt" sz="half" idx="10"/>
          </p:nvPr>
        </p:nvSpPr>
        <p:spPr/>
        <p:txBody>
          <a:bodyPr/>
          <a:lstStyle/>
          <a:p>
            <a:r>
              <a:rPr lang="en-US"/>
              <a:t>2024.05.15-16</a:t>
            </a:r>
          </a:p>
        </p:txBody>
      </p:sp>
      <p:sp>
        <p:nvSpPr>
          <p:cNvPr id="8" name="Footer Placeholder 7">
            <a:extLst>
              <a:ext uri="{FF2B5EF4-FFF2-40B4-BE49-F238E27FC236}">
                <a16:creationId xmlns:a16="http://schemas.microsoft.com/office/drawing/2014/main" id="{97E8C157-E7AA-4594-9938-12963E4206B7}"/>
              </a:ext>
            </a:extLst>
          </p:cNvPr>
          <p:cNvSpPr>
            <a:spLocks noGrp="1"/>
          </p:cNvSpPr>
          <p:nvPr>
            <p:ph type="ftr" sz="quarter" idx="11"/>
          </p:nvPr>
        </p:nvSpPr>
        <p:spPr/>
        <p:txBody>
          <a:bodyPr/>
          <a:lstStyle/>
          <a:p>
            <a:r>
              <a:rPr lang="en-US"/>
              <a:t>SD HR Team | #3 Mission Support Workshop Spring 2024</a:t>
            </a:r>
          </a:p>
        </p:txBody>
      </p:sp>
      <p:sp>
        <p:nvSpPr>
          <p:cNvPr id="9" name="Slide Number Placeholder 8">
            <a:extLst>
              <a:ext uri="{FF2B5EF4-FFF2-40B4-BE49-F238E27FC236}">
                <a16:creationId xmlns:a16="http://schemas.microsoft.com/office/drawing/2014/main" id="{74D2C328-5D58-4CB5-AE56-54397014AC9C}"/>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62483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6E88-885C-4E35-99E9-48887D401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166EA7-9874-470A-B0B8-FD685BCF2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06762-718C-45A9-B4B9-E7E8B06B9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B6638-FBA1-4A04-9E2B-C5AE3654D0D0}"/>
              </a:ext>
            </a:extLst>
          </p:cNvPr>
          <p:cNvSpPr>
            <a:spLocks noGrp="1"/>
          </p:cNvSpPr>
          <p:nvPr>
            <p:ph type="dt" sz="half" idx="10"/>
          </p:nvPr>
        </p:nvSpPr>
        <p:spPr/>
        <p:txBody>
          <a:bodyPr/>
          <a:lstStyle/>
          <a:p>
            <a:r>
              <a:rPr lang="en-US"/>
              <a:t>2024.05.15-16</a:t>
            </a:r>
          </a:p>
        </p:txBody>
      </p:sp>
      <p:sp>
        <p:nvSpPr>
          <p:cNvPr id="6" name="Footer Placeholder 5">
            <a:extLst>
              <a:ext uri="{FF2B5EF4-FFF2-40B4-BE49-F238E27FC236}">
                <a16:creationId xmlns:a16="http://schemas.microsoft.com/office/drawing/2014/main" id="{63824622-BD84-412D-9082-9BB5D1E34574}"/>
              </a:ext>
            </a:extLst>
          </p:cNvPr>
          <p:cNvSpPr>
            <a:spLocks noGrp="1"/>
          </p:cNvSpPr>
          <p:nvPr>
            <p:ph type="ftr" sz="quarter" idx="11"/>
          </p:nvPr>
        </p:nvSpPr>
        <p:spPr/>
        <p:txBody>
          <a:bodyPr/>
          <a:lstStyle/>
          <a:p>
            <a:r>
              <a:rPr lang="en-US"/>
              <a:t>SD HR Team | #3 Mission Support Workshop Spring 2024</a:t>
            </a:r>
          </a:p>
        </p:txBody>
      </p:sp>
      <p:sp>
        <p:nvSpPr>
          <p:cNvPr id="7" name="Slide Number Placeholder 6">
            <a:extLst>
              <a:ext uri="{FF2B5EF4-FFF2-40B4-BE49-F238E27FC236}">
                <a16:creationId xmlns:a16="http://schemas.microsoft.com/office/drawing/2014/main" id="{5D8DAC68-D5C5-4D6C-A6BA-DCCB5A213260}"/>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90030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225F-2AFE-4D12-86C5-A1486082B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29F05A-5148-44F2-B06A-0EC7587FC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FC75AE9-CA5D-4050-9B70-DFD20F0F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61638-996E-49ED-8333-45DDA7352912}"/>
              </a:ext>
            </a:extLst>
          </p:cNvPr>
          <p:cNvSpPr>
            <a:spLocks noGrp="1"/>
          </p:cNvSpPr>
          <p:nvPr>
            <p:ph type="dt" sz="half" idx="10"/>
          </p:nvPr>
        </p:nvSpPr>
        <p:spPr/>
        <p:txBody>
          <a:bodyPr/>
          <a:lstStyle/>
          <a:p>
            <a:r>
              <a:rPr lang="en-US"/>
              <a:t>2024.05.15-16</a:t>
            </a:r>
          </a:p>
        </p:txBody>
      </p:sp>
      <p:sp>
        <p:nvSpPr>
          <p:cNvPr id="6" name="Footer Placeholder 5">
            <a:extLst>
              <a:ext uri="{FF2B5EF4-FFF2-40B4-BE49-F238E27FC236}">
                <a16:creationId xmlns:a16="http://schemas.microsoft.com/office/drawing/2014/main" id="{378BFFE2-F321-4DC4-BD74-30A66C7F00F3}"/>
              </a:ext>
            </a:extLst>
          </p:cNvPr>
          <p:cNvSpPr>
            <a:spLocks noGrp="1"/>
          </p:cNvSpPr>
          <p:nvPr>
            <p:ph type="ftr" sz="quarter" idx="11"/>
          </p:nvPr>
        </p:nvSpPr>
        <p:spPr/>
        <p:txBody>
          <a:bodyPr/>
          <a:lstStyle/>
          <a:p>
            <a:r>
              <a:rPr lang="en-US"/>
              <a:t>SD HR Team | #3 Mission Support Workshop Spring 2024</a:t>
            </a:r>
          </a:p>
        </p:txBody>
      </p:sp>
      <p:sp>
        <p:nvSpPr>
          <p:cNvPr id="7" name="Slide Number Placeholder 6">
            <a:extLst>
              <a:ext uri="{FF2B5EF4-FFF2-40B4-BE49-F238E27FC236}">
                <a16:creationId xmlns:a16="http://schemas.microsoft.com/office/drawing/2014/main" id="{CD3EF049-E744-451A-87EC-792ED74E105E}"/>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402839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2676" indent="-302676">
              <a:spcBef>
                <a:spcPts val="1312"/>
              </a:spcBef>
              <a:buFont typeface="Arial" panose="020B0604020202020204" pitchFamily="34" charset="0"/>
              <a:buChar char="•"/>
              <a:defRPr sz="2133">
                <a:solidFill>
                  <a:srgbClr val="505050"/>
                </a:solidFill>
              </a:defRPr>
            </a:lvl1pPr>
            <a:lvl2pPr marL="685783" marR="0" indent="-309026"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1867">
                <a:solidFill>
                  <a:srgbClr val="505050"/>
                </a:solidFill>
              </a:defRPr>
            </a:lvl2pPr>
            <a:lvl3pPr marL="1066773" marR="0" indent="-302676"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1867">
                <a:solidFill>
                  <a:srgbClr val="505050"/>
                </a:solidFill>
              </a:defRPr>
            </a:lvl3pPr>
            <a:lvl4pPr marL="1449881" marR="0" indent="-306910" algn="l" defTabSz="609585" rtl="0" eaLnBrk="1" fontAlgn="base" latinLnBrk="0" hangingPunct="1">
              <a:lnSpc>
                <a:spcPct val="100000"/>
              </a:lnSpc>
              <a:spcBef>
                <a:spcPts val="1312"/>
              </a:spcBef>
              <a:spcAft>
                <a:spcPct val="0"/>
              </a:spcAft>
              <a:buClrTx/>
              <a:buSzTx/>
              <a:buFont typeface="Helvetica" panose="020B0604020202020204" pitchFamily="34" charset="0"/>
              <a:buChar char="–"/>
              <a:tabLst/>
              <a:defRPr sz="1600">
                <a:solidFill>
                  <a:srgbClr val="505050"/>
                </a:solidFill>
              </a:defRPr>
            </a:lvl4pPr>
            <a:lvl5pPr marL="1830872" marR="0" indent="-311143"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16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6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pPr>
                <a:defRPr/>
              </a:pPr>
              <a:t>5/16/2024</a:t>
            </a:fld>
            <a:endParaRPr lang="en-US"/>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0304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74-F147-4402-9226-4D5D12DAF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C1EA6-1F04-42CA-B271-85282F9B7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2024.05.15-16</a:t>
            </a:r>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31438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74-F147-4402-9226-4D5D12DAF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C1EA6-1F04-42CA-B271-85282F9B7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2024.05.15-16</a:t>
            </a:r>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8" name="Text Placeholder 7">
            <a:extLst>
              <a:ext uri="{FF2B5EF4-FFF2-40B4-BE49-F238E27FC236}">
                <a16:creationId xmlns:a16="http://schemas.microsoft.com/office/drawing/2014/main" id="{841C691D-B78E-4452-A994-DDD144659910}"/>
              </a:ext>
            </a:extLst>
          </p:cNvPr>
          <p:cNvSpPr>
            <a:spLocks noGrp="1"/>
          </p:cNvSpPr>
          <p:nvPr>
            <p:ph type="body" sz="quarter" idx="13" hasCustomPrompt="1"/>
          </p:nvPr>
        </p:nvSpPr>
        <p:spPr>
          <a:xfrm>
            <a:off x="10332720" y="36576"/>
            <a:ext cx="1828800" cy="329184"/>
          </a:xfrm>
          <a:solidFill>
            <a:schemeClr val="accent6"/>
          </a:solidFill>
          <a:ln>
            <a:solidFill>
              <a:schemeClr val="accent1">
                <a:lumMod val="75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1200" b="1">
                <a:latin typeface="Calibri" panose="020F0502020204030204" pitchFamily="34" charset="0"/>
                <a:cs typeface="Calibri" panose="020F0502020204030204" pitchFamily="34" charset="0"/>
              </a:rPr>
              <a:t>CHARGE QUESTION #</a:t>
            </a:r>
            <a:endParaRPr lang="en-US"/>
          </a:p>
        </p:txBody>
      </p:sp>
    </p:spTree>
    <p:extLst>
      <p:ext uri="{BB962C8B-B14F-4D97-AF65-F5344CB8AC3E}">
        <p14:creationId xmlns:p14="http://schemas.microsoft.com/office/powerpoint/2010/main" val="18609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75BC-A2D6-44DC-9D6F-0D79398FB706}"/>
              </a:ext>
            </a:extLst>
          </p:cNvPr>
          <p:cNvSpPr>
            <a:spLocks noGrp="1"/>
          </p:cNvSpPr>
          <p:nvPr>
            <p:ph type="title" hasCustomPrompt="1"/>
          </p:nvPr>
        </p:nvSpPr>
        <p:spPr>
          <a:xfrm>
            <a:off x="838200" y="2523845"/>
            <a:ext cx="10515600" cy="1810310"/>
          </a:xfrm>
        </p:spPr>
        <p:txBody>
          <a:bodyPr anchor="ctr" anchorCtr="1">
            <a:normAutofit/>
          </a:bodyPr>
          <a:lstStyle>
            <a:lvl1pPr>
              <a:defRPr sz="3000"/>
            </a:lvl1pPr>
          </a:lstStyle>
          <a:p>
            <a:r>
              <a:rPr lang="en-US"/>
              <a:t>Enter Section Header</a:t>
            </a:r>
          </a:p>
        </p:txBody>
      </p:sp>
      <p:sp>
        <p:nvSpPr>
          <p:cNvPr id="3" name="Text Placeholder 2">
            <a:extLst>
              <a:ext uri="{FF2B5EF4-FFF2-40B4-BE49-F238E27FC236}">
                <a16:creationId xmlns:a16="http://schemas.microsoft.com/office/drawing/2014/main" id="{FCFE2BFC-BDDE-400D-A973-8DA8D3C26530}"/>
              </a:ext>
            </a:extLst>
          </p:cNvPr>
          <p:cNvSpPr>
            <a:spLocks noGrp="1"/>
          </p:cNvSpPr>
          <p:nvPr>
            <p:ph type="body" idx="1" hasCustomPrompt="1"/>
          </p:nvPr>
        </p:nvSpPr>
        <p:spPr>
          <a:xfrm>
            <a:off x="831850" y="4406153"/>
            <a:ext cx="10515600" cy="1683497"/>
          </a:xfrm>
        </p:spPr>
        <p:txBody>
          <a:bodyPr anchor="t" anchorCtr="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Section sub-header, if needed</a:t>
            </a:r>
          </a:p>
        </p:txBody>
      </p:sp>
      <p:sp>
        <p:nvSpPr>
          <p:cNvPr id="4" name="Date Placeholder 3">
            <a:extLst>
              <a:ext uri="{FF2B5EF4-FFF2-40B4-BE49-F238E27FC236}">
                <a16:creationId xmlns:a16="http://schemas.microsoft.com/office/drawing/2014/main" id="{544F2F73-7B90-4C3C-9CD4-8C94C8027AE7}"/>
              </a:ext>
            </a:extLst>
          </p:cNvPr>
          <p:cNvSpPr>
            <a:spLocks noGrp="1"/>
          </p:cNvSpPr>
          <p:nvPr>
            <p:ph type="dt" sz="half" idx="10"/>
          </p:nvPr>
        </p:nvSpPr>
        <p:spPr/>
        <p:txBody>
          <a:bodyPr/>
          <a:lstStyle/>
          <a:p>
            <a:r>
              <a:rPr lang="en-US"/>
              <a:t>2024.05.15-16</a:t>
            </a:r>
          </a:p>
        </p:txBody>
      </p:sp>
      <p:sp>
        <p:nvSpPr>
          <p:cNvPr id="5" name="Footer Placeholder 4">
            <a:extLst>
              <a:ext uri="{FF2B5EF4-FFF2-40B4-BE49-F238E27FC236}">
                <a16:creationId xmlns:a16="http://schemas.microsoft.com/office/drawing/2014/main" id="{D606B51F-335C-46FD-AC20-0E9ACBB3FBBC}"/>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1EE47743-D367-41E3-899D-01ECCFDAB48E}"/>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76012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BE04-534F-4D40-A6D2-BAE70F5D8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BA0B-C83F-4313-9C0D-7DCE65AC635E}"/>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D098A-3DF3-419F-8C10-B4DF8D2DAD11}"/>
              </a:ext>
            </a:extLst>
          </p:cNvPr>
          <p:cNvSpPr>
            <a:spLocks noGrp="1"/>
          </p:cNvSpPr>
          <p:nvPr>
            <p:ph sz="half" idx="2"/>
          </p:nvPr>
        </p:nvSpPr>
        <p:spPr>
          <a:xfrm>
            <a:off x="6194613" y="1068106"/>
            <a:ext cx="5730688" cy="518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14606-ADDC-4332-92B8-24E5753286BE}"/>
              </a:ext>
            </a:extLst>
          </p:cNvPr>
          <p:cNvSpPr>
            <a:spLocks noGrp="1"/>
          </p:cNvSpPr>
          <p:nvPr>
            <p:ph type="dt" sz="half" idx="10"/>
          </p:nvPr>
        </p:nvSpPr>
        <p:spPr/>
        <p:txBody>
          <a:bodyPr/>
          <a:lstStyle/>
          <a:p>
            <a:r>
              <a:rPr lang="en-US"/>
              <a:t>2024.05.15-16</a:t>
            </a:r>
          </a:p>
        </p:txBody>
      </p:sp>
      <p:sp>
        <p:nvSpPr>
          <p:cNvPr id="6" name="Footer Placeholder 5">
            <a:extLst>
              <a:ext uri="{FF2B5EF4-FFF2-40B4-BE49-F238E27FC236}">
                <a16:creationId xmlns:a16="http://schemas.microsoft.com/office/drawing/2014/main" id="{0FA721B9-410A-4746-9E94-39C7A87216EF}"/>
              </a:ext>
            </a:extLst>
          </p:cNvPr>
          <p:cNvSpPr>
            <a:spLocks noGrp="1"/>
          </p:cNvSpPr>
          <p:nvPr>
            <p:ph type="ftr" sz="quarter" idx="11"/>
          </p:nvPr>
        </p:nvSpPr>
        <p:spPr/>
        <p:txBody>
          <a:bodyPr/>
          <a:lstStyle/>
          <a:p>
            <a:r>
              <a:rPr lang="en-US"/>
              <a:t>SD HR Team | #3 Mission Support Workshop Spring 2024</a:t>
            </a:r>
          </a:p>
        </p:txBody>
      </p:sp>
      <p:sp>
        <p:nvSpPr>
          <p:cNvPr id="7" name="Slide Number Placeholder 6">
            <a:extLst>
              <a:ext uri="{FF2B5EF4-FFF2-40B4-BE49-F238E27FC236}">
                <a16:creationId xmlns:a16="http://schemas.microsoft.com/office/drawing/2014/main" id="{0D4F6DA6-9DCD-4AE0-B468-627DC9810944}"/>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126430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BE04-534F-4D40-A6D2-BAE70F5D8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BA0B-C83F-4313-9C0D-7DCE65AC635E}"/>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D098A-3DF3-419F-8C10-B4DF8D2DAD11}"/>
              </a:ext>
            </a:extLst>
          </p:cNvPr>
          <p:cNvSpPr>
            <a:spLocks noGrp="1"/>
          </p:cNvSpPr>
          <p:nvPr>
            <p:ph sz="half" idx="2"/>
          </p:nvPr>
        </p:nvSpPr>
        <p:spPr>
          <a:xfrm>
            <a:off x="6194613" y="1068106"/>
            <a:ext cx="5730688" cy="518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14606-ADDC-4332-92B8-24E5753286BE}"/>
              </a:ext>
            </a:extLst>
          </p:cNvPr>
          <p:cNvSpPr>
            <a:spLocks noGrp="1"/>
          </p:cNvSpPr>
          <p:nvPr>
            <p:ph type="dt" sz="half" idx="10"/>
          </p:nvPr>
        </p:nvSpPr>
        <p:spPr/>
        <p:txBody>
          <a:bodyPr/>
          <a:lstStyle/>
          <a:p>
            <a:r>
              <a:rPr lang="en-US"/>
              <a:t>2024.05.15-16</a:t>
            </a:r>
          </a:p>
        </p:txBody>
      </p:sp>
      <p:sp>
        <p:nvSpPr>
          <p:cNvPr id="6" name="Footer Placeholder 5">
            <a:extLst>
              <a:ext uri="{FF2B5EF4-FFF2-40B4-BE49-F238E27FC236}">
                <a16:creationId xmlns:a16="http://schemas.microsoft.com/office/drawing/2014/main" id="{0FA721B9-410A-4746-9E94-39C7A87216EF}"/>
              </a:ext>
            </a:extLst>
          </p:cNvPr>
          <p:cNvSpPr>
            <a:spLocks noGrp="1"/>
          </p:cNvSpPr>
          <p:nvPr>
            <p:ph type="ftr" sz="quarter" idx="11"/>
          </p:nvPr>
        </p:nvSpPr>
        <p:spPr/>
        <p:txBody>
          <a:bodyPr/>
          <a:lstStyle/>
          <a:p>
            <a:r>
              <a:rPr lang="en-US"/>
              <a:t>SD HR Team | #3 Mission Support Workshop Spring 2024</a:t>
            </a:r>
          </a:p>
        </p:txBody>
      </p:sp>
      <p:sp>
        <p:nvSpPr>
          <p:cNvPr id="7" name="Slide Number Placeholder 6">
            <a:extLst>
              <a:ext uri="{FF2B5EF4-FFF2-40B4-BE49-F238E27FC236}">
                <a16:creationId xmlns:a16="http://schemas.microsoft.com/office/drawing/2014/main" id="{0D4F6DA6-9DCD-4AE0-B468-627DC9810944}"/>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8" name="Text Placeholder 7">
            <a:extLst>
              <a:ext uri="{FF2B5EF4-FFF2-40B4-BE49-F238E27FC236}">
                <a16:creationId xmlns:a16="http://schemas.microsoft.com/office/drawing/2014/main" id="{53449A1B-CA32-4CDE-9D7B-5A113561A92D}"/>
              </a:ext>
            </a:extLst>
          </p:cNvPr>
          <p:cNvSpPr>
            <a:spLocks noGrp="1"/>
          </p:cNvSpPr>
          <p:nvPr>
            <p:ph type="body" sz="quarter" idx="13" hasCustomPrompt="1"/>
          </p:nvPr>
        </p:nvSpPr>
        <p:spPr>
          <a:xfrm>
            <a:off x="10332720" y="36576"/>
            <a:ext cx="1828800" cy="329184"/>
          </a:xfrm>
          <a:solidFill>
            <a:schemeClr val="accent6"/>
          </a:solidFill>
          <a:ln>
            <a:solidFill>
              <a:schemeClr val="accent1">
                <a:lumMod val="60000"/>
                <a:lumOff val="40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1200" b="1">
                <a:latin typeface="Calibri" panose="020F0502020204030204" pitchFamily="34" charset="0"/>
                <a:cs typeface="Calibri" panose="020F0502020204030204" pitchFamily="34" charset="0"/>
              </a:rPr>
              <a:t>CHARGE QUESTION #</a:t>
            </a:r>
            <a:endParaRPr lang="en-US"/>
          </a:p>
        </p:txBody>
      </p:sp>
    </p:spTree>
    <p:extLst>
      <p:ext uri="{BB962C8B-B14F-4D97-AF65-F5344CB8AC3E}">
        <p14:creationId xmlns:p14="http://schemas.microsoft.com/office/powerpoint/2010/main" val="374401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C403-C89C-450D-A436-F7B6D3F8E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89867-0823-40EA-A7A5-E88FDCD16565}"/>
              </a:ext>
            </a:extLst>
          </p:cNvPr>
          <p:cNvSpPr>
            <a:spLocks noGrp="1"/>
          </p:cNvSpPr>
          <p:nvPr>
            <p:ph type="dt" sz="half" idx="10"/>
          </p:nvPr>
        </p:nvSpPr>
        <p:spPr/>
        <p:txBody>
          <a:bodyPr/>
          <a:lstStyle/>
          <a:p>
            <a:r>
              <a:rPr lang="en-US"/>
              <a:t>2024.05.15-16</a:t>
            </a:r>
          </a:p>
        </p:txBody>
      </p:sp>
      <p:sp>
        <p:nvSpPr>
          <p:cNvPr id="4" name="Footer Placeholder 3">
            <a:extLst>
              <a:ext uri="{FF2B5EF4-FFF2-40B4-BE49-F238E27FC236}">
                <a16:creationId xmlns:a16="http://schemas.microsoft.com/office/drawing/2014/main" id="{C1EF6DB3-0553-45E9-8885-BBA0FA2D5AD2}"/>
              </a:ext>
            </a:extLst>
          </p:cNvPr>
          <p:cNvSpPr>
            <a:spLocks noGrp="1"/>
          </p:cNvSpPr>
          <p:nvPr>
            <p:ph type="ftr" sz="quarter" idx="11"/>
          </p:nvPr>
        </p:nvSpPr>
        <p:spPr/>
        <p:txBody>
          <a:bodyPr/>
          <a:lstStyle/>
          <a:p>
            <a:r>
              <a:rPr lang="en-US"/>
              <a:t>SD HR Team | #3 Mission Support Workshop Spring 2024</a:t>
            </a:r>
          </a:p>
        </p:txBody>
      </p:sp>
      <p:sp>
        <p:nvSpPr>
          <p:cNvPr id="5" name="Slide Number Placeholder 4">
            <a:extLst>
              <a:ext uri="{FF2B5EF4-FFF2-40B4-BE49-F238E27FC236}">
                <a16:creationId xmlns:a16="http://schemas.microsoft.com/office/drawing/2014/main" id="{F292459A-EEEF-4AB1-A20D-5C2D33034FCE}"/>
              </a:ext>
            </a:extLst>
          </p:cNvPr>
          <p:cNvSpPr>
            <a:spLocks noGrp="1"/>
          </p:cNvSpPr>
          <p:nvPr>
            <p:ph type="sldNum" sz="quarter" idx="12"/>
          </p:nvPr>
        </p:nvSpPr>
        <p:spPr/>
        <p:txBody>
          <a:bodyPr/>
          <a:lstStyle/>
          <a:p>
            <a:fld id="{EFEA031F-3946-4BBC-949C-5EB2BB7BA03C}" type="slidenum">
              <a:rPr lang="en-US" smtClean="0"/>
              <a:pPr/>
              <a:t>‹#›</a:t>
            </a:fld>
            <a:endParaRPr lang="en-US"/>
          </a:p>
        </p:txBody>
      </p:sp>
      <p:sp>
        <p:nvSpPr>
          <p:cNvPr id="6" name="Content Placeholder 2">
            <a:extLst>
              <a:ext uri="{FF2B5EF4-FFF2-40B4-BE49-F238E27FC236}">
                <a16:creationId xmlns:a16="http://schemas.microsoft.com/office/drawing/2014/main" id="{7E5849FA-23B8-4364-B074-2DB375C12205}"/>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11D33200-88A0-4E82-9F2B-120E4C4B5BC8}"/>
              </a:ext>
            </a:extLst>
          </p:cNvPr>
          <p:cNvSpPr>
            <a:spLocks noGrp="1"/>
          </p:cNvSpPr>
          <p:nvPr>
            <p:ph type="pic" sz="quarter" idx="13"/>
          </p:nvPr>
        </p:nvSpPr>
        <p:spPr>
          <a:xfrm>
            <a:off x="6189662" y="1068012"/>
            <a:ext cx="5730689" cy="5180293"/>
          </a:xfrm>
        </p:spPr>
        <p:txBody>
          <a:bodyPr/>
          <a:lstStyle/>
          <a:p>
            <a:r>
              <a:rPr lang="en-US"/>
              <a:t>Click icon to add picture</a:t>
            </a:r>
          </a:p>
        </p:txBody>
      </p:sp>
    </p:spTree>
    <p:extLst>
      <p:ext uri="{BB962C8B-B14F-4D97-AF65-F5344CB8AC3E}">
        <p14:creationId xmlns:p14="http://schemas.microsoft.com/office/powerpoint/2010/main" val="113421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Picture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C403-C89C-450D-A436-F7B6D3F8E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89867-0823-40EA-A7A5-E88FDCD16565}"/>
              </a:ext>
            </a:extLst>
          </p:cNvPr>
          <p:cNvSpPr>
            <a:spLocks noGrp="1"/>
          </p:cNvSpPr>
          <p:nvPr>
            <p:ph type="dt" sz="half" idx="10"/>
          </p:nvPr>
        </p:nvSpPr>
        <p:spPr/>
        <p:txBody>
          <a:bodyPr/>
          <a:lstStyle/>
          <a:p>
            <a:r>
              <a:rPr lang="en-US"/>
              <a:t>2024.05.15-16</a:t>
            </a:r>
          </a:p>
        </p:txBody>
      </p:sp>
      <p:sp>
        <p:nvSpPr>
          <p:cNvPr id="4" name="Footer Placeholder 3">
            <a:extLst>
              <a:ext uri="{FF2B5EF4-FFF2-40B4-BE49-F238E27FC236}">
                <a16:creationId xmlns:a16="http://schemas.microsoft.com/office/drawing/2014/main" id="{C1EF6DB3-0553-45E9-8885-BBA0FA2D5AD2}"/>
              </a:ext>
            </a:extLst>
          </p:cNvPr>
          <p:cNvSpPr>
            <a:spLocks noGrp="1"/>
          </p:cNvSpPr>
          <p:nvPr>
            <p:ph type="ftr" sz="quarter" idx="11"/>
          </p:nvPr>
        </p:nvSpPr>
        <p:spPr/>
        <p:txBody>
          <a:bodyPr/>
          <a:lstStyle/>
          <a:p>
            <a:r>
              <a:rPr lang="en-US"/>
              <a:t>SD HR Team | #3 Mission Support Workshop Spring 2024</a:t>
            </a:r>
          </a:p>
        </p:txBody>
      </p:sp>
      <p:sp>
        <p:nvSpPr>
          <p:cNvPr id="5" name="Slide Number Placeholder 4">
            <a:extLst>
              <a:ext uri="{FF2B5EF4-FFF2-40B4-BE49-F238E27FC236}">
                <a16:creationId xmlns:a16="http://schemas.microsoft.com/office/drawing/2014/main" id="{F292459A-EEEF-4AB1-A20D-5C2D33034FCE}"/>
              </a:ext>
            </a:extLst>
          </p:cNvPr>
          <p:cNvSpPr>
            <a:spLocks noGrp="1"/>
          </p:cNvSpPr>
          <p:nvPr>
            <p:ph type="sldNum" sz="quarter" idx="12"/>
          </p:nvPr>
        </p:nvSpPr>
        <p:spPr/>
        <p:txBody>
          <a:bodyPr/>
          <a:lstStyle/>
          <a:p>
            <a:fld id="{EFEA031F-3946-4BBC-949C-5EB2BB7BA03C}" type="slidenum">
              <a:rPr lang="en-US" smtClean="0"/>
              <a:pPr/>
              <a:t>‹#›</a:t>
            </a:fld>
            <a:endParaRPr lang="en-US"/>
          </a:p>
        </p:txBody>
      </p:sp>
      <p:sp>
        <p:nvSpPr>
          <p:cNvPr id="6" name="Content Placeholder 2">
            <a:extLst>
              <a:ext uri="{FF2B5EF4-FFF2-40B4-BE49-F238E27FC236}">
                <a16:creationId xmlns:a16="http://schemas.microsoft.com/office/drawing/2014/main" id="{7E5849FA-23B8-4364-B074-2DB375C12205}"/>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11D33200-88A0-4E82-9F2B-120E4C4B5BC8}"/>
              </a:ext>
            </a:extLst>
          </p:cNvPr>
          <p:cNvSpPr>
            <a:spLocks noGrp="1"/>
          </p:cNvSpPr>
          <p:nvPr>
            <p:ph type="pic" sz="quarter" idx="13"/>
          </p:nvPr>
        </p:nvSpPr>
        <p:spPr>
          <a:xfrm>
            <a:off x="6189662" y="1068012"/>
            <a:ext cx="5730689" cy="5180293"/>
          </a:xfrm>
        </p:spPr>
        <p:txBody>
          <a:bodyPr/>
          <a:lstStyle/>
          <a:p>
            <a:r>
              <a:rPr lang="en-US"/>
              <a:t>Click icon to add picture</a:t>
            </a:r>
          </a:p>
        </p:txBody>
      </p:sp>
      <p:sp>
        <p:nvSpPr>
          <p:cNvPr id="9" name="Text Placeholder 7">
            <a:extLst>
              <a:ext uri="{FF2B5EF4-FFF2-40B4-BE49-F238E27FC236}">
                <a16:creationId xmlns:a16="http://schemas.microsoft.com/office/drawing/2014/main" id="{DBE56495-495F-4648-A26E-D8C8BFEF0B2B}"/>
              </a:ext>
            </a:extLst>
          </p:cNvPr>
          <p:cNvSpPr>
            <a:spLocks noGrp="1"/>
          </p:cNvSpPr>
          <p:nvPr>
            <p:ph type="body" sz="quarter" idx="14" hasCustomPrompt="1"/>
          </p:nvPr>
        </p:nvSpPr>
        <p:spPr>
          <a:xfrm>
            <a:off x="10332720" y="36576"/>
            <a:ext cx="1828800" cy="329184"/>
          </a:xfrm>
          <a:solidFill>
            <a:schemeClr val="accent6"/>
          </a:solidFill>
          <a:ln>
            <a:solidFill>
              <a:schemeClr val="accent1">
                <a:lumMod val="60000"/>
                <a:lumOff val="40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1200" b="1">
                <a:latin typeface="Calibri" panose="020F0502020204030204" pitchFamily="34" charset="0"/>
                <a:cs typeface="Calibri" panose="020F0502020204030204" pitchFamily="34" charset="0"/>
              </a:rPr>
              <a:t>CHARGE QUESTION #</a:t>
            </a:r>
            <a:endParaRPr lang="en-US"/>
          </a:p>
        </p:txBody>
      </p:sp>
    </p:spTree>
    <p:extLst>
      <p:ext uri="{BB962C8B-B14F-4D97-AF65-F5344CB8AC3E}">
        <p14:creationId xmlns:p14="http://schemas.microsoft.com/office/powerpoint/2010/main" val="371628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CD5-4E42-4219-BD6D-330CC1F89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E6E4A6-9526-4171-A80F-5FF0BBD469CD}"/>
              </a:ext>
            </a:extLst>
          </p:cNvPr>
          <p:cNvSpPr>
            <a:spLocks noGrp="1"/>
          </p:cNvSpPr>
          <p:nvPr>
            <p:ph type="dt" sz="half" idx="10"/>
          </p:nvPr>
        </p:nvSpPr>
        <p:spPr/>
        <p:txBody>
          <a:bodyPr/>
          <a:lstStyle/>
          <a:p>
            <a:r>
              <a:rPr lang="en-US"/>
              <a:t>2024.05.15-16</a:t>
            </a:r>
          </a:p>
        </p:txBody>
      </p:sp>
      <p:sp>
        <p:nvSpPr>
          <p:cNvPr id="4" name="Footer Placeholder 3">
            <a:extLst>
              <a:ext uri="{FF2B5EF4-FFF2-40B4-BE49-F238E27FC236}">
                <a16:creationId xmlns:a16="http://schemas.microsoft.com/office/drawing/2014/main" id="{15A59077-F042-47DA-B89E-5D5BCECDF36F}"/>
              </a:ext>
            </a:extLst>
          </p:cNvPr>
          <p:cNvSpPr>
            <a:spLocks noGrp="1"/>
          </p:cNvSpPr>
          <p:nvPr>
            <p:ph type="ftr" sz="quarter" idx="11"/>
          </p:nvPr>
        </p:nvSpPr>
        <p:spPr/>
        <p:txBody>
          <a:bodyPr/>
          <a:lstStyle/>
          <a:p>
            <a:r>
              <a:rPr lang="en-US"/>
              <a:t>SD HR Team | #3 Mission Support Workshop Spring 2024</a:t>
            </a:r>
          </a:p>
        </p:txBody>
      </p:sp>
      <p:sp>
        <p:nvSpPr>
          <p:cNvPr id="5" name="Slide Number Placeholder 4">
            <a:extLst>
              <a:ext uri="{FF2B5EF4-FFF2-40B4-BE49-F238E27FC236}">
                <a16:creationId xmlns:a16="http://schemas.microsoft.com/office/drawing/2014/main" id="{13F80D5E-E85A-4958-9303-B74093D41DB0}"/>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6245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35C49-7E6B-48D8-B67F-8103B5CEA26D}"/>
              </a:ext>
            </a:extLst>
          </p:cNvPr>
          <p:cNvSpPr>
            <a:spLocks noGrp="1"/>
          </p:cNvSpPr>
          <p:nvPr>
            <p:ph type="title"/>
          </p:nvPr>
        </p:nvSpPr>
        <p:spPr>
          <a:xfrm>
            <a:off x="266700" y="190500"/>
            <a:ext cx="10515600" cy="7239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6883545-BB2E-4574-B71E-E64E6D508DFB}"/>
              </a:ext>
            </a:extLst>
          </p:cNvPr>
          <p:cNvSpPr>
            <a:spLocks noGrp="1"/>
          </p:cNvSpPr>
          <p:nvPr>
            <p:ph type="body" idx="1"/>
          </p:nvPr>
        </p:nvSpPr>
        <p:spPr>
          <a:xfrm>
            <a:off x="266700" y="1066799"/>
            <a:ext cx="11658600" cy="5181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0BCCD-1B4D-4AE6-AA77-2A93CCC5BDCA}"/>
              </a:ext>
            </a:extLst>
          </p:cNvPr>
          <p:cNvSpPr>
            <a:spLocks noGrp="1"/>
          </p:cNvSpPr>
          <p:nvPr>
            <p:ph type="dt" sz="half" idx="2"/>
          </p:nvPr>
        </p:nvSpPr>
        <p:spPr>
          <a:xfrm>
            <a:off x="1156651" y="6539725"/>
            <a:ext cx="1104900" cy="187452"/>
          </a:xfrm>
          <a:prstGeom prst="rect">
            <a:avLst/>
          </a:prstGeom>
        </p:spPr>
        <p:txBody>
          <a:bodyPr vert="horz" lIns="0" tIns="0" rIns="0" bIns="0" rtlCol="0" anchor="ctr"/>
          <a:lstStyle>
            <a:lvl1pPr algn="l">
              <a:defRPr sz="1200">
                <a:solidFill>
                  <a:srgbClr val="004C97"/>
                </a:solidFill>
              </a:defRPr>
            </a:lvl1pPr>
          </a:lstStyle>
          <a:p>
            <a:r>
              <a:rPr lang="en-US"/>
              <a:t>2024.05.15-16</a:t>
            </a:r>
          </a:p>
        </p:txBody>
      </p:sp>
      <p:sp>
        <p:nvSpPr>
          <p:cNvPr id="5" name="Footer Placeholder 4">
            <a:extLst>
              <a:ext uri="{FF2B5EF4-FFF2-40B4-BE49-F238E27FC236}">
                <a16:creationId xmlns:a16="http://schemas.microsoft.com/office/drawing/2014/main" id="{98D0786B-1A70-41CC-976B-301C8181A3BC}"/>
              </a:ext>
            </a:extLst>
          </p:cNvPr>
          <p:cNvSpPr>
            <a:spLocks noGrp="1"/>
          </p:cNvSpPr>
          <p:nvPr>
            <p:ph type="ftr" sz="quarter" idx="3"/>
          </p:nvPr>
        </p:nvSpPr>
        <p:spPr>
          <a:xfrm>
            <a:off x="2694498" y="6539725"/>
            <a:ext cx="6893052" cy="187452"/>
          </a:xfrm>
          <a:prstGeom prst="rect">
            <a:avLst/>
          </a:prstGeom>
        </p:spPr>
        <p:txBody>
          <a:bodyPr vert="horz" lIns="0" tIns="0" rIns="0" bIns="0" rtlCol="0" anchor="ctr"/>
          <a:lstStyle>
            <a:lvl1pPr algn="l">
              <a:defRPr sz="1200">
                <a:solidFill>
                  <a:srgbClr val="004C97"/>
                </a:solidFill>
              </a:defRPr>
            </a:lvl1pPr>
          </a:lstStyle>
          <a:p>
            <a:r>
              <a:rPr lang="en-US"/>
              <a:t>SD HR Team | #3 Mission Support Workshop Spring 2024</a:t>
            </a:r>
          </a:p>
        </p:txBody>
      </p:sp>
      <p:sp>
        <p:nvSpPr>
          <p:cNvPr id="6" name="Slide Number Placeholder 5">
            <a:extLst>
              <a:ext uri="{FF2B5EF4-FFF2-40B4-BE49-F238E27FC236}">
                <a16:creationId xmlns:a16="http://schemas.microsoft.com/office/drawing/2014/main" id="{B0B36DCE-5EA1-4C2F-BC29-5732E8C54BB0}"/>
              </a:ext>
            </a:extLst>
          </p:cNvPr>
          <p:cNvSpPr>
            <a:spLocks noGrp="1"/>
          </p:cNvSpPr>
          <p:nvPr>
            <p:ph type="sldNum" sz="quarter" idx="4"/>
          </p:nvPr>
        </p:nvSpPr>
        <p:spPr>
          <a:xfrm>
            <a:off x="383455" y="6539725"/>
            <a:ext cx="454745" cy="187452"/>
          </a:xfrm>
          <a:prstGeom prst="rect">
            <a:avLst/>
          </a:prstGeom>
        </p:spPr>
        <p:txBody>
          <a:bodyPr vert="horz" lIns="0" tIns="0" rIns="0" bIns="0" rtlCol="0" anchor="ctr"/>
          <a:lstStyle>
            <a:lvl1pPr algn="l">
              <a:defRPr sz="1200" b="1">
                <a:solidFill>
                  <a:srgbClr val="004C97"/>
                </a:solidFill>
              </a:defRPr>
            </a:lvl1pPr>
          </a:lstStyle>
          <a:p>
            <a:fld id="{EFEA031F-3946-4BBC-949C-5EB2BB7BA03C}" type="slidenum">
              <a:rPr lang="en-US" smtClean="0"/>
              <a:pPr/>
              <a:t>‹#›</a:t>
            </a:fld>
            <a:endParaRPr lang="en-US"/>
          </a:p>
        </p:txBody>
      </p:sp>
      <p:cxnSp>
        <p:nvCxnSpPr>
          <p:cNvPr id="7" name="Straight Connector 6">
            <a:extLst>
              <a:ext uri="{FF2B5EF4-FFF2-40B4-BE49-F238E27FC236}">
                <a16:creationId xmlns:a16="http://schemas.microsoft.com/office/drawing/2014/main" id="{D96F5AB0-A7FF-4A8B-A755-8206E37B5E64}"/>
              </a:ext>
            </a:extLst>
          </p:cNvPr>
          <p:cNvCxnSpPr>
            <a:cxnSpLocks/>
          </p:cNvCxnSpPr>
          <p:nvPr/>
        </p:nvCxnSpPr>
        <p:spPr>
          <a:xfrm>
            <a:off x="266700" y="6416393"/>
            <a:ext cx="11658600" cy="0"/>
          </a:xfrm>
          <a:prstGeom prst="line">
            <a:avLst/>
          </a:prstGeom>
          <a:ln w="25400">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1C8D2DD-51B6-423E-89D4-0224D76EB4DB}"/>
              </a:ext>
            </a:extLst>
          </p:cNvPr>
          <p:cNvPicPr>
            <a:picLocks noChangeAspect="1"/>
          </p:cNvPicPr>
          <p:nvPr/>
        </p:nvPicPr>
        <p:blipFill>
          <a:blip r:embed="rId17"/>
          <a:stretch>
            <a:fillRect/>
          </a:stretch>
        </p:blipFill>
        <p:spPr>
          <a:xfrm>
            <a:off x="10290509" y="6476587"/>
            <a:ext cx="1518036" cy="313728"/>
          </a:xfrm>
          <a:prstGeom prst="rect">
            <a:avLst/>
          </a:prstGeom>
        </p:spPr>
      </p:pic>
      <p:cxnSp>
        <p:nvCxnSpPr>
          <p:cNvPr id="9" name="Straight Connector 8">
            <a:extLst>
              <a:ext uri="{FF2B5EF4-FFF2-40B4-BE49-F238E27FC236}">
                <a16:creationId xmlns:a16="http://schemas.microsoft.com/office/drawing/2014/main" id="{C6CA4F82-BF93-9994-B647-166991E931E9}"/>
              </a:ext>
            </a:extLst>
          </p:cNvPr>
          <p:cNvCxnSpPr>
            <a:cxnSpLocks/>
          </p:cNvCxnSpPr>
          <p:nvPr userDrawn="1"/>
        </p:nvCxnSpPr>
        <p:spPr>
          <a:xfrm>
            <a:off x="266700" y="6416393"/>
            <a:ext cx="11658600" cy="0"/>
          </a:xfrm>
          <a:prstGeom prst="line">
            <a:avLst/>
          </a:prstGeom>
          <a:ln w="25400">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A83AAD-E279-355B-DEC9-65FAE26BB1BB}"/>
              </a:ext>
            </a:extLst>
          </p:cNvPr>
          <p:cNvPicPr>
            <a:picLocks noChangeAspect="1"/>
          </p:cNvPicPr>
          <p:nvPr userDrawn="1"/>
        </p:nvPicPr>
        <p:blipFill>
          <a:blip r:embed="rId17"/>
          <a:stretch>
            <a:fillRect/>
          </a:stretch>
        </p:blipFill>
        <p:spPr>
          <a:xfrm>
            <a:off x="10290509" y="6476587"/>
            <a:ext cx="1518036" cy="313728"/>
          </a:xfrm>
          <a:prstGeom prst="rect">
            <a:avLst/>
          </a:prstGeom>
        </p:spPr>
      </p:pic>
    </p:spTree>
    <p:extLst>
      <p:ext uri="{BB962C8B-B14F-4D97-AF65-F5344CB8AC3E}">
        <p14:creationId xmlns:p14="http://schemas.microsoft.com/office/powerpoint/2010/main" val="15082912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73" r:id="rId10"/>
    <p:sldLayoutId id="2147483676" r:id="rId11"/>
    <p:sldLayoutId id="2147483671" r:id="rId12"/>
    <p:sldLayoutId id="2147483674" r:id="rId13"/>
    <p:sldLayoutId id="2147483675" r:id="rId14"/>
    <p:sldLayoutId id="2147483677" r:id="rId15"/>
  </p:sldLayoutIdLst>
  <p:hf hdr="0"/>
  <p:txStyles>
    <p:titleStyle>
      <a:lvl1pPr algn="l" defTabSz="914400" rtl="0" eaLnBrk="1" latinLnBrk="0" hangingPunct="1">
        <a:lnSpc>
          <a:spcPct val="90000"/>
        </a:lnSpc>
        <a:spcBef>
          <a:spcPct val="0"/>
        </a:spcBef>
        <a:buNone/>
        <a:defRPr sz="2200" b="1" kern="1200">
          <a:solidFill>
            <a:srgbClr val="004C97"/>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90000"/>
        <a:buFont typeface="HGGothicE" panose="020B0909000000000000" pitchFamily="49" charset="-128"/>
        <a:buChar char="-"/>
        <a:defRPr sz="2000" kern="1200">
          <a:solidFill>
            <a:schemeClr val="tx1"/>
          </a:solidFill>
          <a:latin typeface="+mn-lt"/>
          <a:ea typeface="+mn-ea"/>
          <a:cs typeface="+mn-cs"/>
        </a:defRPr>
      </a:lvl2pPr>
      <a:lvl3pPr marL="1084263" indent="-169863" algn="l" defTabSz="914400" rtl="0" eaLnBrk="1" latinLnBrk="0" hangingPunct="1">
        <a:lnSpc>
          <a:spcPct val="100000"/>
        </a:lnSpc>
        <a:spcBef>
          <a:spcPts val="500"/>
        </a:spcBef>
        <a:buSzPct val="88000"/>
        <a:buFont typeface="Arial" panose="020B0604020202020204" pitchFamily="34" charset="0"/>
        <a:buChar char="•"/>
        <a:defRPr sz="1800" kern="1200">
          <a:solidFill>
            <a:schemeClr val="tx1"/>
          </a:solidFill>
          <a:latin typeface="+mn-lt"/>
          <a:ea typeface="+mn-ea"/>
          <a:cs typeface="+mn-cs"/>
        </a:defRPr>
      </a:lvl3pPr>
      <a:lvl4pPr marL="1484313" indent="-169863" algn="l" defTabSz="914400" rtl="0" eaLnBrk="1" latinLnBrk="0" hangingPunct="1">
        <a:lnSpc>
          <a:spcPct val="90000"/>
        </a:lnSpc>
        <a:spcBef>
          <a:spcPts val="500"/>
        </a:spcBef>
        <a:buSzPct val="90000"/>
        <a:buFont typeface="HGGothicE" panose="020B0909000000000000" pitchFamily="49" charset="-128"/>
        <a:buChar char="-"/>
        <a:defRPr sz="1600" kern="1200">
          <a:solidFill>
            <a:schemeClr val="tx1"/>
          </a:solidFill>
          <a:latin typeface="+mn-lt"/>
          <a:ea typeface="+mn-ea"/>
          <a:cs typeface="+mn-cs"/>
        </a:defRPr>
      </a:lvl4pPr>
      <a:lvl5pPr marL="1889125" indent="-169863" algn="l" defTabSz="914400" rtl="0" eaLnBrk="1" latinLnBrk="0" hangingPunct="1">
        <a:lnSpc>
          <a:spcPct val="90000"/>
        </a:lnSpc>
        <a:spcBef>
          <a:spcPts val="500"/>
        </a:spcBef>
        <a:buSzPct val="9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0" orient="horz" pos="72" userDrawn="1">
          <p15:clr>
            <a:srgbClr val="F26B43"/>
          </p15:clr>
        </p15:guide>
        <p15:guide id="21" pos="72" userDrawn="1">
          <p15:clr>
            <a:srgbClr val="F26B43"/>
          </p15:clr>
        </p15:guide>
        <p15:guide id="22" orient="horz" pos="4248" userDrawn="1">
          <p15:clr>
            <a:srgbClr val="F26B43"/>
          </p15:clr>
        </p15:guide>
        <p15:guide id="23" pos="7608" userDrawn="1">
          <p15:clr>
            <a:srgbClr val="F26B43"/>
          </p15:clr>
        </p15:guide>
        <p15:guide id="24" orient="horz" pos="120" userDrawn="1">
          <p15:clr>
            <a:srgbClr val="F26B43"/>
          </p15:clr>
        </p15:guide>
        <p15:guide id="25" orient="horz" pos="576" userDrawn="1">
          <p15:clr>
            <a:srgbClr val="F26B43"/>
          </p15:clr>
        </p15:guide>
        <p15:guide id="26" pos="168" userDrawn="1">
          <p15:clr>
            <a:srgbClr val="F26B43"/>
          </p15:clr>
        </p15:guide>
        <p15:guide id="27" pos="6792" userDrawn="1">
          <p15:clr>
            <a:srgbClr val="F26B43"/>
          </p15:clr>
        </p15:guide>
        <p15:guide id="28" orient="horz" pos="672" userDrawn="1">
          <p15:clr>
            <a:srgbClr val="F26B43"/>
          </p15:clr>
        </p15:guide>
        <p15:guide id="29" orient="horz" pos="3936" userDrawn="1">
          <p15:clr>
            <a:srgbClr val="F26B43"/>
          </p15:clr>
        </p15:guide>
        <p15:guide id="30" pos="7512" userDrawn="1">
          <p15:clr>
            <a:srgbClr val="F26B43"/>
          </p15:clr>
        </p15:guide>
        <p15:guide id="31" orient="horz" pos="4128" userDrawn="1">
          <p15:clr>
            <a:srgbClr val="F26B43"/>
          </p15:clr>
        </p15:guide>
        <p15:guide id="32" orient="horz" pos="4032" userDrawn="1">
          <p15:clr>
            <a:srgbClr val="F26B43"/>
          </p15:clr>
        </p15:guide>
        <p15:guide id="33" pos="240" userDrawn="1">
          <p15:clr>
            <a:srgbClr val="F26B43"/>
          </p15:clr>
        </p15:guide>
        <p15:guide id="34" pos="528" userDrawn="1">
          <p15:clr>
            <a:srgbClr val="F26B43"/>
          </p15:clr>
        </p15:guide>
        <p15:guide id="35" pos="744" userDrawn="1">
          <p15:clr>
            <a:srgbClr val="F26B43"/>
          </p15:clr>
        </p15:guide>
        <p15:guide id="36" pos="1680" userDrawn="1">
          <p15:clr>
            <a:srgbClr val="F26B43"/>
          </p15:clr>
        </p15:guide>
        <p15:guide id="37" pos="1440" userDrawn="1">
          <p15:clr>
            <a:srgbClr val="F26B43"/>
          </p15:clr>
        </p15:guide>
        <p15:guide id="38" pos="60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Visio_Drawing.vsdx"/><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sv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8.png"/><Relationship Id="rId2" Type="http://schemas.openxmlformats.org/officeDocument/2006/relationships/hyperlink" Target="https://mms.tveyes.com/MediaView/?c3RhdGlvbj01MzY1JlN0YXJ0RGF0ZVRpbWU9MDQlMmYxNyUyZjIwMjQrMDYlM2EzMSUzYTExJkVuZERhdGVUaW1lPTA0JTJmMTclMmYyMDI0KzA2JTNhMzMlM2ExOSYmcGxheXN0b3A9MDQlMmYxNyUyZjIwMjQrMDYlM2EzNiUzYTE0JnBhcnRuZXJpZD03MzEzJiZoaWdobGlnaHRyZWdleD0mbW9kZWRpdG9yZW5hYmxlPXRydWUmbW9kZWRpdG9yZGVzdGluYXRpb25zPTQmJmV4cGlyYXRpb249MDUlMmYxNyUyZjIwMjQrMDYlM2EzMSUzYTExLjAwMCZpbnN0YW50UGxheT1UcnVlJnNpZ25hdHVyZT1jODFiYzgwZmI3ZmRlOTE2OWRhNWM4YTRmNmYyMzY1NA=="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urldefense.proofpoint.com/v2/url?u=https-3A__www.kotatv.com_2024_04_17_amidst-2Dcompetitive-2Djob-2Dmarket-2Dleads-2Demployment-2Dexpo-2Demphasized-2Dlocal-2Dhiring_&amp;d=DwMF-g&amp;c=gRgGjJ3BkIsb5y6s49QqsA&amp;r=sKt6kisKwJmNZO63pRutDA&amp;m=7PRB-qAp8x37LTaofZEcwM9rhxfRsRw66ELA9Tm9kNjVLBzH-TOAclCO8SRbhGMS&amp;s=O669vcocPEtWhNanPDIYptC_LreZVzScm8yuKfz67to&amp;e=" TargetMode="External"/><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hr.fnal.gov/south-dakota-expansion/" TargetMode="External"/><Relationship Id="rId2" Type="http://schemas.openxmlformats.org/officeDocument/2006/relationships/hyperlink" Target="https://hr.fnal.gov/wp-content/uploads/2024/02/DEA_FAQs.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F42B-819F-4447-9AF2-409343A60999}"/>
              </a:ext>
            </a:extLst>
          </p:cNvPr>
          <p:cNvSpPr>
            <a:spLocks noGrp="1"/>
          </p:cNvSpPr>
          <p:nvPr>
            <p:ph type="ctrTitle"/>
          </p:nvPr>
        </p:nvSpPr>
        <p:spPr/>
        <p:txBody>
          <a:bodyPr/>
          <a:lstStyle/>
          <a:p>
            <a:r>
              <a:rPr lang="en-US"/>
              <a:t>Human Resources, Mission Support</a:t>
            </a:r>
          </a:p>
        </p:txBody>
      </p:sp>
      <p:sp>
        <p:nvSpPr>
          <p:cNvPr id="3" name="Subtitle 2">
            <a:extLst>
              <a:ext uri="{FF2B5EF4-FFF2-40B4-BE49-F238E27FC236}">
                <a16:creationId xmlns:a16="http://schemas.microsoft.com/office/drawing/2014/main" id="{1BA5C7E3-2C28-466B-930E-93050AB7CE0C}"/>
              </a:ext>
            </a:extLst>
          </p:cNvPr>
          <p:cNvSpPr>
            <a:spLocks noGrp="1"/>
          </p:cNvSpPr>
          <p:nvPr>
            <p:ph type="subTitle" idx="1"/>
          </p:nvPr>
        </p:nvSpPr>
        <p:spPr/>
        <p:txBody>
          <a:bodyPr>
            <a:normAutofit fontScale="92500" lnSpcReduction="20000"/>
          </a:bodyPr>
          <a:lstStyle/>
          <a:p>
            <a:r>
              <a:rPr lang="en-US"/>
              <a:t>Deanne Randich, Human Resources Project Manager </a:t>
            </a:r>
          </a:p>
          <a:p>
            <a:r>
              <a:rPr lang="en-US"/>
              <a:t>Luke Mickelson, HR Generalist</a:t>
            </a:r>
          </a:p>
          <a:p>
            <a:r>
              <a:rPr lang="en-US"/>
              <a:t>Katie Rave, Technical Recruiter</a:t>
            </a:r>
          </a:p>
          <a:p>
            <a:r>
              <a:rPr lang="en-US"/>
              <a:t>Kaitlyn Alhabshi, HR Project Administrator </a:t>
            </a:r>
          </a:p>
        </p:txBody>
      </p:sp>
      <p:sp>
        <p:nvSpPr>
          <p:cNvPr id="6" name="Text Placeholder 5">
            <a:extLst>
              <a:ext uri="{FF2B5EF4-FFF2-40B4-BE49-F238E27FC236}">
                <a16:creationId xmlns:a16="http://schemas.microsoft.com/office/drawing/2014/main" id="{1BE837BA-D197-76C2-E9A6-907CB2AFEB8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7166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10</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p:txBody>
          <a:bodyPr>
            <a:normAutofit/>
          </a:bodyPr>
          <a:lstStyle/>
          <a:p>
            <a:r>
              <a:rPr lang="en-US" sz="2400">
                <a:solidFill>
                  <a:srgbClr val="00336E"/>
                </a:solidFill>
              </a:rPr>
              <a:t>Support of South Dakota Matrix Employees</a:t>
            </a:r>
          </a:p>
        </p:txBody>
      </p:sp>
      <p:sp>
        <p:nvSpPr>
          <p:cNvPr id="2" name="TextBox 1">
            <a:extLst>
              <a:ext uri="{FF2B5EF4-FFF2-40B4-BE49-F238E27FC236}">
                <a16:creationId xmlns:a16="http://schemas.microsoft.com/office/drawing/2014/main" id="{AA82911B-4F20-9D51-41A4-62D962346B1B}"/>
              </a:ext>
            </a:extLst>
          </p:cNvPr>
          <p:cNvSpPr txBox="1"/>
          <p:nvPr/>
        </p:nvSpPr>
        <p:spPr>
          <a:xfrm>
            <a:off x="383455" y="1069439"/>
            <a:ext cx="11298262" cy="969496"/>
          </a:xfrm>
          <a:prstGeom prst="rect">
            <a:avLst/>
          </a:prstGeom>
          <a:noFill/>
        </p:spPr>
        <p:txBody>
          <a:bodyPr wrap="square" lIns="91440" tIns="45720" rIns="91440" bIns="45720" rtlCol="0" anchor="t">
            <a:spAutoFit/>
          </a:bodyPr>
          <a:lstStyle/>
          <a:p>
            <a:r>
              <a:rPr lang="en-US" sz="2400"/>
              <a:t>What is a South Dakota* Matrix employee?</a:t>
            </a:r>
          </a:p>
          <a:p>
            <a:r>
              <a:rPr lang="en-US" sz="1500"/>
              <a:t>*South Dakota is a Fermilab site </a:t>
            </a:r>
          </a:p>
          <a:p>
            <a:endParaRPr lang="en-US"/>
          </a:p>
        </p:txBody>
      </p:sp>
      <p:graphicFrame>
        <p:nvGraphicFramePr>
          <p:cNvPr id="3" name="Table 2">
            <a:extLst>
              <a:ext uri="{FF2B5EF4-FFF2-40B4-BE49-F238E27FC236}">
                <a16:creationId xmlns:a16="http://schemas.microsoft.com/office/drawing/2014/main" id="{215072D1-19C0-5A1E-9971-C25CCBEA6CDF}"/>
              </a:ext>
            </a:extLst>
          </p:cNvPr>
          <p:cNvGraphicFramePr>
            <a:graphicFrameLocks noGrp="1"/>
          </p:cNvGraphicFramePr>
          <p:nvPr>
            <p:extLst>
              <p:ext uri="{D42A27DB-BD31-4B8C-83A1-F6EECF244321}">
                <p14:modId xmlns:p14="http://schemas.microsoft.com/office/powerpoint/2010/main" val="2670004578"/>
              </p:ext>
            </p:extLst>
          </p:nvPr>
        </p:nvGraphicFramePr>
        <p:xfrm>
          <a:off x="763480" y="1961965"/>
          <a:ext cx="10422384" cy="3685234"/>
        </p:xfrm>
        <a:graphic>
          <a:graphicData uri="http://schemas.openxmlformats.org/drawingml/2006/table">
            <a:tbl>
              <a:tblPr/>
              <a:tblGrid>
                <a:gridCol w="5402230">
                  <a:extLst>
                    <a:ext uri="{9D8B030D-6E8A-4147-A177-3AD203B41FA5}">
                      <a16:colId xmlns:a16="http://schemas.microsoft.com/office/drawing/2014/main" val="815293074"/>
                    </a:ext>
                  </a:extLst>
                </a:gridCol>
                <a:gridCol w="5020154">
                  <a:extLst>
                    <a:ext uri="{9D8B030D-6E8A-4147-A177-3AD203B41FA5}">
                      <a16:colId xmlns:a16="http://schemas.microsoft.com/office/drawing/2014/main" val="4270997606"/>
                    </a:ext>
                  </a:extLst>
                </a:gridCol>
              </a:tblGrid>
              <a:tr h="424292">
                <a:tc>
                  <a:txBody>
                    <a:bodyPr/>
                    <a:lstStyle/>
                    <a:p>
                      <a:pPr fontAlgn="t"/>
                      <a:endParaRPr lang="en-US">
                        <a:effectLst/>
                      </a:endParaRPr>
                    </a:p>
                    <a:p>
                      <a:pPr algn="l" rtl="0" fontAlgn="base"/>
                      <a:r>
                        <a:rPr lang="en-US" sz="1400" b="1" i="0">
                          <a:effectLst/>
                          <a:latin typeface="Calibri"/>
                        </a:rPr>
                        <a:t>Employee Type</a:t>
                      </a:r>
                      <a:r>
                        <a:rPr lang="en-US" sz="1400" b="0" i="0">
                          <a:effectLst/>
                          <a:latin typeface="Calibri"/>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CE4"/>
                    </a:solidFill>
                  </a:tcPr>
                </a:tc>
                <a:tc>
                  <a:txBody>
                    <a:bodyPr/>
                    <a:lstStyle/>
                    <a:p>
                      <a:pPr algn="ctr" fontAlgn="t"/>
                      <a:endParaRPr lang="en-US" sz="1400">
                        <a:effectLst/>
                      </a:endParaRPr>
                    </a:p>
                    <a:p>
                      <a:pPr algn="l" rtl="0" fontAlgn="base"/>
                      <a:r>
                        <a:rPr lang="en-US" sz="1400" b="1" i="0">
                          <a:effectLst/>
                          <a:latin typeface="Calibri"/>
                        </a:rPr>
                        <a:t>Employee/Manager Work Location</a:t>
                      </a:r>
                      <a:r>
                        <a:rPr lang="en-US" sz="1400" b="0" i="0">
                          <a:effectLst/>
                          <a:latin typeface="Calibri"/>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072495390"/>
                  </a:ext>
                </a:extLst>
              </a:tr>
              <a:tr h="645733">
                <a:tc>
                  <a:txBody>
                    <a:bodyPr/>
                    <a:lstStyle/>
                    <a:p>
                      <a:pPr fontAlgn="t"/>
                      <a:endParaRPr lang="en-US" sz="1800">
                        <a:effectLst/>
                      </a:endParaRPr>
                    </a:p>
                    <a:p>
                      <a:pPr algn="l" rtl="0" fontAlgn="base"/>
                      <a:r>
                        <a:rPr lang="en-US" sz="1800" b="1" i="0">
                          <a:effectLst/>
                          <a:latin typeface="Calibri"/>
                        </a:rPr>
                        <a:t>Matrix Employee</a:t>
                      </a:r>
                      <a:r>
                        <a:rPr lang="en-US" sz="1800" b="0" i="0">
                          <a:effectLst/>
                          <a:latin typeface="Calibri"/>
                        </a:rPr>
                        <a:t> (SD-based Mission Support) Manager is based in different state and may or may not be in the same Division/Project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fontAlgn="t"/>
                      <a:endParaRPr lang="en-US">
                        <a:effectLst/>
                      </a:endParaRPr>
                    </a:p>
                    <a:p>
                      <a:pPr fontAlgn="t"/>
                      <a:r>
                        <a:rPr lang="en-US">
                          <a:effectLst/>
                        </a:rPr>
                        <a:t>South Dakota</a:t>
                      </a:r>
                    </a:p>
                    <a:p>
                      <a:pPr algn="l" rtl="0" fontAlgn="base"/>
                      <a:endParaRPr lang="en-US" b="0" i="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794518"/>
                  </a:ext>
                </a:extLst>
              </a:tr>
              <a:tr h="1033173">
                <a:tc>
                  <a:txBody>
                    <a:bodyPr/>
                    <a:lstStyle/>
                    <a:p>
                      <a:pPr fontAlgn="t"/>
                      <a:endParaRPr lang="en-US" sz="1800">
                        <a:effectLst/>
                      </a:endParaRPr>
                    </a:p>
                    <a:p>
                      <a:pPr algn="l" rtl="0" fontAlgn="base"/>
                      <a:r>
                        <a:rPr lang="en-US" sz="1800" b="1" i="0">
                          <a:effectLst/>
                          <a:latin typeface="Calibri"/>
                        </a:rPr>
                        <a:t>Remote Employee</a:t>
                      </a:r>
                      <a:r>
                        <a:rPr lang="en-US" sz="1800" b="0" i="0">
                          <a:effectLst/>
                          <a:latin typeface="Calibri"/>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fontAlgn="t"/>
                      <a:endParaRPr lang="en-US">
                        <a:effectLst/>
                      </a:endParaRPr>
                    </a:p>
                    <a:p>
                      <a:pPr algn="l" rtl="0" fontAlgn="base"/>
                      <a:r>
                        <a:rPr lang="en-US" sz="1800" b="0" i="0">
                          <a:effectLst/>
                          <a:latin typeface="Calibri"/>
                        </a:rPr>
                        <a:t>50 miles or more from Batavia, IL or </a:t>
                      </a:r>
                      <a:r>
                        <a:rPr lang="en-US" sz="1800" b="0" i="0" err="1">
                          <a:effectLst/>
                          <a:latin typeface="Calibri"/>
                        </a:rPr>
                        <a:t>Lead,SD</a:t>
                      </a:r>
                      <a:r>
                        <a:rPr lang="en-US" sz="1800" b="0" i="0">
                          <a:effectLst/>
                          <a:latin typeface="Calibri"/>
                        </a:rPr>
                        <a:t>. May work from home or a nearby Fermilab-associated location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718450"/>
                  </a:ext>
                </a:extLst>
              </a:tr>
              <a:tr h="728674">
                <a:tc>
                  <a:txBody>
                    <a:bodyPr/>
                    <a:lstStyle/>
                    <a:p>
                      <a:pPr fontAlgn="t"/>
                      <a:endParaRPr lang="en-US" sz="1800">
                        <a:effectLst/>
                      </a:endParaRPr>
                    </a:p>
                    <a:p>
                      <a:pPr algn="l" rtl="0" fontAlgn="base"/>
                      <a:r>
                        <a:rPr lang="en-US" sz="1800" b="1" i="0">
                          <a:effectLst/>
                          <a:latin typeface="Calibri"/>
                        </a:rPr>
                        <a:t>Matrixed, Remote Employee</a:t>
                      </a:r>
                      <a:r>
                        <a:rPr lang="en-US" sz="1800" b="0" i="0">
                          <a:effectLst/>
                          <a:latin typeface="Calibri"/>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rtl="0" fontAlgn="base"/>
                      <a:r>
                        <a:rPr lang="en-US" sz="1800" b="0" i="0">
                          <a:effectLst/>
                          <a:latin typeface="Calibri"/>
                        </a:rPr>
                        <a:t>50 miles from HQ. May work from home or a nearby Fermilab-associated location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026959"/>
                  </a:ext>
                </a:extLst>
              </a:tr>
            </a:tbl>
          </a:graphicData>
        </a:graphic>
      </p:graphicFrame>
      <p:sp>
        <p:nvSpPr>
          <p:cNvPr id="4" name="Date Placeholder 3">
            <a:extLst>
              <a:ext uri="{FF2B5EF4-FFF2-40B4-BE49-F238E27FC236}">
                <a16:creationId xmlns:a16="http://schemas.microsoft.com/office/drawing/2014/main" id="{5922A649-D6B9-B8C6-D6EB-B792CAE5B73B}"/>
              </a:ext>
            </a:extLst>
          </p:cNvPr>
          <p:cNvSpPr>
            <a:spLocks noGrp="1"/>
          </p:cNvSpPr>
          <p:nvPr>
            <p:ph type="dt" sz="half" idx="10"/>
          </p:nvPr>
        </p:nvSpPr>
        <p:spPr/>
        <p:txBody>
          <a:bodyPr/>
          <a:lstStyle/>
          <a:p>
            <a:r>
              <a:rPr lang="en-US"/>
              <a:t>2024.05.15-16</a:t>
            </a:r>
          </a:p>
        </p:txBody>
      </p:sp>
      <p:sp>
        <p:nvSpPr>
          <p:cNvPr id="7" name="Footer Placeholder 6">
            <a:extLst>
              <a:ext uri="{FF2B5EF4-FFF2-40B4-BE49-F238E27FC236}">
                <a16:creationId xmlns:a16="http://schemas.microsoft.com/office/drawing/2014/main" id="{34A578F1-16E0-88A2-5D0E-989C5CBFB680}"/>
              </a:ext>
            </a:extLst>
          </p:cNvPr>
          <p:cNvSpPr>
            <a:spLocks noGrp="1"/>
          </p:cNvSpPr>
          <p:nvPr>
            <p:ph type="ftr" sz="quarter" idx="11"/>
          </p:nvPr>
        </p:nvSpPr>
        <p:spPr/>
        <p:txBody>
          <a:bodyPr/>
          <a:lstStyle/>
          <a:p>
            <a:r>
              <a:rPr lang="en-US"/>
              <a:t>SD HR Team | #3 Mission Support Workshop Spring 2024</a:t>
            </a:r>
          </a:p>
        </p:txBody>
      </p:sp>
    </p:spTree>
    <p:extLst>
      <p:ext uri="{BB962C8B-B14F-4D97-AF65-F5344CB8AC3E}">
        <p14:creationId xmlns:p14="http://schemas.microsoft.com/office/powerpoint/2010/main" val="305837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11</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p:txBody>
          <a:bodyPr>
            <a:normAutofit/>
          </a:bodyPr>
          <a:lstStyle/>
          <a:p>
            <a:r>
              <a:rPr lang="en-US" sz="2400">
                <a:solidFill>
                  <a:srgbClr val="00336E"/>
                </a:solidFill>
              </a:rPr>
              <a:t>Support of Matrix Employees</a:t>
            </a:r>
          </a:p>
        </p:txBody>
      </p:sp>
      <p:sp>
        <p:nvSpPr>
          <p:cNvPr id="2" name="TextBox 1">
            <a:extLst>
              <a:ext uri="{FF2B5EF4-FFF2-40B4-BE49-F238E27FC236}">
                <a16:creationId xmlns:a16="http://schemas.microsoft.com/office/drawing/2014/main" id="{AA82911B-4F20-9D51-41A4-62D962346B1B}"/>
              </a:ext>
            </a:extLst>
          </p:cNvPr>
          <p:cNvSpPr txBox="1"/>
          <p:nvPr/>
        </p:nvSpPr>
        <p:spPr>
          <a:xfrm>
            <a:off x="383455" y="1417834"/>
            <a:ext cx="11298262" cy="738664"/>
          </a:xfrm>
          <a:prstGeom prst="rect">
            <a:avLst/>
          </a:prstGeom>
          <a:noFill/>
        </p:spPr>
        <p:txBody>
          <a:bodyPr wrap="square" lIns="91440" tIns="45720" rIns="91440" bIns="45720" rtlCol="0" anchor="t">
            <a:spAutoFit/>
          </a:bodyPr>
          <a:lstStyle/>
          <a:p>
            <a:r>
              <a:rPr lang="en-US" sz="2400">
                <a:cs typeface="Helvetica"/>
              </a:rPr>
              <a:t>What are we doing?</a:t>
            </a:r>
          </a:p>
          <a:p>
            <a:endParaRPr lang="en-US"/>
          </a:p>
        </p:txBody>
      </p:sp>
      <p:sp>
        <p:nvSpPr>
          <p:cNvPr id="4" name="Date Placeholder 3">
            <a:extLst>
              <a:ext uri="{FF2B5EF4-FFF2-40B4-BE49-F238E27FC236}">
                <a16:creationId xmlns:a16="http://schemas.microsoft.com/office/drawing/2014/main" id="{5922A649-D6B9-B8C6-D6EB-B792CAE5B73B}"/>
              </a:ext>
            </a:extLst>
          </p:cNvPr>
          <p:cNvSpPr>
            <a:spLocks noGrp="1"/>
          </p:cNvSpPr>
          <p:nvPr>
            <p:ph type="dt" sz="half" idx="10"/>
          </p:nvPr>
        </p:nvSpPr>
        <p:spPr/>
        <p:txBody>
          <a:bodyPr/>
          <a:lstStyle/>
          <a:p>
            <a:r>
              <a:rPr lang="en-US"/>
              <a:t>2024.05.15-16</a:t>
            </a:r>
          </a:p>
        </p:txBody>
      </p:sp>
      <p:sp>
        <p:nvSpPr>
          <p:cNvPr id="7" name="Footer Placeholder 6">
            <a:extLst>
              <a:ext uri="{FF2B5EF4-FFF2-40B4-BE49-F238E27FC236}">
                <a16:creationId xmlns:a16="http://schemas.microsoft.com/office/drawing/2014/main" id="{34A578F1-16E0-88A2-5D0E-989C5CBFB680}"/>
              </a:ext>
            </a:extLst>
          </p:cNvPr>
          <p:cNvSpPr>
            <a:spLocks noGrp="1"/>
          </p:cNvSpPr>
          <p:nvPr>
            <p:ph type="ftr" sz="quarter" idx="11"/>
          </p:nvPr>
        </p:nvSpPr>
        <p:spPr/>
        <p:txBody>
          <a:bodyPr/>
          <a:lstStyle/>
          <a:p>
            <a:r>
              <a:rPr lang="en-US"/>
              <a:t>SD HR Team | #3 Mission Support Workshop Spring 2024</a:t>
            </a:r>
          </a:p>
        </p:txBody>
      </p:sp>
      <p:sp>
        <p:nvSpPr>
          <p:cNvPr id="3" name="TextBox 2">
            <a:extLst>
              <a:ext uri="{FF2B5EF4-FFF2-40B4-BE49-F238E27FC236}">
                <a16:creationId xmlns:a16="http://schemas.microsoft.com/office/drawing/2014/main" id="{F5C22683-ED5A-E021-B3F9-AA4256316605}"/>
              </a:ext>
            </a:extLst>
          </p:cNvPr>
          <p:cNvSpPr txBox="1"/>
          <p:nvPr/>
        </p:nvSpPr>
        <p:spPr>
          <a:xfrm>
            <a:off x="801687" y="1849437"/>
            <a:ext cx="10660062"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Helvetica"/>
              </a:rPr>
              <a:t>Current Setup</a:t>
            </a:r>
          </a:p>
          <a:p>
            <a:pPr marL="742950" lvl="1" indent="-285750">
              <a:buFont typeface="Arial"/>
              <a:buChar char="•"/>
            </a:pPr>
            <a:r>
              <a:rPr lang="en-US">
                <a:cs typeface="Helvetica"/>
              </a:rPr>
              <a:t>Checkpoints in </a:t>
            </a:r>
            <a:r>
              <a:rPr lang="en-US" err="1">
                <a:cs typeface="Helvetica"/>
              </a:rPr>
              <a:t>WorkDay</a:t>
            </a:r>
            <a:r>
              <a:rPr lang="en-US">
                <a:cs typeface="Helvetica"/>
              </a:rPr>
              <a:t> </a:t>
            </a:r>
          </a:p>
          <a:p>
            <a:pPr marL="742950" lvl="1" indent="-285750">
              <a:buFont typeface="Arial,Sans-Serif"/>
              <a:buChar char="•"/>
            </a:pPr>
            <a:r>
              <a:rPr lang="en-US">
                <a:cs typeface="Helvetica"/>
              </a:rPr>
              <a:t>Ask for feedback</a:t>
            </a:r>
          </a:p>
          <a:p>
            <a:pPr marL="742950" lvl="1" indent="-285750">
              <a:buFont typeface="Arial,Sans-Serif"/>
              <a:buChar char="•"/>
            </a:pPr>
            <a:r>
              <a:rPr lang="en-US">
                <a:cs typeface="Helvetica"/>
              </a:rPr>
              <a:t>Manager and Matrix Manager can see Performance Review and weigh in</a:t>
            </a:r>
          </a:p>
          <a:p>
            <a:pPr marL="742950" lvl="1" indent="-285750">
              <a:buFont typeface="Arial,Sans-Serif"/>
              <a:buChar char="•"/>
            </a:pPr>
            <a:endParaRPr lang="en-US">
              <a:cs typeface="Helvetica"/>
            </a:endParaRPr>
          </a:p>
          <a:p>
            <a:pPr lvl="1"/>
            <a:r>
              <a:rPr lang="en-US">
                <a:cs typeface="Helvetica"/>
              </a:rPr>
              <a:t>-Communication encouraged but not part of a formal process</a:t>
            </a:r>
          </a:p>
          <a:p>
            <a:pPr lvl="1"/>
            <a:endParaRPr lang="en-US">
              <a:cs typeface="Helvetica"/>
            </a:endParaRPr>
          </a:p>
          <a:p>
            <a:pPr lvl="1"/>
            <a:r>
              <a:rPr lang="en-US">
                <a:cs typeface="Helvetica"/>
              </a:rPr>
              <a:t>-Joe Pygott is supportive and an excellent resource for us!</a:t>
            </a:r>
          </a:p>
          <a:p>
            <a:pPr marL="285750" indent="-285750">
              <a:buFont typeface="Arial,Sans-Serif"/>
              <a:buChar char="•"/>
            </a:pPr>
            <a:endParaRPr lang="en-US">
              <a:cs typeface="Helvetica"/>
            </a:endParaRPr>
          </a:p>
          <a:p>
            <a:pPr marL="285750" indent="-285750">
              <a:buFont typeface="Arial"/>
              <a:buChar char="•"/>
            </a:pPr>
            <a:endParaRPr lang="en-US">
              <a:cs typeface="Helvetica"/>
            </a:endParaRPr>
          </a:p>
        </p:txBody>
      </p:sp>
    </p:spTree>
    <p:extLst>
      <p:ext uri="{BB962C8B-B14F-4D97-AF65-F5344CB8AC3E}">
        <p14:creationId xmlns:p14="http://schemas.microsoft.com/office/powerpoint/2010/main" val="349782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12</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p:txBody>
          <a:bodyPr>
            <a:normAutofit/>
          </a:bodyPr>
          <a:lstStyle/>
          <a:p>
            <a:r>
              <a:rPr lang="en-US" sz="2400">
                <a:solidFill>
                  <a:srgbClr val="00336E"/>
                </a:solidFill>
              </a:rPr>
              <a:t>Support of Matrix Employees</a:t>
            </a:r>
          </a:p>
        </p:txBody>
      </p:sp>
      <p:sp>
        <p:nvSpPr>
          <p:cNvPr id="2" name="TextBox 1">
            <a:extLst>
              <a:ext uri="{FF2B5EF4-FFF2-40B4-BE49-F238E27FC236}">
                <a16:creationId xmlns:a16="http://schemas.microsoft.com/office/drawing/2014/main" id="{AA82911B-4F20-9D51-41A4-62D962346B1B}"/>
              </a:ext>
            </a:extLst>
          </p:cNvPr>
          <p:cNvSpPr txBox="1"/>
          <p:nvPr/>
        </p:nvSpPr>
        <p:spPr>
          <a:xfrm>
            <a:off x="383455" y="1417834"/>
            <a:ext cx="11250116" cy="646331"/>
          </a:xfrm>
          <a:prstGeom prst="rect">
            <a:avLst/>
          </a:prstGeom>
          <a:noFill/>
        </p:spPr>
        <p:txBody>
          <a:bodyPr wrap="square" lIns="91440" tIns="45720" rIns="91440" bIns="45720" rtlCol="0" anchor="t">
            <a:spAutoFit/>
          </a:bodyPr>
          <a:lstStyle/>
          <a:p>
            <a:r>
              <a:rPr lang="en-US"/>
              <a:t>What are some of the perceived issues effecting Matrix Employees?</a:t>
            </a:r>
          </a:p>
          <a:p>
            <a:endParaRPr lang="en-US"/>
          </a:p>
        </p:txBody>
      </p:sp>
      <p:sp>
        <p:nvSpPr>
          <p:cNvPr id="4" name="Date Placeholder 3">
            <a:extLst>
              <a:ext uri="{FF2B5EF4-FFF2-40B4-BE49-F238E27FC236}">
                <a16:creationId xmlns:a16="http://schemas.microsoft.com/office/drawing/2014/main" id="{5922A649-D6B9-B8C6-D6EB-B792CAE5B73B}"/>
              </a:ext>
            </a:extLst>
          </p:cNvPr>
          <p:cNvSpPr>
            <a:spLocks noGrp="1"/>
          </p:cNvSpPr>
          <p:nvPr>
            <p:ph type="dt" sz="half" idx="10"/>
          </p:nvPr>
        </p:nvSpPr>
        <p:spPr/>
        <p:txBody>
          <a:bodyPr/>
          <a:lstStyle/>
          <a:p>
            <a:r>
              <a:rPr lang="en-US"/>
              <a:t>2024.05.15-16</a:t>
            </a:r>
          </a:p>
        </p:txBody>
      </p:sp>
      <p:sp>
        <p:nvSpPr>
          <p:cNvPr id="7" name="Footer Placeholder 6">
            <a:extLst>
              <a:ext uri="{FF2B5EF4-FFF2-40B4-BE49-F238E27FC236}">
                <a16:creationId xmlns:a16="http://schemas.microsoft.com/office/drawing/2014/main" id="{34A578F1-16E0-88A2-5D0E-989C5CBFB680}"/>
              </a:ext>
            </a:extLst>
          </p:cNvPr>
          <p:cNvSpPr>
            <a:spLocks noGrp="1"/>
          </p:cNvSpPr>
          <p:nvPr>
            <p:ph type="ftr" sz="quarter" idx="11"/>
          </p:nvPr>
        </p:nvSpPr>
        <p:spPr/>
        <p:txBody>
          <a:bodyPr/>
          <a:lstStyle/>
          <a:p>
            <a:r>
              <a:rPr lang="en-US"/>
              <a:t>SD HR Team | #3 Mission Support Workshop Spring 2024</a:t>
            </a:r>
          </a:p>
        </p:txBody>
      </p:sp>
      <p:sp>
        <p:nvSpPr>
          <p:cNvPr id="3" name="TextBox 2">
            <a:extLst>
              <a:ext uri="{FF2B5EF4-FFF2-40B4-BE49-F238E27FC236}">
                <a16:creationId xmlns:a16="http://schemas.microsoft.com/office/drawing/2014/main" id="{F5C22683-ED5A-E021-B3F9-AA4256316605}"/>
              </a:ext>
            </a:extLst>
          </p:cNvPr>
          <p:cNvSpPr txBox="1"/>
          <p:nvPr/>
        </p:nvSpPr>
        <p:spPr>
          <a:xfrm>
            <a:off x="1142612" y="2064165"/>
            <a:ext cx="499841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Helvetica"/>
              </a:rPr>
              <a:t>Lack of Visibility</a:t>
            </a:r>
            <a:endParaRPr lang="en-US"/>
          </a:p>
          <a:p>
            <a:pPr marL="285750" indent="-285750">
              <a:buFont typeface="Arial"/>
              <a:buChar char="•"/>
            </a:pPr>
            <a:r>
              <a:rPr lang="en-US">
                <a:cs typeface="Helvetica"/>
              </a:rPr>
              <a:t>Trust and Accountability</a:t>
            </a:r>
          </a:p>
          <a:p>
            <a:pPr marL="285750" indent="-285750">
              <a:buFont typeface="Arial"/>
              <a:buChar char="•"/>
            </a:pPr>
            <a:r>
              <a:rPr lang="en-US">
                <a:cs typeface="Helvetica"/>
              </a:rPr>
              <a:t>Isolation</a:t>
            </a:r>
          </a:p>
          <a:p>
            <a:pPr marL="285750" indent="-285750">
              <a:buFont typeface="Arial"/>
              <a:buChar char="•"/>
            </a:pPr>
            <a:r>
              <a:rPr lang="en-US">
                <a:cs typeface="Helvetica"/>
              </a:rPr>
              <a:t>Access to Resources</a:t>
            </a:r>
          </a:p>
          <a:p>
            <a:pPr marL="285750" indent="-285750">
              <a:buFont typeface="Arial"/>
              <a:buChar char="•"/>
            </a:pPr>
            <a:r>
              <a:rPr lang="en-US">
                <a:cs typeface="Helvetica"/>
              </a:rPr>
              <a:t>Career Development</a:t>
            </a:r>
          </a:p>
          <a:p>
            <a:pPr marL="285750" indent="-285750">
              <a:buFont typeface="Arial"/>
              <a:buChar char="•"/>
            </a:pPr>
            <a:r>
              <a:rPr lang="en-US">
                <a:cs typeface="Helvetica"/>
              </a:rPr>
              <a:t>Cultural Differences</a:t>
            </a:r>
          </a:p>
          <a:p>
            <a:pPr marL="285750" indent="-285750">
              <a:buFont typeface="Arial"/>
              <a:buChar char="•"/>
            </a:pPr>
            <a:r>
              <a:rPr lang="en-US">
                <a:cs typeface="Helvetica"/>
              </a:rPr>
              <a:t>Performance Evaluations</a:t>
            </a:r>
          </a:p>
        </p:txBody>
      </p:sp>
    </p:spTree>
    <p:extLst>
      <p:ext uri="{BB962C8B-B14F-4D97-AF65-F5344CB8AC3E}">
        <p14:creationId xmlns:p14="http://schemas.microsoft.com/office/powerpoint/2010/main" val="27784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13</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p:txBody>
          <a:bodyPr>
            <a:normAutofit/>
          </a:bodyPr>
          <a:lstStyle/>
          <a:p>
            <a:r>
              <a:rPr lang="en-US" sz="2400">
                <a:solidFill>
                  <a:srgbClr val="00336E"/>
                </a:solidFill>
              </a:rPr>
              <a:t>Support of Matrix Employees</a:t>
            </a:r>
          </a:p>
        </p:txBody>
      </p:sp>
      <p:sp>
        <p:nvSpPr>
          <p:cNvPr id="2" name="TextBox 1">
            <a:extLst>
              <a:ext uri="{FF2B5EF4-FFF2-40B4-BE49-F238E27FC236}">
                <a16:creationId xmlns:a16="http://schemas.microsoft.com/office/drawing/2014/main" id="{AA82911B-4F20-9D51-41A4-62D962346B1B}"/>
              </a:ext>
            </a:extLst>
          </p:cNvPr>
          <p:cNvSpPr txBox="1"/>
          <p:nvPr/>
        </p:nvSpPr>
        <p:spPr>
          <a:xfrm>
            <a:off x="610827" y="914401"/>
            <a:ext cx="11298262" cy="1692771"/>
          </a:xfrm>
          <a:prstGeom prst="rect">
            <a:avLst/>
          </a:prstGeom>
          <a:noFill/>
        </p:spPr>
        <p:txBody>
          <a:bodyPr wrap="square" lIns="91440" tIns="45720" rIns="91440" bIns="45720" rtlCol="0" anchor="t">
            <a:spAutoFit/>
          </a:bodyPr>
          <a:lstStyle/>
          <a:p>
            <a:r>
              <a:rPr lang="en-US" sz="2000" b="1"/>
              <a:t>ACTIVITY</a:t>
            </a:r>
          </a:p>
          <a:p>
            <a:r>
              <a:rPr lang="en-US" sz="1600"/>
              <a:t>Instructions:</a:t>
            </a:r>
          </a:p>
          <a:p>
            <a:pPr marL="285750" indent="-285750">
              <a:buFont typeface="Arial" panose="020B0604020202020204" pitchFamily="34" charset="0"/>
              <a:buChar char="•"/>
            </a:pPr>
            <a:r>
              <a:rPr lang="en-US" sz="1600"/>
              <a:t>You will be put into breakout groups – if you are online and want to participate, drop your answers into the chat</a:t>
            </a:r>
          </a:p>
          <a:p>
            <a:pPr marL="285750" indent="-285750">
              <a:buFont typeface="Arial" panose="020B0604020202020204" pitchFamily="34" charset="0"/>
              <a:buChar char="•"/>
            </a:pPr>
            <a:r>
              <a:rPr lang="en-US" sz="1600"/>
              <a:t>Discuss the two questions below and write down your answers</a:t>
            </a:r>
          </a:p>
          <a:p>
            <a:pPr marL="285750" indent="-285750">
              <a:buFont typeface="Arial" panose="020B0604020202020204" pitchFamily="34" charset="0"/>
              <a:buChar char="•"/>
            </a:pPr>
            <a:r>
              <a:rPr lang="en-US" sz="1600"/>
              <a:t>Delegate a speaker to present your answers</a:t>
            </a:r>
            <a:endParaRPr lang="en-US" sz="1600">
              <a:cs typeface="Helvetica"/>
            </a:endParaRPr>
          </a:p>
          <a:p>
            <a:endParaRPr lang="en-US" sz="2000">
              <a:cs typeface="Helvetica"/>
            </a:endParaRPr>
          </a:p>
        </p:txBody>
      </p:sp>
      <p:sp>
        <p:nvSpPr>
          <p:cNvPr id="4" name="Date Placeholder 3">
            <a:extLst>
              <a:ext uri="{FF2B5EF4-FFF2-40B4-BE49-F238E27FC236}">
                <a16:creationId xmlns:a16="http://schemas.microsoft.com/office/drawing/2014/main" id="{5922A649-D6B9-B8C6-D6EB-B792CAE5B73B}"/>
              </a:ext>
            </a:extLst>
          </p:cNvPr>
          <p:cNvSpPr>
            <a:spLocks noGrp="1"/>
          </p:cNvSpPr>
          <p:nvPr>
            <p:ph type="dt" sz="half" idx="10"/>
          </p:nvPr>
        </p:nvSpPr>
        <p:spPr/>
        <p:txBody>
          <a:bodyPr/>
          <a:lstStyle/>
          <a:p>
            <a:r>
              <a:rPr lang="en-US"/>
              <a:t>2024.05.15-16</a:t>
            </a:r>
          </a:p>
        </p:txBody>
      </p:sp>
      <p:sp>
        <p:nvSpPr>
          <p:cNvPr id="7" name="Footer Placeholder 6">
            <a:extLst>
              <a:ext uri="{FF2B5EF4-FFF2-40B4-BE49-F238E27FC236}">
                <a16:creationId xmlns:a16="http://schemas.microsoft.com/office/drawing/2014/main" id="{34A578F1-16E0-88A2-5D0E-989C5CBFB680}"/>
              </a:ext>
            </a:extLst>
          </p:cNvPr>
          <p:cNvSpPr>
            <a:spLocks noGrp="1"/>
          </p:cNvSpPr>
          <p:nvPr>
            <p:ph type="ftr" sz="quarter" idx="11"/>
          </p:nvPr>
        </p:nvSpPr>
        <p:spPr/>
        <p:txBody>
          <a:bodyPr/>
          <a:lstStyle/>
          <a:p>
            <a:r>
              <a:rPr lang="en-US"/>
              <a:t>SD HR Team | #3 Mission Support Workshop Spring 2024</a:t>
            </a:r>
          </a:p>
        </p:txBody>
      </p:sp>
      <p:graphicFrame>
        <p:nvGraphicFramePr>
          <p:cNvPr id="3" name="Table 7">
            <a:extLst>
              <a:ext uri="{FF2B5EF4-FFF2-40B4-BE49-F238E27FC236}">
                <a16:creationId xmlns:a16="http://schemas.microsoft.com/office/drawing/2014/main" id="{C5A28311-5F63-603A-079C-25593EC64FC7}"/>
              </a:ext>
            </a:extLst>
          </p:cNvPr>
          <p:cNvGraphicFramePr>
            <a:graphicFrameLocks noGrp="1"/>
          </p:cNvGraphicFramePr>
          <p:nvPr>
            <p:extLst>
              <p:ext uri="{D42A27DB-BD31-4B8C-83A1-F6EECF244321}">
                <p14:modId xmlns:p14="http://schemas.microsoft.com/office/powerpoint/2010/main" val="515422204"/>
              </p:ext>
            </p:extLst>
          </p:nvPr>
        </p:nvGraphicFramePr>
        <p:xfrm>
          <a:off x="591801" y="2311416"/>
          <a:ext cx="11089916" cy="3950556"/>
        </p:xfrm>
        <a:graphic>
          <a:graphicData uri="http://schemas.openxmlformats.org/drawingml/2006/table">
            <a:tbl>
              <a:tblPr firstRow="1" bandRow="1">
                <a:tableStyleId>{5C22544A-7EE6-4342-B048-85BDC9FD1C3A}</a:tableStyleId>
              </a:tblPr>
              <a:tblGrid>
                <a:gridCol w="5544958">
                  <a:extLst>
                    <a:ext uri="{9D8B030D-6E8A-4147-A177-3AD203B41FA5}">
                      <a16:colId xmlns:a16="http://schemas.microsoft.com/office/drawing/2014/main" val="1323264884"/>
                    </a:ext>
                  </a:extLst>
                </a:gridCol>
                <a:gridCol w="5544958">
                  <a:extLst>
                    <a:ext uri="{9D8B030D-6E8A-4147-A177-3AD203B41FA5}">
                      <a16:colId xmlns:a16="http://schemas.microsoft.com/office/drawing/2014/main" val="2927220214"/>
                    </a:ext>
                  </a:extLst>
                </a:gridCol>
              </a:tblGrid>
              <a:tr h="658716">
                <a:tc>
                  <a:txBody>
                    <a:bodyPr/>
                    <a:lstStyle/>
                    <a:p>
                      <a:r>
                        <a:rPr lang="en-US"/>
                        <a:t>What are the potential issues you see?</a:t>
                      </a:r>
                    </a:p>
                  </a:txBody>
                  <a:tcPr/>
                </a:tc>
                <a:tc>
                  <a:txBody>
                    <a:bodyPr/>
                    <a:lstStyle/>
                    <a:p>
                      <a:r>
                        <a:rPr lang="en-US"/>
                        <a:t>Pick the top 3 issues. What are some solutions for improvement?</a:t>
                      </a:r>
                    </a:p>
                  </a:txBody>
                  <a:tcPr/>
                </a:tc>
                <a:extLst>
                  <a:ext uri="{0D108BD9-81ED-4DB2-BD59-A6C34878D82A}">
                    <a16:rowId xmlns:a16="http://schemas.microsoft.com/office/drawing/2014/main" val="319570318"/>
                  </a:ext>
                </a:extLst>
              </a:tr>
              <a:tr h="3099097">
                <a:tc>
                  <a:txBody>
                    <a:bodyPr/>
                    <a:lstStyle/>
                    <a:p>
                      <a:pPr marL="0" indent="0">
                        <a:buNone/>
                      </a:pPr>
                      <a:r>
                        <a:rPr lang="en-US" sz="1200"/>
                        <a:t>GROUP 1</a:t>
                      </a:r>
                    </a:p>
                    <a:p>
                      <a:pPr marL="285750" lvl="0" indent="-285750">
                        <a:buFont typeface="Arial"/>
                        <a:buChar char="•"/>
                      </a:pPr>
                      <a:r>
                        <a:rPr lang="en-US" sz="1200"/>
                        <a:t>Time change</a:t>
                      </a:r>
                    </a:p>
                    <a:p>
                      <a:pPr marL="285750" lvl="0" indent="-285750">
                        <a:buFont typeface="Arial"/>
                        <a:buChar char="•"/>
                      </a:pPr>
                      <a:r>
                        <a:rPr lang="en-US" sz="1200"/>
                        <a:t>Overloading workload from 2 bosses</a:t>
                      </a:r>
                    </a:p>
                    <a:p>
                      <a:pPr marL="285750" lvl="0" indent="-285750">
                        <a:buFont typeface="Arial"/>
                        <a:buChar char="•"/>
                      </a:pPr>
                      <a:r>
                        <a:rPr lang="en-US" sz="1200"/>
                        <a:t>Operations being different in IL v SD " That's how we do it here"</a:t>
                      </a:r>
                    </a:p>
                    <a:p>
                      <a:pPr marL="285750" lvl="0" indent="-285750">
                        <a:buFont typeface="Arial"/>
                        <a:buChar char="•"/>
                      </a:pPr>
                      <a:endParaRPr lang="en-US" sz="1200"/>
                    </a:p>
                    <a:p>
                      <a:pPr marL="285750" lvl="0" indent="-285750">
                        <a:buFont typeface="Arial"/>
                        <a:buChar char="•"/>
                      </a:pPr>
                      <a:endParaRPr lang="en-US" sz="1200"/>
                    </a:p>
                    <a:p>
                      <a:pPr marL="285750" lvl="0" indent="-285750">
                        <a:buFont typeface="Arial"/>
                        <a:buChar char="•"/>
                      </a:pPr>
                      <a:endParaRPr lang="en-US" sz="1200"/>
                    </a:p>
                    <a:p>
                      <a:pPr marL="285750" lvl="0" indent="-285750">
                        <a:buFont typeface="Arial"/>
                        <a:buChar char="•"/>
                      </a:pPr>
                      <a:endParaRPr lang="en-US" sz="1200"/>
                    </a:p>
                    <a:p>
                      <a:pPr marL="0" lvl="0" indent="0">
                        <a:buNone/>
                      </a:pPr>
                      <a:endParaRPr lang="en-US" sz="1200"/>
                    </a:p>
                    <a:p>
                      <a:pPr marL="0" lvl="0" indent="0">
                        <a:buNone/>
                      </a:pPr>
                      <a:r>
                        <a:rPr lang="en-US" sz="1200"/>
                        <a:t>GROUP 2</a:t>
                      </a:r>
                    </a:p>
                    <a:p>
                      <a:pPr marL="171450" lvl="0" indent="-171450">
                        <a:buFont typeface="Arial"/>
                        <a:buChar char="•"/>
                      </a:pPr>
                      <a:r>
                        <a:rPr lang="en-US" sz="1200"/>
                        <a:t>Lack of 1:1 – scheduled v hallway impromptu</a:t>
                      </a:r>
                    </a:p>
                    <a:p>
                      <a:pPr marL="171450" lvl="0" indent="-171450">
                        <a:buFont typeface="Arial"/>
                        <a:buChar char="•"/>
                      </a:pPr>
                      <a:r>
                        <a:rPr lang="en-US" sz="1200"/>
                        <a:t>Translate practices to SD</a:t>
                      </a:r>
                    </a:p>
                    <a:p>
                      <a:pPr marL="171450" lvl="0" indent="-171450">
                        <a:buFont typeface="Arial"/>
                        <a:buChar char="•"/>
                      </a:pPr>
                      <a:r>
                        <a:rPr lang="en-US" sz="1200"/>
                        <a:t>High level ...out of loop which leads to assumptions</a:t>
                      </a:r>
                    </a:p>
                    <a:p>
                      <a:pPr marL="171450" lvl="0" indent="-171450">
                        <a:buFont typeface="Arial"/>
                        <a:buChar char="•"/>
                      </a:pPr>
                      <a:r>
                        <a:rPr lang="en-US" sz="1200"/>
                        <a:t>Mis-match of local management to Matrix manager (shared resource alignment)</a:t>
                      </a:r>
                    </a:p>
                    <a:p>
                      <a:pPr marL="171450" lvl="0" indent="-171450">
                        <a:buFont typeface="Arial"/>
                        <a:buChar char="•"/>
                      </a:pPr>
                      <a:endParaRPr lang="en-US" sz="1200"/>
                    </a:p>
                    <a:p>
                      <a:pPr marL="285750" lvl="0" indent="-285750">
                        <a:buFont typeface="Arial"/>
                        <a:buChar char="•"/>
                      </a:pPr>
                      <a:endParaRPr lang="en-US" sz="1200"/>
                    </a:p>
                  </a:txBody>
                  <a:tcPr/>
                </a:tc>
                <a:tc>
                  <a:txBody>
                    <a:bodyPr/>
                    <a:lstStyle/>
                    <a:p>
                      <a:pPr marL="0" indent="0">
                        <a:buNone/>
                      </a:pPr>
                      <a:r>
                        <a:rPr lang="en-US" sz="1200"/>
                        <a:t>GROUP 1</a:t>
                      </a:r>
                    </a:p>
                    <a:p>
                      <a:pPr marL="171450" lvl="0" indent="-171450">
                        <a:buFont typeface="Arial"/>
                        <a:buChar char="•"/>
                      </a:pPr>
                      <a:r>
                        <a:rPr lang="en-US" sz="1200"/>
                        <a:t>Specific goals – well-written, granular goals</a:t>
                      </a:r>
                    </a:p>
                    <a:p>
                      <a:pPr marL="171450" lvl="0" indent="-171450">
                        <a:buFont typeface="Arial"/>
                        <a:buChar char="•"/>
                      </a:pPr>
                      <a:r>
                        <a:rPr lang="en-US" sz="1200"/>
                        <a:t>Communication is key</a:t>
                      </a:r>
                    </a:p>
                    <a:p>
                      <a:pPr marL="171450" lvl="0" indent="-171450">
                        <a:buFont typeface="Arial"/>
                        <a:buChar char="•"/>
                      </a:pPr>
                      <a:r>
                        <a:rPr lang="en-US" sz="1200"/>
                        <a:t>If you're doing extra work, let both bosses know - "be more boastful about accomplishments"</a:t>
                      </a:r>
                      <a:endParaRPr lang="en-US"/>
                    </a:p>
                    <a:p>
                      <a:pPr marL="171450" lvl="0" indent="-171450">
                        <a:buFont typeface="Arial"/>
                        <a:buChar char="•"/>
                      </a:pPr>
                      <a:r>
                        <a:rPr lang="en-US" sz="1200"/>
                        <a:t>If an employee is having a problem in the area, 360 review might help – survey people they work with</a:t>
                      </a:r>
                      <a:endParaRPr lang="en-US"/>
                    </a:p>
                    <a:p>
                      <a:pPr marL="171450" lvl="0" indent="-171450">
                        <a:buFont typeface="Arial"/>
                        <a:buChar char="•"/>
                      </a:pPr>
                      <a:r>
                        <a:rPr lang="en-US" sz="1200"/>
                        <a:t>Facetime/Zoom - just a check-in</a:t>
                      </a:r>
                      <a:endParaRPr lang="en-US"/>
                    </a:p>
                    <a:p>
                      <a:pPr lvl="0">
                        <a:buNone/>
                      </a:pPr>
                      <a:endParaRPr lang="en-US" sz="1200"/>
                    </a:p>
                    <a:p>
                      <a:pPr lvl="0">
                        <a:buNone/>
                      </a:pPr>
                      <a:r>
                        <a:rPr lang="en-US" sz="1200"/>
                        <a:t>GROUP 2</a:t>
                      </a:r>
                    </a:p>
                    <a:p>
                      <a:pPr marL="171450" lvl="0" indent="-171450">
                        <a:buFont typeface="Arial"/>
                        <a:buChar char="•"/>
                      </a:pPr>
                      <a:r>
                        <a:rPr lang="en-US" sz="1200"/>
                        <a:t>"Schedule it" – policy?</a:t>
                      </a:r>
                    </a:p>
                    <a:p>
                      <a:pPr marL="171450" lvl="0" indent="-171450">
                        <a:buClr>
                          <a:srgbClr val="63666A"/>
                        </a:buClr>
                        <a:buFont typeface="Arial,Sans-Serif"/>
                        <a:buChar char="•"/>
                      </a:pPr>
                      <a:r>
                        <a:rPr lang="en-US" sz="1200"/>
                        <a:t>Educate on unique SD challenges "start-up" &amp; cultural differences</a:t>
                      </a:r>
                    </a:p>
                    <a:p>
                      <a:pPr marL="628650" lvl="1" indent="-171450">
                        <a:buClr>
                          <a:srgbClr val="63666A"/>
                        </a:buClr>
                        <a:buFont typeface="Arial,Sans-Serif"/>
                        <a:buChar char="•"/>
                      </a:pPr>
                      <a:r>
                        <a:rPr lang="en-US" sz="900" b="0" i="0" u="none" strike="noStrike" noProof="0">
                          <a:solidFill>
                            <a:srgbClr val="63666A"/>
                          </a:solidFill>
                          <a:latin typeface="Helvetica"/>
                        </a:rPr>
                        <a:t>Don't take a "cookie cutter" approach</a:t>
                      </a:r>
                      <a:endParaRPr lang="en-US"/>
                    </a:p>
                    <a:p>
                      <a:pPr marL="628650" lvl="1" indent="-171450">
                        <a:buClr>
                          <a:srgbClr val="63666A"/>
                        </a:buClr>
                        <a:buFont typeface="Arial,Sans-Serif"/>
                        <a:buChar char="•"/>
                      </a:pPr>
                      <a:r>
                        <a:rPr lang="en-US" sz="900" b="0" i="0" u="none" strike="noStrike" noProof="0">
                          <a:solidFill>
                            <a:srgbClr val="63666A"/>
                          </a:solidFill>
                          <a:latin typeface="Helvetica"/>
                        </a:rPr>
                        <a:t>Learn to start from scratch</a:t>
                      </a:r>
                      <a:endParaRPr lang="en-US"/>
                    </a:p>
                    <a:p>
                      <a:pPr marL="171450" lvl="0" indent="-171450">
                        <a:buFont typeface="Arial"/>
                        <a:buChar char="•"/>
                      </a:pPr>
                      <a:r>
                        <a:rPr lang="en-US" sz="1200"/>
                        <a:t>Front-line inclusion and reporting up and down (manage your manager – bring me into your world)</a:t>
                      </a:r>
                    </a:p>
                    <a:p>
                      <a:pPr marL="171450" lvl="0" indent="-171450">
                        <a:buFont typeface="Arial"/>
                        <a:buChar char="•"/>
                      </a:pPr>
                      <a:r>
                        <a:rPr lang="en-US" sz="1200"/>
                        <a:t>Communicate/collaborate</a:t>
                      </a:r>
                    </a:p>
                    <a:p>
                      <a:pPr marL="171450" lvl="0" indent="-171450">
                        <a:buFont typeface="Arial"/>
                        <a:buChar char="•"/>
                      </a:pPr>
                      <a:endParaRPr lang="en-US" sz="1200"/>
                    </a:p>
                  </a:txBody>
                  <a:tcPr/>
                </a:tc>
                <a:extLst>
                  <a:ext uri="{0D108BD9-81ED-4DB2-BD59-A6C34878D82A}">
                    <a16:rowId xmlns:a16="http://schemas.microsoft.com/office/drawing/2014/main" val="2047515240"/>
                  </a:ext>
                </a:extLst>
              </a:tr>
            </a:tbl>
          </a:graphicData>
        </a:graphic>
      </p:graphicFrame>
    </p:spTree>
    <p:extLst>
      <p:ext uri="{BB962C8B-B14F-4D97-AF65-F5344CB8AC3E}">
        <p14:creationId xmlns:p14="http://schemas.microsoft.com/office/powerpoint/2010/main" val="153817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14</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p:txBody>
          <a:bodyPr>
            <a:normAutofit/>
          </a:bodyPr>
          <a:lstStyle/>
          <a:p>
            <a:r>
              <a:rPr lang="en-US" sz="2400">
                <a:solidFill>
                  <a:srgbClr val="00336E"/>
                </a:solidFill>
              </a:rPr>
              <a:t>Support of Matrix Employees</a:t>
            </a:r>
          </a:p>
        </p:txBody>
      </p:sp>
      <p:sp>
        <p:nvSpPr>
          <p:cNvPr id="3" name="TextBox 2">
            <a:extLst>
              <a:ext uri="{FF2B5EF4-FFF2-40B4-BE49-F238E27FC236}">
                <a16:creationId xmlns:a16="http://schemas.microsoft.com/office/drawing/2014/main" id="{FD34D406-2ACC-4671-3984-9E829F9EC252}"/>
              </a:ext>
            </a:extLst>
          </p:cNvPr>
          <p:cNvSpPr txBox="1"/>
          <p:nvPr/>
        </p:nvSpPr>
        <p:spPr>
          <a:xfrm>
            <a:off x="610827" y="1511071"/>
            <a:ext cx="9988394" cy="461665"/>
          </a:xfrm>
          <a:prstGeom prst="rect">
            <a:avLst/>
          </a:prstGeom>
          <a:noFill/>
        </p:spPr>
        <p:txBody>
          <a:bodyPr wrap="square" lIns="91440" tIns="45720" rIns="91440" bIns="45720" anchor="t">
            <a:spAutoFit/>
          </a:bodyPr>
          <a:lstStyle/>
          <a:p>
            <a:r>
              <a:rPr lang="en-US" sz="2400" b="1">
                <a:solidFill>
                  <a:schemeClr val="accent1">
                    <a:lumMod val="75000"/>
                  </a:schemeClr>
                </a:solidFill>
              </a:rPr>
              <a:t>Wrap-Up: Highest Priority</a:t>
            </a:r>
            <a:endParaRPr lang="en-US" sz="2400" b="0" i="0">
              <a:solidFill>
                <a:schemeClr val="accent1">
                  <a:lumMod val="75000"/>
                </a:schemeClr>
              </a:solidFill>
              <a:effectLst/>
              <a:cs typeface="Helvetica"/>
            </a:endParaRPr>
          </a:p>
        </p:txBody>
      </p:sp>
      <p:sp>
        <p:nvSpPr>
          <p:cNvPr id="2" name="Date Placeholder 1">
            <a:extLst>
              <a:ext uri="{FF2B5EF4-FFF2-40B4-BE49-F238E27FC236}">
                <a16:creationId xmlns:a16="http://schemas.microsoft.com/office/drawing/2014/main" id="{2E0E1F05-40DF-8D89-501B-29FC2F21F4C8}"/>
              </a:ext>
            </a:extLst>
          </p:cNvPr>
          <p:cNvSpPr>
            <a:spLocks noGrp="1"/>
          </p:cNvSpPr>
          <p:nvPr>
            <p:ph type="dt" sz="half" idx="10"/>
          </p:nvPr>
        </p:nvSpPr>
        <p:spPr/>
        <p:txBody>
          <a:bodyPr/>
          <a:lstStyle/>
          <a:p>
            <a:r>
              <a:rPr lang="en-US"/>
              <a:t>2024.05.15-16</a:t>
            </a:r>
          </a:p>
        </p:txBody>
      </p:sp>
      <p:sp>
        <p:nvSpPr>
          <p:cNvPr id="4" name="Footer Placeholder 3">
            <a:extLst>
              <a:ext uri="{FF2B5EF4-FFF2-40B4-BE49-F238E27FC236}">
                <a16:creationId xmlns:a16="http://schemas.microsoft.com/office/drawing/2014/main" id="{DDA1D60A-23B1-E8CB-8972-F2B86BCB1691}"/>
              </a:ext>
            </a:extLst>
          </p:cNvPr>
          <p:cNvSpPr>
            <a:spLocks noGrp="1"/>
          </p:cNvSpPr>
          <p:nvPr>
            <p:ph type="ftr" sz="quarter" idx="11"/>
          </p:nvPr>
        </p:nvSpPr>
        <p:spPr/>
        <p:txBody>
          <a:bodyPr/>
          <a:lstStyle/>
          <a:p>
            <a:r>
              <a:rPr lang="en-US"/>
              <a:t>SD HR Team | #3 Mission Support Workshop Spring 2024</a:t>
            </a:r>
          </a:p>
        </p:txBody>
      </p:sp>
      <p:graphicFrame>
        <p:nvGraphicFramePr>
          <p:cNvPr id="7" name="Table 7">
            <a:extLst>
              <a:ext uri="{FF2B5EF4-FFF2-40B4-BE49-F238E27FC236}">
                <a16:creationId xmlns:a16="http://schemas.microsoft.com/office/drawing/2014/main" id="{EA1B1F28-B56F-C0A7-5E77-4069AA96CE5D}"/>
              </a:ext>
            </a:extLst>
          </p:cNvPr>
          <p:cNvGraphicFramePr>
            <a:graphicFrameLocks noGrp="1"/>
          </p:cNvGraphicFramePr>
          <p:nvPr>
            <p:extLst>
              <p:ext uri="{D42A27DB-BD31-4B8C-83A1-F6EECF244321}">
                <p14:modId xmlns:p14="http://schemas.microsoft.com/office/powerpoint/2010/main" val="341546526"/>
              </p:ext>
            </p:extLst>
          </p:nvPr>
        </p:nvGraphicFramePr>
        <p:xfrm>
          <a:off x="718615" y="2104508"/>
          <a:ext cx="11089916" cy="3757813"/>
        </p:xfrm>
        <a:graphic>
          <a:graphicData uri="http://schemas.openxmlformats.org/drawingml/2006/table">
            <a:tbl>
              <a:tblPr firstRow="1" bandRow="1">
                <a:tableStyleId>{5C22544A-7EE6-4342-B048-85BDC9FD1C3A}</a:tableStyleId>
              </a:tblPr>
              <a:tblGrid>
                <a:gridCol w="5544958">
                  <a:extLst>
                    <a:ext uri="{9D8B030D-6E8A-4147-A177-3AD203B41FA5}">
                      <a16:colId xmlns:a16="http://schemas.microsoft.com/office/drawing/2014/main" val="1323264884"/>
                    </a:ext>
                  </a:extLst>
                </a:gridCol>
                <a:gridCol w="5544958">
                  <a:extLst>
                    <a:ext uri="{9D8B030D-6E8A-4147-A177-3AD203B41FA5}">
                      <a16:colId xmlns:a16="http://schemas.microsoft.com/office/drawing/2014/main" val="2927220214"/>
                    </a:ext>
                  </a:extLst>
                </a:gridCol>
              </a:tblGrid>
              <a:tr h="658716">
                <a:tc>
                  <a:txBody>
                    <a:bodyPr/>
                    <a:lstStyle/>
                    <a:p>
                      <a:r>
                        <a:rPr lang="en-US"/>
                        <a:t>What are the top 3 issues?</a:t>
                      </a:r>
                    </a:p>
                  </a:txBody>
                  <a:tcPr/>
                </a:tc>
                <a:tc>
                  <a:txBody>
                    <a:bodyPr/>
                    <a:lstStyle/>
                    <a:p>
                      <a:r>
                        <a:rPr lang="en-US"/>
                        <a:t>What are the solutions for improvement?</a:t>
                      </a:r>
                    </a:p>
                  </a:txBody>
                  <a:tcPr/>
                </a:tc>
                <a:extLst>
                  <a:ext uri="{0D108BD9-81ED-4DB2-BD59-A6C34878D82A}">
                    <a16:rowId xmlns:a16="http://schemas.microsoft.com/office/drawing/2014/main" val="319570318"/>
                  </a:ext>
                </a:extLst>
              </a:tr>
              <a:tr h="3099097">
                <a:tc>
                  <a:txBody>
                    <a:bodyPr/>
                    <a:lstStyle/>
                    <a:p>
                      <a:pPr marL="342900" indent="-342900">
                        <a:buAutoNum type="arabicPeriod"/>
                      </a:pPr>
                      <a:r>
                        <a:rPr lang="en-US"/>
                        <a:t>Lack of 1:1 facetime</a:t>
                      </a:r>
                    </a:p>
                    <a:p>
                      <a:pPr marL="342900" lvl="0" indent="-342900">
                        <a:buAutoNum type="arabicPeriod"/>
                      </a:pPr>
                      <a:r>
                        <a:rPr lang="en-US" sz="1800" b="0" i="0" u="none" strike="noStrike" noProof="0">
                          <a:solidFill>
                            <a:srgbClr val="63666A"/>
                          </a:solidFill>
                          <a:latin typeface="Helvetica"/>
                        </a:rPr>
                        <a:t>Balance of matrix &amp; direct manager – workload &amp; expecting to meet with both managers, what is the timing of that?</a:t>
                      </a:r>
                    </a:p>
                    <a:p>
                      <a:pPr marL="342900" lvl="0" indent="-342900">
                        <a:buAutoNum type="arabicPeriod"/>
                      </a:pPr>
                      <a:r>
                        <a:rPr lang="en-US" sz="1800" b="0" i="0" u="none" strike="noStrike" noProof="0">
                          <a:solidFill>
                            <a:srgbClr val="63666A"/>
                          </a:solidFill>
                          <a:latin typeface="Helvetica"/>
                        </a:rPr>
                        <a:t>SD Culture &amp; start-up mentality</a:t>
                      </a:r>
                    </a:p>
                  </a:txBody>
                  <a:tcPr/>
                </a:tc>
                <a:tc>
                  <a:txBody>
                    <a:bodyPr/>
                    <a:lstStyle/>
                    <a:p>
                      <a:pPr marL="342900" indent="-342900">
                        <a:buAutoNum type="arabicPeriod"/>
                      </a:pPr>
                      <a:r>
                        <a:rPr lang="en-US"/>
                        <a:t>360 reviews </a:t>
                      </a:r>
                    </a:p>
                    <a:p>
                      <a:pPr marL="342900" lvl="0" indent="-342900">
                        <a:buAutoNum type="arabicPeriod"/>
                      </a:pPr>
                      <a:r>
                        <a:rPr lang="en-US"/>
                        <a:t>Collaboration/communication between managers</a:t>
                      </a:r>
                    </a:p>
                    <a:p>
                      <a:pPr marL="342900" lvl="0" indent="-342900">
                        <a:buAutoNum type="arabicPeriod"/>
                      </a:pPr>
                      <a:r>
                        <a:rPr lang="en-US"/>
                        <a:t>Learn to start from scratch and don't take "Batavia cookie cutter" approach</a:t>
                      </a:r>
                    </a:p>
                  </a:txBody>
                  <a:tcPr/>
                </a:tc>
                <a:extLst>
                  <a:ext uri="{0D108BD9-81ED-4DB2-BD59-A6C34878D82A}">
                    <a16:rowId xmlns:a16="http://schemas.microsoft.com/office/drawing/2014/main" val="2047515240"/>
                  </a:ext>
                </a:extLst>
              </a:tr>
            </a:tbl>
          </a:graphicData>
        </a:graphic>
      </p:graphicFrame>
    </p:spTree>
    <p:extLst>
      <p:ext uri="{BB962C8B-B14F-4D97-AF65-F5344CB8AC3E}">
        <p14:creationId xmlns:p14="http://schemas.microsoft.com/office/powerpoint/2010/main" val="6580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hill&#10;&#10;Description automatically generated">
            <a:extLst>
              <a:ext uri="{FF2B5EF4-FFF2-40B4-BE49-F238E27FC236}">
                <a16:creationId xmlns:a16="http://schemas.microsoft.com/office/drawing/2014/main" id="{56EE7AD8-5A65-108E-C617-2C560A60C4BF}"/>
              </a:ext>
            </a:extLst>
          </p:cNvPr>
          <p:cNvPicPr>
            <a:picLocks noChangeAspect="1"/>
          </p:cNvPicPr>
          <p:nvPr/>
        </p:nvPicPr>
        <p:blipFill rotWithShape="1">
          <a:blip r:embed="rId2">
            <a:extLst>
              <a:ext uri="{28A0092B-C50C-407E-A947-70E740481C1C}">
                <a14:useLocalDpi xmlns:a14="http://schemas.microsoft.com/office/drawing/2010/main" val="0"/>
              </a:ext>
            </a:extLst>
          </a:blip>
          <a:srcRect l="23358" r="9910"/>
          <a:stretch/>
        </p:blipFill>
        <p:spPr>
          <a:xfrm>
            <a:off x="0" y="0"/>
            <a:ext cx="12192000" cy="6394450"/>
          </a:xfrm>
          <a:prstGeom prst="rect">
            <a:avLst/>
          </a:prstGeom>
        </p:spPr>
      </p:pic>
      <p:sp>
        <p:nvSpPr>
          <p:cNvPr id="10" name="Rectangle 9">
            <a:extLst>
              <a:ext uri="{FF2B5EF4-FFF2-40B4-BE49-F238E27FC236}">
                <a16:creationId xmlns:a16="http://schemas.microsoft.com/office/drawing/2014/main" id="{B3682A29-7215-6BF9-8DE4-5CCD005CF076}"/>
              </a:ext>
            </a:extLst>
          </p:cNvPr>
          <p:cNvSpPr/>
          <p:nvPr/>
        </p:nvSpPr>
        <p:spPr>
          <a:xfrm>
            <a:off x="0" y="2768600"/>
            <a:ext cx="12192000" cy="1130300"/>
          </a:xfrm>
          <a:prstGeom prst="rect">
            <a:avLst/>
          </a:prstGeom>
          <a:solidFill>
            <a:srgbClr val="C097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552B4-C3D9-929D-DC8E-484802DE9441}"/>
              </a:ext>
            </a:extLst>
          </p:cNvPr>
          <p:cNvSpPr>
            <a:spLocks noGrp="1"/>
          </p:cNvSpPr>
          <p:nvPr>
            <p:ph type="title"/>
          </p:nvPr>
        </p:nvSpPr>
        <p:spPr>
          <a:xfrm>
            <a:off x="838200" y="2485900"/>
            <a:ext cx="10515600" cy="1810310"/>
          </a:xfrm>
        </p:spPr>
        <p:txBody>
          <a:bodyPr>
            <a:normAutofit/>
          </a:bodyPr>
          <a:lstStyle/>
          <a:p>
            <a:r>
              <a:rPr lang="en-US" sz="4400">
                <a:solidFill>
                  <a:schemeClr val="bg1"/>
                </a:solidFill>
              </a:rPr>
              <a:t>Questions</a:t>
            </a:r>
          </a:p>
        </p:txBody>
      </p:sp>
      <p:sp>
        <p:nvSpPr>
          <p:cNvPr id="6" name="Slide Number Placeholder 5">
            <a:extLst>
              <a:ext uri="{FF2B5EF4-FFF2-40B4-BE49-F238E27FC236}">
                <a16:creationId xmlns:a16="http://schemas.microsoft.com/office/drawing/2014/main" id="{27AD27FE-9631-96D2-54E5-E7E08CC3F754}"/>
              </a:ext>
            </a:extLst>
          </p:cNvPr>
          <p:cNvSpPr>
            <a:spLocks noGrp="1"/>
          </p:cNvSpPr>
          <p:nvPr>
            <p:ph type="sldNum" sz="quarter" idx="12"/>
          </p:nvPr>
        </p:nvSpPr>
        <p:spPr/>
        <p:txBody>
          <a:bodyPr/>
          <a:lstStyle/>
          <a:p>
            <a:fld id="{EFEA031F-3946-4BBC-949C-5EB2BB7BA03C}" type="slidenum">
              <a:rPr lang="en-US" smtClean="0"/>
              <a:t>15</a:t>
            </a:fld>
            <a:endParaRPr lang="en-US"/>
          </a:p>
        </p:txBody>
      </p:sp>
      <p:sp>
        <p:nvSpPr>
          <p:cNvPr id="7" name="Date Placeholder 3">
            <a:extLst>
              <a:ext uri="{FF2B5EF4-FFF2-40B4-BE49-F238E27FC236}">
                <a16:creationId xmlns:a16="http://schemas.microsoft.com/office/drawing/2014/main" id="{29E7D044-F5E5-7CEF-D71E-4C35BFA1A756}"/>
              </a:ext>
            </a:extLst>
          </p:cNvPr>
          <p:cNvSpPr>
            <a:spLocks noGrp="1"/>
          </p:cNvSpPr>
          <p:nvPr>
            <p:ph type="dt" sz="half" idx="10"/>
          </p:nvPr>
        </p:nvSpPr>
        <p:spPr>
          <a:xfrm>
            <a:off x="1156651" y="6539725"/>
            <a:ext cx="1104900" cy="187452"/>
          </a:xfrm>
        </p:spPr>
        <p:txBody>
          <a:bodyPr/>
          <a:lstStyle/>
          <a:p>
            <a:r>
              <a:rPr lang="en-US"/>
              <a:t>2024.05.15-16</a:t>
            </a:r>
          </a:p>
        </p:txBody>
      </p:sp>
      <p:sp>
        <p:nvSpPr>
          <p:cNvPr id="8" name="Footer Placeholder 4">
            <a:extLst>
              <a:ext uri="{FF2B5EF4-FFF2-40B4-BE49-F238E27FC236}">
                <a16:creationId xmlns:a16="http://schemas.microsoft.com/office/drawing/2014/main" id="{0D2608D0-C8AE-F1B9-E837-A0756F6025F4}"/>
              </a:ext>
            </a:extLst>
          </p:cNvPr>
          <p:cNvSpPr>
            <a:spLocks noGrp="1"/>
          </p:cNvSpPr>
          <p:nvPr>
            <p:ph type="ftr" sz="quarter" idx="11"/>
          </p:nvPr>
        </p:nvSpPr>
        <p:spPr>
          <a:xfrm>
            <a:off x="2694498" y="6539725"/>
            <a:ext cx="6893052" cy="187452"/>
          </a:xfrm>
        </p:spPr>
        <p:txBody>
          <a:bodyPr/>
          <a:lstStyle/>
          <a:p>
            <a:r>
              <a:rPr lang="en-US"/>
              <a:t>SD HR Team | #3 Mission Support Workshop Spring 2024</a:t>
            </a:r>
          </a:p>
        </p:txBody>
      </p:sp>
      <p:cxnSp>
        <p:nvCxnSpPr>
          <p:cNvPr id="12" name="Straight Connector 11">
            <a:extLst>
              <a:ext uri="{FF2B5EF4-FFF2-40B4-BE49-F238E27FC236}">
                <a16:creationId xmlns:a16="http://schemas.microsoft.com/office/drawing/2014/main" id="{E66B290F-4D71-3AB2-63C1-CC044C11003F}"/>
              </a:ext>
            </a:extLst>
          </p:cNvPr>
          <p:cNvCxnSpPr>
            <a:cxnSpLocks/>
          </p:cNvCxnSpPr>
          <p:nvPr/>
        </p:nvCxnSpPr>
        <p:spPr>
          <a:xfrm>
            <a:off x="0" y="3898900"/>
            <a:ext cx="12192000" cy="0"/>
          </a:xfrm>
          <a:prstGeom prst="line">
            <a:avLst/>
          </a:prstGeom>
          <a:ln>
            <a:solidFill>
              <a:srgbClr val="0E0C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92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2</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a:xfrm>
            <a:off x="184507" y="406257"/>
            <a:ext cx="10515600" cy="723901"/>
          </a:xfrm>
        </p:spPr>
        <p:txBody>
          <a:bodyPr>
            <a:normAutofit fontScale="90000"/>
          </a:bodyPr>
          <a:lstStyle/>
          <a:p>
            <a:r>
              <a:rPr lang="en-US" sz="2800">
                <a:solidFill>
                  <a:srgbClr val="00336E"/>
                </a:solidFill>
              </a:rPr>
              <a:t>Agenda</a:t>
            </a:r>
            <a:br>
              <a:rPr lang="en-US"/>
            </a:br>
            <a:endParaRPr lang="en-US">
              <a:solidFill>
                <a:schemeClr val="bg1">
                  <a:lumMod val="50000"/>
                </a:schemeClr>
              </a:solidFill>
            </a:endParaRPr>
          </a:p>
        </p:txBody>
      </p:sp>
      <p:sp>
        <p:nvSpPr>
          <p:cNvPr id="7" name="TextBox 6">
            <a:extLst>
              <a:ext uri="{FF2B5EF4-FFF2-40B4-BE49-F238E27FC236}">
                <a16:creationId xmlns:a16="http://schemas.microsoft.com/office/drawing/2014/main" id="{7F4178DA-3D83-3714-16A3-3FF6F844B15A}"/>
              </a:ext>
            </a:extLst>
          </p:cNvPr>
          <p:cNvSpPr txBox="1"/>
          <p:nvPr/>
        </p:nvSpPr>
        <p:spPr>
          <a:xfrm>
            <a:off x="952500" y="1054100"/>
            <a:ext cx="9290050"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t>Current State </a:t>
            </a:r>
          </a:p>
          <a:p>
            <a:pPr marL="285750" indent="-285750">
              <a:buFont typeface="Arial" panose="020B0604020202020204" pitchFamily="34" charset="0"/>
              <a:buChar char="•"/>
            </a:pPr>
            <a:r>
              <a:rPr lang="en-US" sz="2400"/>
              <a:t>SD HR Efforts</a:t>
            </a:r>
            <a:endParaRPr lang="en-US" sz="2400">
              <a:cs typeface="Helvetica"/>
            </a:endParaRPr>
          </a:p>
          <a:p>
            <a:pPr marL="285750" indent="-285750">
              <a:buFont typeface="Arial" panose="020B0604020202020204" pitchFamily="34" charset="0"/>
              <a:buChar char="•"/>
            </a:pPr>
            <a:r>
              <a:rPr lang="en-US" sz="2400"/>
              <a:t>DEA</a:t>
            </a:r>
            <a:endParaRPr lang="en-US" sz="2400">
              <a:cs typeface="Helvetica"/>
            </a:endParaRPr>
          </a:p>
          <a:p>
            <a:pPr marL="285750" indent="-285750">
              <a:buFont typeface="Arial" panose="020B0604020202020204" pitchFamily="34" charset="0"/>
              <a:buChar char="•"/>
            </a:pPr>
            <a:r>
              <a:rPr lang="en-US" sz="2400"/>
              <a:t>Holidays </a:t>
            </a:r>
          </a:p>
          <a:p>
            <a:pPr marL="285750" indent="-285750">
              <a:buFont typeface="Arial,Sans-Serif" panose="020B0604020202020204" pitchFamily="34" charset="0"/>
              <a:buChar char="•"/>
            </a:pPr>
            <a:r>
              <a:rPr lang="en-US" sz="2400">
                <a:cs typeface="Helvetica"/>
              </a:rPr>
              <a:t>Support of Matrix Employees – Breakout Groups</a:t>
            </a:r>
          </a:p>
          <a:p>
            <a:pPr marL="285750" indent="-285750">
              <a:buFont typeface="Arial,Sans-Serif" panose="020B0604020202020204" pitchFamily="34" charset="0"/>
              <a:buChar char="•"/>
            </a:pPr>
            <a:r>
              <a:rPr lang="en-US" sz="2400">
                <a:cs typeface="Helvetica"/>
              </a:rPr>
              <a:t>Wrap-up</a:t>
            </a:r>
          </a:p>
          <a:p>
            <a:pPr marL="285750" indent="-285750">
              <a:buFont typeface="Arial" panose="020B0604020202020204" pitchFamily="34" charset="0"/>
              <a:buChar char="•"/>
            </a:pPr>
            <a:endParaRPr lang="en-US" sz="2400">
              <a:cs typeface="Helvetica"/>
            </a:endParaRPr>
          </a:p>
        </p:txBody>
      </p:sp>
      <p:sp>
        <p:nvSpPr>
          <p:cNvPr id="2" name="Date Placeholder 1">
            <a:extLst>
              <a:ext uri="{FF2B5EF4-FFF2-40B4-BE49-F238E27FC236}">
                <a16:creationId xmlns:a16="http://schemas.microsoft.com/office/drawing/2014/main" id="{CDD386F5-B92A-2FD7-50A3-2B919B2D0492}"/>
              </a:ext>
            </a:extLst>
          </p:cNvPr>
          <p:cNvSpPr>
            <a:spLocks noGrp="1"/>
          </p:cNvSpPr>
          <p:nvPr>
            <p:ph type="dt" sz="half" idx="10"/>
          </p:nvPr>
        </p:nvSpPr>
        <p:spPr/>
        <p:txBody>
          <a:bodyPr/>
          <a:lstStyle/>
          <a:p>
            <a:r>
              <a:rPr lang="en-US"/>
              <a:t>2024.05.15-16</a:t>
            </a:r>
          </a:p>
        </p:txBody>
      </p:sp>
      <p:sp>
        <p:nvSpPr>
          <p:cNvPr id="3" name="Footer Placeholder 2">
            <a:extLst>
              <a:ext uri="{FF2B5EF4-FFF2-40B4-BE49-F238E27FC236}">
                <a16:creationId xmlns:a16="http://schemas.microsoft.com/office/drawing/2014/main" id="{E02B291C-FF5A-718B-B023-A24D93E418BC}"/>
              </a:ext>
            </a:extLst>
          </p:cNvPr>
          <p:cNvSpPr>
            <a:spLocks noGrp="1"/>
          </p:cNvSpPr>
          <p:nvPr>
            <p:ph type="ftr" sz="quarter" idx="11"/>
          </p:nvPr>
        </p:nvSpPr>
        <p:spPr/>
        <p:txBody>
          <a:bodyPr/>
          <a:lstStyle/>
          <a:p>
            <a:r>
              <a:rPr lang="en-US"/>
              <a:t>SD HR Team | #3 Mission Support Workshop Spring 2024</a:t>
            </a:r>
          </a:p>
        </p:txBody>
      </p:sp>
    </p:spTree>
    <p:extLst>
      <p:ext uri="{BB962C8B-B14F-4D97-AF65-F5344CB8AC3E}">
        <p14:creationId xmlns:p14="http://schemas.microsoft.com/office/powerpoint/2010/main" val="142360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727FEC-BED8-6137-1B2C-B7B33AB34482}"/>
              </a:ext>
            </a:extLst>
          </p:cNvPr>
          <p:cNvSpPr>
            <a:spLocks noGrp="1"/>
          </p:cNvSpPr>
          <p:nvPr>
            <p:ph type="sldNum" sz="quarter" idx="12"/>
          </p:nvPr>
        </p:nvSpPr>
        <p:spPr/>
        <p:txBody>
          <a:bodyPr/>
          <a:lstStyle/>
          <a:p>
            <a:fld id="{EFEA031F-3946-4BBC-949C-5EB2BB7BA03C}" type="slidenum">
              <a:rPr lang="en-US" smtClean="0"/>
              <a:t>3</a:t>
            </a:fld>
            <a:endParaRPr lang="en-US"/>
          </a:p>
        </p:txBody>
      </p:sp>
      <p:sp>
        <p:nvSpPr>
          <p:cNvPr id="5" name="Title 4">
            <a:extLst>
              <a:ext uri="{FF2B5EF4-FFF2-40B4-BE49-F238E27FC236}">
                <a16:creationId xmlns:a16="http://schemas.microsoft.com/office/drawing/2014/main" id="{BA9339FB-751A-91C2-00BB-8BE82810BE33}"/>
              </a:ext>
            </a:extLst>
          </p:cNvPr>
          <p:cNvSpPr>
            <a:spLocks noGrp="1"/>
          </p:cNvSpPr>
          <p:nvPr>
            <p:ph type="title"/>
          </p:nvPr>
        </p:nvSpPr>
        <p:spPr/>
        <p:txBody>
          <a:bodyPr>
            <a:normAutofit/>
          </a:bodyPr>
          <a:lstStyle/>
          <a:p>
            <a:r>
              <a:rPr lang="en-US" sz="2400">
                <a:solidFill>
                  <a:srgbClr val="00336E"/>
                </a:solidFill>
              </a:rPr>
              <a:t>Current State </a:t>
            </a:r>
          </a:p>
        </p:txBody>
      </p:sp>
      <p:sp>
        <p:nvSpPr>
          <p:cNvPr id="2" name="TextBox 1">
            <a:extLst>
              <a:ext uri="{FF2B5EF4-FFF2-40B4-BE49-F238E27FC236}">
                <a16:creationId xmlns:a16="http://schemas.microsoft.com/office/drawing/2014/main" id="{75788392-68E8-738D-1908-B307A03B6759}"/>
              </a:ext>
            </a:extLst>
          </p:cNvPr>
          <p:cNvSpPr txBox="1"/>
          <p:nvPr/>
        </p:nvSpPr>
        <p:spPr>
          <a:xfrm>
            <a:off x="268032" y="914401"/>
            <a:ext cx="1163642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a:cs typeface="Helvetica"/>
            </a:endParaRPr>
          </a:p>
          <a:p>
            <a:pPr marL="228600" indent="-228600" algn="just">
              <a:buAutoNum type="arabicPeriod"/>
            </a:pPr>
            <a:r>
              <a:rPr lang="en-US" u="sng">
                <a:latin typeface="Calibri"/>
              </a:rPr>
              <a:t>What are the major priority areas that your organization is focusing on to support SD operations?</a:t>
            </a:r>
            <a:endParaRPr lang="en-US" u="sng">
              <a:latin typeface="Calibri"/>
              <a:cs typeface="Calibri"/>
            </a:endParaRPr>
          </a:p>
          <a:p>
            <a:pPr algn="just"/>
            <a:r>
              <a:rPr lang="en-US">
                <a:solidFill>
                  <a:srgbClr val="00B050"/>
                </a:solidFill>
                <a:latin typeface="Calibri"/>
                <a:cs typeface="Calibri"/>
              </a:rPr>
              <a:t>Extensive work has been done for expansion readiness.  We have updated orientation and onboarding and several other far site workflow efficiencies  Our current top priority is support for Matrix employees.   We also have  a few updates from our last Mission Support Workshop regarding clarification of the DEA (Domestic Extended Assignment) policy and Lab Holidays vs. SDSTA holidays.</a:t>
            </a:r>
          </a:p>
          <a:p>
            <a:pPr marL="228600" indent="-228600" algn="just"/>
            <a:endParaRPr lang="en-US">
              <a:latin typeface="Helvetica"/>
              <a:cs typeface="Helvetica"/>
            </a:endParaRPr>
          </a:p>
          <a:p>
            <a:pPr algn="just"/>
            <a:r>
              <a:rPr lang="en-US">
                <a:latin typeface="Calibri"/>
              </a:rPr>
              <a:t>2. </a:t>
            </a:r>
            <a:r>
              <a:rPr lang="en-US" u="sng">
                <a:latin typeface="Calibri"/>
              </a:rPr>
              <a:t>Have the proper labor resources been allocated to support SD operations? If not, what is the plan to allocate those resources?  </a:t>
            </a:r>
            <a:endParaRPr lang="en-US" u="sng">
              <a:latin typeface="Calibri"/>
              <a:cs typeface="Calibri"/>
            </a:endParaRPr>
          </a:p>
          <a:p>
            <a:pPr algn="just"/>
            <a:r>
              <a:rPr lang="en-US">
                <a:solidFill>
                  <a:srgbClr val="00B050"/>
                </a:solidFill>
                <a:latin typeface="Calibri"/>
              </a:rPr>
              <a:t>We are functioning to max capacity in HR which is critical.  However, I see other operational areas that need more support in SD from a Mission Support prospective. The risk of not filling other operational needs in a timely manner can be a burnout or other non desirable result.</a:t>
            </a:r>
            <a:endParaRPr lang="en-US">
              <a:solidFill>
                <a:srgbClr val="00B050"/>
              </a:solidFill>
              <a:latin typeface="Calibri"/>
              <a:cs typeface="Calibri"/>
            </a:endParaRPr>
          </a:p>
          <a:p>
            <a:pPr algn="just"/>
            <a:endParaRPr lang="en-US">
              <a:solidFill>
                <a:srgbClr val="00B050"/>
              </a:solidFill>
              <a:latin typeface="Calibri"/>
              <a:cs typeface="Calibri"/>
            </a:endParaRPr>
          </a:p>
          <a:p>
            <a:pPr algn="just"/>
            <a:r>
              <a:rPr lang="en-US">
                <a:latin typeface="Calibri"/>
              </a:rPr>
              <a:t>3. </a:t>
            </a:r>
            <a:r>
              <a:rPr lang="en-US" u="sng">
                <a:latin typeface="Calibri"/>
              </a:rPr>
              <a:t>What actions still need to be accomplished to execute your organizations plan to support SD operations?</a:t>
            </a:r>
            <a:endParaRPr lang="en-US" u="sng">
              <a:latin typeface="Calibri"/>
              <a:cs typeface="Calibri"/>
            </a:endParaRPr>
          </a:p>
          <a:p>
            <a:pPr algn="just"/>
            <a:r>
              <a:rPr lang="en-US">
                <a:solidFill>
                  <a:srgbClr val="00B050"/>
                </a:solidFill>
                <a:latin typeface="Calibri"/>
                <a:cs typeface="Calibri"/>
              </a:rPr>
              <a:t>An all-hands on deck approach for SD expansion.</a:t>
            </a:r>
          </a:p>
          <a:p>
            <a:pPr marL="228600" indent="-228600" algn="just"/>
            <a:endParaRPr lang="en-US">
              <a:latin typeface="Calibri"/>
              <a:cs typeface="Calibri"/>
            </a:endParaRPr>
          </a:p>
          <a:p>
            <a:pPr marL="228600" indent="-228600" algn="just"/>
            <a:r>
              <a:rPr lang="en-US">
                <a:latin typeface="Calibri"/>
              </a:rPr>
              <a:t>4. </a:t>
            </a:r>
            <a:r>
              <a:rPr lang="en-US" u="sng">
                <a:latin typeface="Calibri"/>
              </a:rPr>
              <a:t>What worries you about supporting SD operations?</a:t>
            </a:r>
            <a:endParaRPr lang="en-US" u="sng">
              <a:latin typeface="Calibri"/>
              <a:cs typeface="Calibri"/>
            </a:endParaRPr>
          </a:p>
          <a:p>
            <a:pPr marL="228600" indent="-228600" algn="just"/>
            <a:r>
              <a:rPr lang="en-US">
                <a:solidFill>
                  <a:srgbClr val="00B050"/>
                </a:solidFill>
                <a:latin typeface="Calibri"/>
                <a:cs typeface="Calibri"/>
              </a:rPr>
              <a:t>Not having "buy in" or support from all areas of the Laboratory.  To get away from the "out of sight out of mind" mentality.</a:t>
            </a:r>
          </a:p>
        </p:txBody>
      </p:sp>
      <p:sp>
        <p:nvSpPr>
          <p:cNvPr id="3" name="Date Placeholder 2">
            <a:extLst>
              <a:ext uri="{FF2B5EF4-FFF2-40B4-BE49-F238E27FC236}">
                <a16:creationId xmlns:a16="http://schemas.microsoft.com/office/drawing/2014/main" id="{4224FA68-C0FD-F35A-BF56-7CF82907C194}"/>
              </a:ext>
            </a:extLst>
          </p:cNvPr>
          <p:cNvSpPr>
            <a:spLocks noGrp="1"/>
          </p:cNvSpPr>
          <p:nvPr>
            <p:ph type="dt" sz="half" idx="10"/>
          </p:nvPr>
        </p:nvSpPr>
        <p:spPr/>
        <p:txBody>
          <a:bodyPr/>
          <a:lstStyle/>
          <a:p>
            <a:r>
              <a:rPr lang="en-US"/>
              <a:t>2024.05.15-16</a:t>
            </a:r>
          </a:p>
        </p:txBody>
      </p:sp>
      <p:sp>
        <p:nvSpPr>
          <p:cNvPr id="4" name="Footer Placeholder 3">
            <a:extLst>
              <a:ext uri="{FF2B5EF4-FFF2-40B4-BE49-F238E27FC236}">
                <a16:creationId xmlns:a16="http://schemas.microsoft.com/office/drawing/2014/main" id="{BF1503D4-8188-5546-88E1-50AE1079BBCA}"/>
              </a:ext>
            </a:extLst>
          </p:cNvPr>
          <p:cNvSpPr>
            <a:spLocks noGrp="1"/>
          </p:cNvSpPr>
          <p:nvPr>
            <p:ph type="ftr" sz="quarter" idx="11"/>
          </p:nvPr>
        </p:nvSpPr>
        <p:spPr/>
        <p:txBody>
          <a:bodyPr/>
          <a:lstStyle/>
          <a:p>
            <a:r>
              <a:rPr lang="en-US"/>
              <a:t>SD HR Team | #3 Mission Support Workshop Spring 2024</a:t>
            </a:r>
          </a:p>
        </p:txBody>
      </p:sp>
    </p:spTree>
    <p:extLst>
      <p:ext uri="{BB962C8B-B14F-4D97-AF65-F5344CB8AC3E}">
        <p14:creationId xmlns:p14="http://schemas.microsoft.com/office/powerpoint/2010/main" val="146769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80D94A20-2AE6-D52B-666B-7CEA94DEC3D3}"/>
              </a:ext>
            </a:extLst>
          </p:cNvPr>
          <p:cNvPicPr>
            <a:picLocks noChangeAspect="1"/>
          </p:cNvPicPr>
          <p:nvPr/>
        </p:nvPicPr>
        <p:blipFill>
          <a:blip r:embed="rId2"/>
          <a:stretch>
            <a:fillRect/>
          </a:stretch>
        </p:blipFill>
        <p:spPr>
          <a:xfrm>
            <a:off x="383944" y="313267"/>
            <a:ext cx="2063918" cy="1566333"/>
          </a:xfrm>
          <a:prstGeom prst="rect">
            <a:avLst/>
          </a:prstGeom>
        </p:spPr>
      </p:pic>
      <p:pic>
        <p:nvPicPr>
          <p:cNvPr id="7" name="Picture 6" descr="Chart, bar chart&#10;&#10;Description automatically generated">
            <a:extLst>
              <a:ext uri="{FF2B5EF4-FFF2-40B4-BE49-F238E27FC236}">
                <a16:creationId xmlns:a16="http://schemas.microsoft.com/office/drawing/2014/main" id="{A49BED13-D803-E417-05BC-3A9E1ABDC41B}"/>
              </a:ext>
            </a:extLst>
          </p:cNvPr>
          <p:cNvPicPr>
            <a:picLocks noChangeAspect="1"/>
          </p:cNvPicPr>
          <p:nvPr/>
        </p:nvPicPr>
        <p:blipFill>
          <a:blip r:embed="rId3"/>
          <a:stretch>
            <a:fillRect/>
          </a:stretch>
        </p:blipFill>
        <p:spPr>
          <a:xfrm>
            <a:off x="369815" y="4649694"/>
            <a:ext cx="1976448" cy="1437840"/>
          </a:xfrm>
          <a:prstGeom prst="rect">
            <a:avLst/>
          </a:prstGeom>
        </p:spPr>
      </p:pic>
      <p:sp>
        <p:nvSpPr>
          <p:cNvPr id="5" name="Date Placeholder 4">
            <a:extLst>
              <a:ext uri="{FF2B5EF4-FFF2-40B4-BE49-F238E27FC236}">
                <a16:creationId xmlns:a16="http://schemas.microsoft.com/office/drawing/2014/main" id="{205DE9FB-F7BE-0174-FF84-EAB29596F17F}"/>
              </a:ext>
            </a:extLst>
          </p:cNvPr>
          <p:cNvSpPr>
            <a:spLocks noGrp="1"/>
          </p:cNvSpPr>
          <p:nvPr>
            <p:ph type="dt" sz="half" idx="10"/>
          </p:nvPr>
        </p:nvSpPr>
        <p:spPr/>
        <p:txBody>
          <a:bodyPr/>
          <a:lstStyle/>
          <a:p>
            <a:r>
              <a:rPr lang="en-US"/>
              <a:t>2024.05.15-16</a:t>
            </a:r>
          </a:p>
        </p:txBody>
      </p:sp>
      <p:sp>
        <p:nvSpPr>
          <p:cNvPr id="8" name="Footer Placeholder 7">
            <a:extLst>
              <a:ext uri="{FF2B5EF4-FFF2-40B4-BE49-F238E27FC236}">
                <a16:creationId xmlns:a16="http://schemas.microsoft.com/office/drawing/2014/main" id="{EC9FFE55-CAF5-4622-2304-FF557F878C1D}"/>
              </a:ext>
            </a:extLst>
          </p:cNvPr>
          <p:cNvSpPr>
            <a:spLocks noGrp="1"/>
          </p:cNvSpPr>
          <p:nvPr>
            <p:ph type="ftr" sz="quarter" idx="11"/>
          </p:nvPr>
        </p:nvSpPr>
        <p:spPr/>
        <p:txBody>
          <a:bodyPr/>
          <a:lstStyle/>
          <a:p>
            <a:r>
              <a:rPr lang="en-US"/>
              <a:t>SD HR Team | #3 Mission Support Workshop Spring 2024</a:t>
            </a:r>
          </a:p>
        </p:txBody>
      </p:sp>
      <p:sp>
        <p:nvSpPr>
          <p:cNvPr id="9" name="Slide Number Placeholder 8">
            <a:extLst>
              <a:ext uri="{FF2B5EF4-FFF2-40B4-BE49-F238E27FC236}">
                <a16:creationId xmlns:a16="http://schemas.microsoft.com/office/drawing/2014/main" id="{6A5736B4-5832-03B3-33E3-EEE332F1B028}"/>
              </a:ext>
            </a:extLst>
          </p:cNvPr>
          <p:cNvSpPr>
            <a:spLocks noGrp="1"/>
          </p:cNvSpPr>
          <p:nvPr>
            <p:ph type="sldNum" sz="quarter" idx="12"/>
          </p:nvPr>
        </p:nvSpPr>
        <p:spPr/>
        <p:txBody>
          <a:bodyPr/>
          <a:lstStyle/>
          <a:p>
            <a:fld id="{EFEA031F-3946-4BBC-949C-5EB2BB7BA03C}" type="slidenum">
              <a:rPr lang="en-US" smtClean="0"/>
              <a:t>4</a:t>
            </a:fld>
            <a:endParaRPr lang="en-US"/>
          </a:p>
        </p:txBody>
      </p:sp>
      <p:sp>
        <p:nvSpPr>
          <p:cNvPr id="11" name="TextBox 10">
            <a:extLst>
              <a:ext uri="{FF2B5EF4-FFF2-40B4-BE49-F238E27FC236}">
                <a16:creationId xmlns:a16="http://schemas.microsoft.com/office/drawing/2014/main" id="{8D6418C1-2F32-B622-3201-24BB03F75DB5}"/>
              </a:ext>
            </a:extLst>
          </p:cNvPr>
          <p:cNvSpPr txBox="1"/>
          <p:nvPr/>
        </p:nvSpPr>
        <p:spPr>
          <a:xfrm>
            <a:off x="286726" y="3325202"/>
            <a:ext cx="23791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Our SD based candidates spend half the time in each phase of hiring</a:t>
            </a:r>
            <a:endParaRPr lang="en-US">
              <a:cs typeface="Helvetica"/>
            </a:endParaRPr>
          </a:p>
        </p:txBody>
      </p:sp>
      <p:sp>
        <p:nvSpPr>
          <p:cNvPr id="12" name="TextBox 11">
            <a:extLst>
              <a:ext uri="{FF2B5EF4-FFF2-40B4-BE49-F238E27FC236}">
                <a16:creationId xmlns:a16="http://schemas.microsoft.com/office/drawing/2014/main" id="{222721CB-C679-E16D-42D7-A69FFD9863A1}"/>
              </a:ext>
            </a:extLst>
          </p:cNvPr>
          <p:cNvSpPr txBox="1"/>
          <p:nvPr/>
        </p:nvSpPr>
        <p:spPr>
          <a:xfrm>
            <a:off x="315236" y="2003763"/>
            <a:ext cx="220133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Efficient Recruiting </a:t>
            </a:r>
            <a:endParaRPr lang="en-US">
              <a:cs typeface="Helvetica"/>
            </a:endParaRPr>
          </a:p>
          <a:p>
            <a:pPr algn="just"/>
            <a:endParaRPr lang="en-US" sz="1200">
              <a:highlight>
                <a:srgbClr val="EDEBE9"/>
              </a:highlight>
              <a:cs typeface="Helvetica"/>
            </a:endParaRPr>
          </a:p>
        </p:txBody>
      </p:sp>
      <p:pic>
        <p:nvPicPr>
          <p:cNvPr id="14" name="Picture 13" descr="Timeline&#10;&#10;Description automatically generated">
            <a:extLst>
              <a:ext uri="{FF2B5EF4-FFF2-40B4-BE49-F238E27FC236}">
                <a16:creationId xmlns:a16="http://schemas.microsoft.com/office/drawing/2014/main" id="{F75B152D-9946-C695-BC39-DA80A2630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313267"/>
            <a:ext cx="8107680" cy="6080760"/>
          </a:xfrm>
          <a:prstGeom prst="rect">
            <a:avLst/>
          </a:prstGeom>
        </p:spPr>
      </p:pic>
    </p:spTree>
    <p:extLst>
      <p:ext uri="{BB962C8B-B14F-4D97-AF65-F5344CB8AC3E}">
        <p14:creationId xmlns:p14="http://schemas.microsoft.com/office/powerpoint/2010/main" val="427211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EEB9-CCEE-5E44-8EF8-A9854C628C5A}"/>
              </a:ext>
            </a:extLst>
          </p:cNvPr>
          <p:cNvSpPr>
            <a:spLocks noGrp="1"/>
          </p:cNvSpPr>
          <p:nvPr>
            <p:ph type="title"/>
          </p:nvPr>
        </p:nvSpPr>
        <p:spPr>
          <a:xfrm>
            <a:off x="383454" y="187887"/>
            <a:ext cx="10515600" cy="723901"/>
          </a:xfrm>
        </p:spPr>
        <p:txBody>
          <a:bodyPr/>
          <a:lstStyle/>
          <a:p>
            <a:r>
              <a:rPr lang="en-US"/>
              <a:t>Onboarding &amp; </a:t>
            </a:r>
            <a:br>
              <a:rPr lang="en-US"/>
            </a:br>
            <a:r>
              <a:rPr lang="en-US"/>
              <a:t>Orientation</a:t>
            </a:r>
          </a:p>
        </p:txBody>
      </p:sp>
      <p:sp>
        <p:nvSpPr>
          <p:cNvPr id="3" name="Date Placeholder 2">
            <a:extLst>
              <a:ext uri="{FF2B5EF4-FFF2-40B4-BE49-F238E27FC236}">
                <a16:creationId xmlns:a16="http://schemas.microsoft.com/office/drawing/2014/main" id="{E26D8EF0-4C12-89B3-E718-4FB3E79E2C48}"/>
              </a:ext>
            </a:extLst>
          </p:cNvPr>
          <p:cNvSpPr>
            <a:spLocks noGrp="1"/>
          </p:cNvSpPr>
          <p:nvPr>
            <p:ph type="dt" sz="half" idx="10"/>
          </p:nvPr>
        </p:nvSpPr>
        <p:spPr/>
        <p:txBody>
          <a:bodyPr/>
          <a:lstStyle/>
          <a:p>
            <a:r>
              <a:rPr lang="en-US"/>
              <a:t>2024.05.15-16</a:t>
            </a:r>
          </a:p>
        </p:txBody>
      </p:sp>
      <p:sp>
        <p:nvSpPr>
          <p:cNvPr id="4" name="Footer Placeholder 3">
            <a:extLst>
              <a:ext uri="{FF2B5EF4-FFF2-40B4-BE49-F238E27FC236}">
                <a16:creationId xmlns:a16="http://schemas.microsoft.com/office/drawing/2014/main" id="{9ACF36FA-39EA-110C-06C4-D0825E2B2839}"/>
              </a:ext>
            </a:extLst>
          </p:cNvPr>
          <p:cNvSpPr>
            <a:spLocks noGrp="1"/>
          </p:cNvSpPr>
          <p:nvPr>
            <p:ph type="ftr" sz="quarter" idx="11"/>
          </p:nvPr>
        </p:nvSpPr>
        <p:spPr/>
        <p:txBody>
          <a:bodyPr/>
          <a:lstStyle/>
          <a:p>
            <a:r>
              <a:rPr lang="en-US"/>
              <a:t>SD HR Team | #3 Mission Support Workshop Spring 2024</a:t>
            </a:r>
          </a:p>
        </p:txBody>
      </p:sp>
      <p:sp>
        <p:nvSpPr>
          <p:cNvPr id="5" name="Slide Number Placeholder 4">
            <a:extLst>
              <a:ext uri="{FF2B5EF4-FFF2-40B4-BE49-F238E27FC236}">
                <a16:creationId xmlns:a16="http://schemas.microsoft.com/office/drawing/2014/main" id="{868378DE-8AB2-45A9-8061-7A9B2FC836B5}"/>
              </a:ext>
            </a:extLst>
          </p:cNvPr>
          <p:cNvSpPr>
            <a:spLocks noGrp="1"/>
          </p:cNvSpPr>
          <p:nvPr>
            <p:ph type="sldNum" sz="quarter" idx="12"/>
          </p:nvPr>
        </p:nvSpPr>
        <p:spPr/>
        <p:txBody>
          <a:bodyPr/>
          <a:lstStyle/>
          <a:p>
            <a:fld id="{EFEA031F-3946-4BBC-949C-5EB2BB7BA03C}" type="slidenum">
              <a:rPr lang="en-US" smtClean="0"/>
              <a:t>5</a:t>
            </a:fld>
            <a:endParaRPr lang="en-US"/>
          </a:p>
        </p:txBody>
      </p:sp>
      <p:graphicFrame>
        <p:nvGraphicFramePr>
          <p:cNvPr id="6" name="Object 5">
            <a:extLst>
              <a:ext uri="{FF2B5EF4-FFF2-40B4-BE49-F238E27FC236}">
                <a16:creationId xmlns:a16="http://schemas.microsoft.com/office/drawing/2014/main" id="{7ED8757E-BBCF-A2C4-4514-C426552C49A3}"/>
              </a:ext>
            </a:extLst>
          </p:cNvPr>
          <p:cNvGraphicFramePr>
            <a:graphicFrameLocks noChangeAspect="1"/>
          </p:cNvGraphicFramePr>
          <p:nvPr>
            <p:extLst>
              <p:ext uri="{D42A27DB-BD31-4B8C-83A1-F6EECF244321}">
                <p14:modId xmlns:p14="http://schemas.microsoft.com/office/powerpoint/2010/main" val="2551394646"/>
              </p:ext>
            </p:extLst>
          </p:nvPr>
        </p:nvGraphicFramePr>
        <p:xfrm>
          <a:off x="3103620" y="-312182"/>
          <a:ext cx="8735003" cy="6732318"/>
        </p:xfrm>
        <a:graphic>
          <a:graphicData uri="http://schemas.openxmlformats.org/presentationml/2006/ole">
            <mc:AlternateContent xmlns:mc="http://schemas.openxmlformats.org/markup-compatibility/2006">
              <mc:Choice xmlns:v="urn:schemas-microsoft-com:vml" Requires="v">
                <p:oleObj name="Visio" r:id="rId2" imgW="9534496" imgH="7362831" progId="Visio.Drawing.15">
                  <p:embed/>
                </p:oleObj>
              </mc:Choice>
              <mc:Fallback>
                <p:oleObj name="Visio" r:id="rId2" imgW="9534496" imgH="7362831" progId="Visio.Drawing.15">
                  <p:embed/>
                  <p:pic>
                    <p:nvPicPr>
                      <p:cNvPr id="6" name="Object 5">
                        <a:extLst>
                          <a:ext uri="{FF2B5EF4-FFF2-40B4-BE49-F238E27FC236}">
                            <a16:creationId xmlns:a16="http://schemas.microsoft.com/office/drawing/2014/main" id="{7ED8757E-BBCF-A2C4-4514-C426552C4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620" y="-312182"/>
                        <a:ext cx="8735003" cy="6732318"/>
                      </a:xfrm>
                      <a:prstGeom prst="rect">
                        <a:avLst/>
                      </a:prstGeom>
                      <a:noFill/>
                    </p:spPr>
                  </p:pic>
                </p:oleObj>
              </mc:Fallback>
            </mc:AlternateContent>
          </a:graphicData>
        </a:graphic>
      </p:graphicFrame>
      <p:pic>
        <p:nvPicPr>
          <p:cNvPr id="9" name="Picture 8" descr="A person sitting in front of a computer&#10;&#10;Description automatically generated with medium confidence">
            <a:extLst>
              <a:ext uri="{FF2B5EF4-FFF2-40B4-BE49-F238E27FC236}">
                <a16:creationId xmlns:a16="http://schemas.microsoft.com/office/drawing/2014/main" id="{5DCB3DE7-F295-2F73-E8C4-BB1ACD76B989}"/>
              </a:ext>
            </a:extLst>
          </p:cNvPr>
          <p:cNvPicPr>
            <a:picLocks noChangeAspect="1"/>
          </p:cNvPicPr>
          <p:nvPr/>
        </p:nvPicPr>
        <p:blipFill rotWithShape="1">
          <a:blip r:embed="rId4">
            <a:extLst>
              <a:ext uri="{28A0092B-C50C-407E-A947-70E740481C1C}">
                <a14:useLocalDpi xmlns:a14="http://schemas.microsoft.com/office/drawing/2010/main" val="0"/>
              </a:ext>
            </a:extLst>
          </a:blip>
          <a:srcRect l="30492" t="40000" r="4407"/>
          <a:stretch/>
        </p:blipFill>
        <p:spPr>
          <a:xfrm>
            <a:off x="482234" y="1178041"/>
            <a:ext cx="1371427" cy="1685299"/>
          </a:xfrm>
          <a:prstGeom prst="rect">
            <a:avLst/>
          </a:prstGeom>
        </p:spPr>
      </p:pic>
      <p:pic>
        <p:nvPicPr>
          <p:cNvPr id="11" name="Picture 10" descr="A person with a beard&#10;&#10;Description automatically generated with medium confidence">
            <a:extLst>
              <a:ext uri="{FF2B5EF4-FFF2-40B4-BE49-F238E27FC236}">
                <a16:creationId xmlns:a16="http://schemas.microsoft.com/office/drawing/2014/main" id="{256B63F6-E675-3132-9731-6263A3F29BEF}"/>
              </a:ext>
            </a:extLst>
          </p:cNvPr>
          <p:cNvPicPr>
            <a:picLocks noChangeAspect="1"/>
          </p:cNvPicPr>
          <p:nvPr/>
        </p:nvPicPr>
        <p:blipFill rotWithShape="1">
          <a:blip r:embed="rId5">
            <a:extLst>
              <a:ext uri="{28A0092B-C50C-407E-A947-70E740481C1C}">
                <a14:useLocalDpi xmlns:a14="http://schemas.microsoft.com/office/drawing/2010/main" val="0"/>
              </a:ext>
            </a:extLst>
          </a:blip>
          <a:srcRect t="12749" r="7091"/>
          <a:stretch/>
        </p:blipFill>
        <p:spPr>
          <a:xfrm>
            <a:off x="482234" y="3755319"/>
            <a:ext cx="1394021" cy="1745498"/>
          </a:xfrm>
          <a:prstGeom prst="rect">
            <a:avLst/>
          </a:prstGeom>
        </p:spPr>
      </p:pic>
      <p:sp>
        <p:nvSpPr>
          <p:cNvPr id="12" name="TextBox 11">
            <a:extLst>
              <a:ext uri="{FF2B5EF4-FFF2-40B4-BE49-F238E27FC236}">
                <a16:creationId xmlns:a16="http://schemas.microsoft.com/office/drawing/2014/main" id="{CF401301-3799-F29D-6C61-593FE87D7C6D}"/>
              </a:ext>
            </a:extLst>
          </p:cNvPr>
          <p:cNvSpPr txBox="1"/>
          <p:nvPr/>
        </p:nvSpPr>
        <p:spPr>
          <a:xfrm>
            <a:off x="383454" y="5450640"/>
            <a:ext cx="2720165" cy="969496"/>
          </a:xfrm>
          <a:prstGeom prst="rect">
            <a:avLst/>
          </a:prstGeom>
          <a:noFill/>
        </p:spPr>
        <p:txBody>
          <a:bodyPr wrap="square" rtlCol="0">
            <a:spAutoFit/>
          </a:bodyPr>
          <a:lstStyle/>
          <a:p>
            <a:pPr marL="0" marR="0" algn="just">
              <a:spcBef>
                <a:spcPts val="0"/>
              </a:spcBef>
              <a:spcAft>
                <a:spcPts val="0"/>
              </a:spcAft>
            </a:pPr>
            <a:r>
              <a:rPr lang="en-US" sz="950">
                <a:solidFill>
                  <a:srgbClr val="000000"/>
                </a:solidFill>
                <a:effectLst/>
                <a:ea typeface="Calibri" panose="020F0502020204030204" pitchFamily="34" charset="0"/>
              </a:rPr>
              <a:t>Onboarding was a pleasant experience. This is something that is very difficult to do correctly. Your team was exceptional.  Very welcoming, quick to assist with or answer questions.  I am impressed.  Thank you for welcoming me to </a:t>
            </a:r>
            <a:r>
              <a:rPr lang="en-US" sz="950" err="1">
                <a:solidFill>
                  <a:srgbClr val="000000"/>
                </a:solidFill>
                <a:effectLst/>
                <a:ea typeface="Calibri" panose="020F0502020204030204" pitchFamily="34" charset="0"/>
              </a:rPr>
              <a:t>FermiLab</a:t>
            </a:r>
            <a:r>
              <a:rPr lang="en-US" sz="950">
                <a:solidFill>
                  <a:srgbClr val="000000"/>
                </a:solidFill>
                <a:effectLst/>
                <a:ea typeface="Calibri" panose="020F0502020204030204" pitchFamily="34" charset="0"/>
              </a:rPr>
              <a:t>.  Let's do great work!!</a:t>
            </a:r>
            <a:endParaRPr lang="en-US" sz="950">
              <a:effectLst/>
              <a:ea typeface="Calibri" panose="020F0502020204030204" pitchFamily="34" charset="0"/>
            </a:endParaRPr>
          </a:p>
        </p:txBody>
      </p:sp>
      <p:sp>
        <p:nvSpPr>
          <p:cNvPr id="13" name="TextBox 12">
            <a:extLst>
              <a:ext uri="{FF2B5EF4-FFF2-40B4-BE49-F238E27FC236}">
                <a16:creationId xmlns:a16="http://schemas.microsoft.com/office/drawing/2014/main" id="{D80941D9-63B7-3A5F-9C1B-629BD6FED93E}"/>
              </a:ext>
            </a:extLst>
          </p:cNvPr>
          <p:cNvSpPr txBox="1"/>
          <p:nvPr/>
        </p:nvSpPr>
        <p:spPr>
          <a:xfrm>
            <a:off x="383454" y="2831529"/>
            <a:ext cx="2720165" cy="677108"/>
          </a:xfrm>
          <a:prstGeom prst="rect">
            <a:avLst/>
          </a:prstGeom>
          <a:noFill/>
        </p:spPr>
        <p:txBody>
          <a:bodyPr wrap="square" rtlCol="0">
            <a:spAutoFit/>
          </a:bodyPr>
          <a:lstStyle/>
          <a:p>
            <a:pPr algn="just"/>
            <a:r>
              <a:rPr lang="en-US" sz="950">
                <a:solidFill>
                  <a:srgbClr val="372710"/>
                </a:solidFill>
              </a:rPr>
              <a:t>Excellent hiring experience overall. Being a local, I learned more about the project and Fermilab in my first week than I have in years. Proud to be part of the team</a:t>
            </a:r>
          </a:p>
        </p:txBody>
      </p:sp>
      <p:sp>
        <p:nvSpPr>
          <p:cNvPr id="14" name="TextBox 13">
            <a:extLst>
              <a:ext uri="{FF2B5EF4-FFF2-40B4-BE49-F238E27FC236}">
                <a16:creationId xmlns:a16="http://schemas.microsoft.com/office/drawing/2014/main" id="{874405F0-C5D5-7E5D-4786-C966BC547070}"/>
              </a:ext>
            </a:extLst>
          </p:cNvPr>
          <p:cNvSpPr txBox="1"/>
          <p:nvPr/>
        </p:nvSpPr>
        <p:spPr>
          <a:xfrm>
            <a:off x="383454" y="971583"/>
            <a:ext cx="1371427" cy="261610"/>
          </a:xfrm>
          <a:prstGeom prst="rect">
            <a:avLst/>
          </a:prstGeom>
          <a:noFill/>
        </p:spPr>
        <p:txBody>
          <a:bodyPr wrap="square" rtlCol="0">
            <a:spAutoFit/>
          </a:bodyPr>
          <a:lstStyle/>
          <a:p>
            <a:r>
              <a:rPr lang="en-US" sz="1100" b="1">
                <a:solidFill>
                  <a:srgbClr val="FF9900"/>
                </a:solidFill>
              </a:rPr>
              <a:t>Marsha Nichols</a:t>
            </a:r>
          </a:p>
        </p:txBody>
      </p:sp>
      <p:sp>
        <p:nvSpPr>
          <p:cNvPr id="15" name="TextBox 14">
            <a:extLst>
              <a:ext uri="{FF2B5EF4-FFF2-40B4-BE49-F238E27FC236}">
                <a16:creationId xmlns:a16="http://schemas.microsoft.com/office/drawing/2014/main" id="{70EA3D3B-36EC-DC2A-1B04-93C7913C1807}"/>
              </a:ext>
            </a:extLst>
          </p:cNvPr>
          <p:cNvSpPr txBox="1"/>
          <p:nvPr/>
        </p:nvSpPr>
        <p:spPr>
          <a:xfrm>
            <a:off x="383454" y="3516415"/>
            <a:ext cx="1371427" cy="261610"/>
          </a:xfrm>
          <a:prstGeom prst="rect">
            <a:avLst/>
          </a:prstGeom>
          <a:noFill/>
        </p:spPr>
        <p:txBody>
          <a:bodyPr wrap="square" rtlCol="0">
            <a:spAutoFit/>
          </a:bodyPr>
          <a:lstStyle/>
          <a:p>
            <a:r>
              <a:rPr lang="en-US" sz="1100" b="1">
                <a:solidFill>
                  <a:srgbClr val="FF9900"/>
                </a:solidFill>
              </a:rPr>
              <a:t>Ian Farnsworth</a:t>
            </a:r>
          </a:p>
        </p:txBody>
      </p:sp>
    </p:spTree>
    <p:extLst>
      <p:ext uri="{BB962C8B-B14F-4D97-AF65-F5344CB8AC3E}">
        <p14:creationId xmlns:p14="http://schemas.microsoft.com/office/powerpoint/2010/main" val="248758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EDD523-EAB3-0C82-CFCA-0A253660CF4C}"/>
              </a:ext>
            </a:extLst>
          </p:cNvPr>
          <p:cNvSpPr/>
          <p:nvPr/>
        </p:nvSpPr>
        <p:spPr>
          <a:xfrm>
            <a:off x="0" y="1"/>
            <a:ext cx="5035056" cy="6383934"/>
          </a:xfrm>
          <a:prstGeom prst="rect">
            <a:avLst/>
          </a:prstGeom>
          <a:solidFill>
            <a:srgbClr val="ED7D31"/>
          </a:solidFill>
          <a:ln>
            <a:solidFill>
              <a:srgbClr val="F6851F"/>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1100">
                <a:latin typeface="Aptos"/>
                <a:hlinkClick r:id="rId2"/>
              </a:rPr>
              <a:t>=</a:t>
            </a:r>
            <a:r>
              <a:rPr lang="en-US"/>
              <a:t> </a:t>
            </a:r>
          </a:p>
        </p:txBody>
      </p:sp>
      <p:pic>
        <p:nvPicPr>
          <p:cNvPr id="15" name="Picture 14" descr="A sign with trees in the background&#10;&#10;Description automatically generated with low confidence">
            <a:extLst>
              <a:ext uri="{FF2B5EF4-FFF2-40B4-BE49-F238E27FC236}">
                <a16:creationId xmlns:a16="http://schemas.microsoft.com/office/drawing/2014/main" id="{D9AC712E-9666-1AD4-B052-36AEDD2E49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30" r="-1" b="13599"/>
          <a:stretch/>
        </p:blipFill>
        <p:spPr>
          <a:xfrm>
            <a:off x="173230" y="130823"/>
            <a:ext cx="4754328" cy="1988344"/>
          </a:xfrm>
          <a:prstGeom prst="rect">
            <a:avLst/>
          </a:prstGeom>
        </p:spPr>
      </p:pic>
      <p:pic>
        <p:nvPicPr>
          <p:cNvPr id="9" name="Picture 8" descr="Two people sitting at a table&#10;&#10;Description automatically generated with low confidence">
            <a:extLst>
              <a:ext uri="{FF2B5EF4-FFF2-40B4-BE49-F238E27FC236}">
                <a16:creationId xmlns:a16="http://schemas.microsoft.com/office/drawing/2014/main" id="{CD4B2CA2-31F6-5814-D818-9C78F2A33ADA}"/>
              </a:ext>
            </a:extLst>
          </p:cNvPr>
          <p:cNvPicPr>
            <a:picLocks noChangeAspect="1"/>
          </p:cNvPicPr>
          <p:nvPr/>
        </p:nvPicPr>
        <p:blipFill rotWithShape="1">
          <a:blip r:embed="rId4">
            <a:extLst>
              <a:ext uri="{28A0092B-C50C-407E-A947-70E740481C1C}">
                <a14:useLocalDpi xmlns:a14="http://schemas.microsoft.com/office/drawing/2010/main" val="0"/>
              </a:ext>
            </a:extLst>
          </a:blip>
          <a:srcRect l="30" r="1035"/>
          <a:stretch/>
        </p:blipFill>
        <p:spPr>
          <a:xfrm>
            <a:off x="173230" y="2133375"/>
            <a:ext cx="4753027" cy="3964570"/>
          </a:xfrm>
          <a:prstGeom prst="rect">
            <a:avLst/>
          </a:prstGeom>
        </p:spPr>
      </p:pic>
      <p:pic>
        <p:nvPicPr>
          <p:cNvPr id="17" name="Picture 16" descr="A group of people at a convention&#10;&#10;Description automatically generated with low confidence">
            <a:extLst>
              <a:ext uri="{FF2B5EF4-FFF2-40B4-BE49-F238E27FC236}">
                <a16:creationId xmlns:a16="http://schemas.microsoft.com/office/drawing/2014/main" id="{53A9D8E8-B676-40DD-7B72-5B15336DE7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685" r="4538" b="5"/>
          <a:stretch/>
        </p:blipFill>
        <p:spPr>
          <a:xfrm>
            <a:off x="5119143" y="130823"/>
            <a:ext cx="2125631" cy="4446184"/>
          </a:xfrm>
          <a:prstGeom prst="rect">
            <a:avLst/>
          </a:prstGeom>
        </p:spPr>
      </p:pic>
      <p:sp>
        <p:nvSpPr>
          <p:cNvPr id="2" name="Title 1">
            <a:extLst>
              <a:ext uri="{FF2B5EF4-FFF2-40B4-BE49-F238E27FC236}">
                <a16:creationId xmlns:a16="http://schemas.microsoft.com/office/drawing/2014/main" id="{9659B754-C9ED-8209-30E3-B3FC1FB0EC3E}"/>
              </a:ext>
            </a:extLst>
          </p:cNvPr>
          <p:cNvSpPr>
            <a:spLocks noGrp="1"/>
          </p:cNvSpPr>
          <p:nvPr>
            <p:ph type="title"/>
          </p:nvPr>
        </p:nvSpPr>
        <p:spPr>
          <a:xfrm>
            <a:off x="7243339" y="181458"/>
            <a:ext cx="4779327" cy="394275"/>
          </a:xfrm>
        </p:spPr>
        <p:txBody>
          <a:bodyPr vert="horz" lIns="91440" tIns="45720" rIns="91440" bIns="45720" rtlCol="0" anchor="b">
            <a:noAutofit/>
          </a:bodyPr>
          <a:lstStyle/>
          <a:p>
            <a:pPr>
              <a:lnSpc>
                <a:spcPct val="100000"/>
              </a:lnSpc>
            </a:pPr>
            <a:r>
              <a:rPr lang="en-US" sz="2800">
                <a:solidFill>
                  <a:srgbClr val="F6851F"/>
                </a:solidFill>
              </a:rPr>
              <a:t>Marketing and Outreach </a:t>
            </a:r>
            <a:endParaRPr lang="en-US" sz="2800" kern="1200">
              <a:solidFill>
                <a:srgbClr val="F6851F"/>
              </a:solidFill>
              <a:latin typeface="+mj-lt"/>
              <a:cs typeface="Helvetica"/>
            </a:endParaRPr>
          </a:p>
        </p:txBody>
      </p:sp>
      <p:pic>
        <p:nvPicPr>
          <p:cNvPr id="4" name="Picture 3">
            <a:extLst>
              <a:ext uri="{FF2B5EF4-FFF2-40B4-BE49-F238E27FC236}">
                <a16:creationId xmlns:a16="http://schemas.microsoft.com/office/drawing/2014/main" id="{574FA7A7-4BD7-2D1F-1FAA-F691F2A836A0}"/>
              </a:ext>
            </a:extLst>
          </p:cNvPr>
          <p:cNvPicPr>
            <a:picLocks noChangeAspect="1"/>
          </p:cNvPicPr>
          <p:nvPr/>
        </p:nvPicPr>
        <p:blipFill>
          <a:blip r:embed="rId6"/>
          <a:stretch>
            <a:fillRect/>
          </a:stretch>
        </p:blipFill>
        <p:spPr>
          <a:xfrm>
            <a:off x="5100789" y="4128322"/>
            <a:ext cx="2534451" cy="2255612"/>
          </a:xfrm>
          <a:prstGeom prst="rect">
            <a:avLst/>
          </a:prstGeom>
        </p:spPr>
      </p:pic>
      <p:sp>
        <p:nvSpPr>
          <p:cNvPr id="6" name="Footer Placeholder 5">
            <a:extLst>
              <a:ext uri="{FF2B5EF4-FFF2-40B4-BE49-F238E27FC236}">
                <a16:creationId xmlns:a16="http://schemas.microsoft.com/office/drawing/2014/main" id="{C5C633B8-BD5F-180D-6A99-76C6FAE68D75}"/>
              </a:ext>
            </a:extLst>
          </p:cNvPr>
          <p:cNvSpPr>
            <a:spLocks noGrp="1"/>
          </p:cNvSpPr>
          <p:nvPr>
            <p:ph type="ftr" sz="quarter" idx="11"/>
          </p:nvPr>
        </p:nvSpPr>
        <p:spPr/>
        <p:txBody>
          <a:bodyPr/>
          <a:lstStyle/>
          <a:p>
            <a:r>
              <a:rPr lang="en-US"/>
              <a:t>SD HR Team | #3 Mission Support Workshop Spring 2024</a:t>
            </a:r>
          </a:p>
        </p:txBody>
      </p:sp>
      <p:sp>
        <p:nvSpPr>
          <p:cNvPr id="5" name="Date Placeholder 4">
            <a:extLst>
              <a:ext uri="{FF2B5EF4-FFF2-40B4-BE49-F238E27FC236}">
                <a16:creationId xmlns:a16="http://schemas.microsoft.com/office/drawing/2014/main" id="{A33E8714-407B-63FE-970C-78F4508FC81B}"/>
              </a:ext>
            </a:extLst>
          </p:cNvPr>
          <p:cNvSpPr>
            <a:spLocks noGrp="1"/>
          </p:cNvSpPr>
          <p:nvPr>
            <p:ph type="dt" sz="half" idx="10"/>
          </p:nvPr>
        </p:nvSpPr>
        <p:spPr/>
        <p:txBody>
          <a:bodyPr/>
          <a:lstStyle/>
          <a:p>
            <a:r>
              <a:rPr lang="en-US"/>
              <a:t>2024.05.15-16</a:t>
            </a:r>
          </a:p>
        </p:txBody>
      </p:sp>
      <p:sp>
        <p:nvSpPr>
          <p:cNvPr id="10" name="Slide Number Placeholder 9">
            <a:extLst>
              <a:ext uri="{FF2B5EF4-FFF2-40B4-BE49-F238E27FC236}">
                <a16:creationId xmlns:a16="http://schemas.microsoft.com/office/drawing/2014/main" id="{82C9EC54-CF6E-D6BF-16FD-54A487636547}"/>
              </a:ext>
            </a:extLst>
          </p:cNvPr>
          <p:cNvSpPr>
            <a:spLocks noGrp="1"/>
          </p:cNvSpPr>
          <p:nvPr>
            <p:ph type="sldNum" sz="quarter" idx="12"/>
          </p:nvPr>
        </p:nvSpPr>
        <p:spPr/>
        <p:txBody>
          <a:bodyPr/>
          <a:lstStyle/>
          <a:p>
            <a:fld id="{EFEA031F-3946-4BBC-949C-5EB2BB7BA03C}" type="slidenum">
              <a:rPr lang="en-US" smtClean="0"/>
              <a:t>6</a:t>
            </a:fld>
            <a:endParaRPr lang="en-US"/>
          </a:p>
        </p:txBody>
      </p:sp>
      <p:pic>
        <p:nvPicPr>
          <p:cNvPr id="11" name="Picture 10">
            <a:extLst>
              <a:ext uri="{FF2B5EF4-FFF2-40B4-BE49-F238E27FC236}">
                <a16:creationId xmlns:a16="http://schemas.microsoft.com/office/drawing/2014/main" id="{0C720129-71AA-48E4-321C-C55B55EB2B8D}"/>
              </a:ext>
            </a:extLst>
          </p:cNvPr>
          <p:cNvPicPr>
            <a:picLocks noChangeAspect="1"/>
          </p:cNvPicPr>
          <p:nvPr/>
        </p:nvPicPr>
        <p:blipFill rotWithShape="1">
          <a:blip r:embed="rId7"/>
          <a:srcRect l="37908" t="33925" r="23050" b="1954"/>
          <a:stretch/>
        </p:blipFill>
        <p:spPr>
          <a:xfrm>
            <a:off x="7287510" y="3314834"/>
            <a:ext cx="2529990" cy="3057376"/>
          </a:xfrm>
          <a:prstGeom prst="rect">
            <a:avLst/>
          </a:prstGeom>
        </p:spPr>
      </p:pic>
      <p:pic>
        <p:nvPicPr>
          <p:cNvPr id="7" name="Picture 6">
            <a:extLst>
              <a:ext uri="{FF2B5EF4-FFF2-40B4-BE49-F238E27FC236}">
                <a16:creationId xmlns:a16="http://schemas.microsoft.com/office/drawing/2014/main" id="{59DCCF50-03DC-38EC-E4EF-1F54624ED804}"/>
              </a:ext>
            </a:extLst>
          </p:cNvPr>
          <p:cNvPicPr>
            <a:picLocks noChangeAspect="1"/>
          </p:cNvPicPr>
          <p:nvPr/>
        </p:nvPicPr>
        <p:blipFill>
          <a:blip r:embed="rId8"/>
          <a:stretch>
            <a:fillRect/>
          </a:stretch>
        </p:blipFill>
        <p:spPr>
          <a:xfrm>
            <a:off x="9844956" y="970008"/>
            <a:ext cx="2319867" cy="1841343"/>
          </a:xfrm>
          <a:prstGeom prst="rect">
            <a:avLst/>
          </a:prstGeom>
        </p:spPr>
      </p:pic>
      <p:pic>
        <p:nvPicPr>
          <p:cNvPr id="12" name="Picture 11">
            <a:extLst>
              <a:ext uri="{FF2B5EF4-FFF2-40B4-BE49-F238E27FC236}">
                <a16:creationId xmlns:a16="http://schemas.microsoft.com/office/drawing/2014/main" id="{9D30A68F-DAD0-2B71-AA4F-97863A36C423}"/>
              </a:ext>
            </a:extLst>
          </p:cNvPr>
          <p:cNvPicPr>
            <a:picLocks noChangeAspect="1"/>
          </p:cNvPicPr>
          <p:nvPr/>
        </p:nvPicPr>
        <p:blipFill>
          <a:blip r:embed="rId9"/>
          <a:stretch>
            <a:fillRect/>
          </a:stretch>
        </p:blipFill>
        <p:spPr>
          <a:xfrm>
            <a:off x="7247467" y="575733"/>
            <a:ext cx="2743200" cy="2743200"/>
          </a:xfrm>
          <a:prstGeom prst="rect">
            <a:avLst/>
          </a:prstGeom>
        </p:spPr>
      </p:pic>
      <p:pic>
        <p:nvPicPr>
          <p:cNvPr id="3" name="Picture 2">
            <a:extLst>
              <a:ext uri="{FF2B5EF4-FFF2-40B4-BE49-F238E27FC236}">
                <a16:creationId xmlns:a16="http://schemas.microsoft.com/office/drawing/2014/main" id="{0C2F4EBC-84FD-86B2-E59A-0B818E4AFABE}"/>
              </a:ext>
            </a:extLst>
          </p:cNvPr>
          <p:cNvPicPr>
            <a:picLocks noChangeAspect="1"/>
          </p:cNvPicPr>
          <p:nvPr/>
        </p:nvPicPr>
        <p:blipFill>
          <a:blip r:embed="rId10"/>
          <a:stretch>
            <a:fillRect/>
          </a:stretch>
        </p:blipFill>
        <p:spPr>
          <a:xfrm>
            <a:off x="9847649" y="2721222"/>
            <a:ext cx="2343441" cy="3662230"/>
          </a:xfrm>
          <a:prstGeom prst="rect">
            <a:avLst/>
          </a:prstGeom>
        </p:spPr>
      </p:pic>
      <p:sp>
        <p:nvSpPr>
          <p:cNvPr id="13" name="TextBox 12">
            <a:extLst>
              <a:ext uri="{FF2B5EF4-FFF2-40B4-BE49-F238E27FC236}">
                <a16:creationId xmlns:a16="http://schemas.microsoft.com/office/drawing/2014/main" id="{E1D7512E-C9A1-37F1-2039-49C17D71A242}"/>
              </a:ext>
            </a:extLst>
          </p:cNvPr>
          <p:cNvSpPr txBox="1"/>
          <p:nvPr/>
        </p:nvSpPr>
        <p:spPr>
          <a:xfrm>
            <a:off x="172234" y="6056855"/>
            <a:ext cx="479642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i="1">
                <a:solidFill>
                  <a:srgbClr val="0078D7"/>
                </a:solidFill>
                <a:ea typeface="+mn-lt"/>
                <a:cs typeface="+mn-lt"/>
                <a:hlinkClick r:id="rId11"/>
              </a:rPr>
              <a:t>https://www.kotatv.com/2024/04/17/amidst-competitive-job-market-leads-employment-expo-emphasized-local-hiring/</a:t>
            </a:r>
            <a:endParaRPr lang="en-US" sz="800" b="1" i="1"/>
          </a:p>
          <a:p>
            <a:pPr algn="l"/>
            <a:endParaRPr lang="en-US" sz="1100">
              <a:cs typeface="Helvetica"/>
            </a:endParaRPr>
          </a:p>
        </p:txBody>
      </p:sp>
      <p:sp>
        <p:nvSpPr>
          <p:cNvPr id="14" name="Wave 13">
            <a:extLst>
              <a:ext uri="{FF2B5EF4-FFF2-40B4-BE49-F238E27FC236}">
                <a16:creationId xmlns:a16="http://schemas.microsoft.com/office/drawing/2014/main" id="{BBFE740C-AA1C-9858-81EC-7621F9B45ADF}"/>
              </a:ext>
            </a:extLst>
          </p:cNvPr>
          <p:cNvSpPr/>
          <p:nvPr/>
        </p:nvSpPr>
        <p:spPr>
          <a:xfrm rot="1086745">
            <a:off x="10875753" y="630476"/>
            <a:ext cx="1241449" cy="679064"/>
          </a:xfrm>
          <a:prstGeom prst="wav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a:solidFill>
                  <a:srgbClr val="002060"/>
                </a:solidFill>
              </a:rPr>
              <a:t>Sasquatch Baseball Games – brochures &amp; live announcements</a:t>
            </a:r>
          </a:p>
        </p:txBody>
      </p:sp>
      <p:pic>
        <p:nvPicPr>
          <p:cNvPr id="19" name="Graphic 18" descr="Baseball with solid fill">
            <a:extLst>
              <a:ext uri="{FF2B5EF4-FFF2-40B4-BE49-F238E27FC236}">
                <a16:creationId xmlns:a16="http://schemas.microsoft.com/office/drawing/2014/main" id="{8CFCF0CB-7BF6-485C-0C60-B6157D6445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62734" y="441927"/>
            <a:ext cx="670368" cy="670368"/>
          </a:xfrm>
          <a:prstGeom prst="rect">
            <a:avLst/>
          </a:prstGeom>
        </p:spPr>
      </p:pic>
    </p:spTree>
    <p:extLst>
      <p:ext uri="{BB962C8B-B14F-4D97-AF65-F5344CB8AC3E}">
        <p14:creationId xmlns:p14="http://schemas.microsoft.com/office/powerpoint/2010/main" val="87299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9BDA-B2D3-D639-7D2A-E7CCA675BB01}"/>
              </a:ext>
            </a:extLst>
          </p:cNvPr>
          <p:cNvSpPr>
            <a:spLocks noGrp="1"/>
          </p:cNvSpPr>
          <p:nvPr>
            <p:ph type="title"/>
          </p:nvPr>
        </p:nvSpPr>
        <p:spPr/>
        <p:txBody>
          <a:bodyPr/>
          <a:lstStyle/>
          <a:p>
            <a:r>
              <a:rPr lang="en-US">
                <a:solidFill>
                  <a:srgbClr val="00336E"/>
                </a:solidFill>
              </a:rPr>
              <a:t>Domestic Extended Assignment (DEA)</a:t>
            </a:r>
          </a:p>
        </p:txBody>
      </p:sp>
      <p:sp>
        <p:nvSpPr>
          <p:cNvPr id="4" name="Date Placeholder 3">
            <a:extLst>
              <a:ext uri="{FF2B5EF4-FFF2-40B4-BE49-F238E27FC236}">
                <a16:creationId xmlns:a16="http://schemas.microsoft.com/office/drawing/2014/main" id="{998F14BD-FA6B-0DD5-10DD-98CBB6265DB5}"/>
              </a:ext>
            </a:extLst>
          </p:cNvPr>
          <p:cNvSpPr>
            <a:spLocks noGrp="1"/>
          </p:cNvSpPr>
          <p:nvPr>
            <p:ph type="dt" sz="half" idx="10"/>
          </p:nvPr>
        </p:nvSpPr>
        <p:spPr/>
        <p:txBody>
          <a:bodyPr/>
          <a:lstStyle/>
          <a:p>
            <a:r>
              <a:rPr lang="en-US"/>
              <a:t>2024.05.15-16</a:t>
            </a:r>
          </a:p>
        </p:txBody>
      </p:sp>
      <p:sp>
        <p:nvSpPr>
          <p:cNvPr id="5" name="Footer Placeholder 4">
            <a:extLst>
              <a:ext uri="{FF2B5EF4-FFF2-40B4-BE49-F238E27FC236}">
                <a16:creationId xmlns:a16="http://schemas.microsoft.com/office/drawing/2014/main" id="{EA9E0BF3-2B2A-9A0C-2C09-B95F9E74FE08}"/>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30A953FA-92DE-F280-79C7-76B944D5279E}"/>
              </a:ext>
            </a:extLst>
          </p:cNvPr>
          <p:cNvSpPr>
            <a:spLocks noGrp="1"/>
          </p:cNvSpPr>
          <p:nvPr>
            <p:ph type="sldNum" sz="quarter" idx="12"/>
          </p:nvPr>
        </p:nvSpPr>
        <p:spPr/>
        <p:txBody>
          <a:bodyPr/>
          <a:lstStyle/>
          <a:p>
            <a:fld id="{EFEA031F-3946-4BBC-949C-5EB2BB7BA03C}" type="slidenum">
              <a:rPr lang="en-US" smtClean="0"/>
              <a:t>7</a:t>
            </a:fld>
            <a:endParaRPr lang="en-US"/>
          </a:p>
        </p:txBody>
      </p:sp>
      <p:sp>
        <p:nvSpPr>
          <p:cNvPr id="10" name="Content Placeholder 9">
            <a:extLst>
              <a:ext uri="{FF2B5EF4-FFF2-40B4-BE49-F238E27FC236}">
                <a16:creationId xmlns:a16="http://schemas.microsoft.com/office/drawing/2014/main" id="{D798F7B1-A171-6C8F-FBC1-C80E4E7070B3}"/>
              </a:ext>
            </a:extLst>
          </p:cNvPr>
          <p:cNvSpPr>
            <a:spLocks noGrp="1"/>
          </p:cNvSpPr>
          <p:nvPr>
            <p:ph idx="1"/>
          </p:nvPr>
        </p:nvSpPr>
        <p:spPr>
          <a:xfrm>
            <a:off x="266700" y="1066799"/>
            <a:ext cx="11320866" cy="5181601"/>
          </a:xfrm>
        </p:spPr>
        <p:txBody>
          <a:bodyPr vert="horz" lIns="91440" tIns="45720" rIns="91440" bIns="45720" rtlCol="0" anchor="t">
            <a:normAutofit/>
          </a:bodyPr>
          <a:lstStyle/>
          <a:p>
            <a:pPr marL="0" indent="0">
              <a:buNone/>
            </a:pPr>
            <a:r>
              <a:rPr lang="en-US" b="1">
                <a:solidFill>
                  <a:srgbClr val="002060"/>
                </a:solidFill>
                <a:hlinkClick r:id="rId2">
                  <a:extLst>
                    <a:ext uri="{A12FA001-AC4F-418D-AE19-62706E023703}">
                      <ahyp:hlinkClr xmlns:ahyp="http://schemas.microsoft.com/office/drawing/2018/hyperlinkcolor" val="tx"/>
                    </a:ext>
                  </a:extLst>
                </a:hlinkClick>
              </a:rPr>
              <a:t>What has changed?</a:t>
            </a:r>
          </a:p>
          <a:p>
            <a:pPr marL="0" indent="0">
              <a:buNone/>
            </a:pPr>
            <a:r>
              <a:rPr lang="en-US">
                <a:solidFill>
                  <a:srgbClr val="0563C1"/>
                </a:solidFill>
                <a:hlinkClick r:id="rId2">
                  <a:extLst>
                    <a:ext uri="{A12FA001-AC4F-418D-AE19-62706E023703}">
                      <ahyp:hlinkClr xmlns:ahyp="http://schemas.microsoft.com/office/drawing/2018/hyperlinkcolor" val="tx"/>
                    </a:ext>
                  </a:extLst>
                </a:hlinkClick>
              </a:rPr>
              <a:t>FAQ</a:t>
            </a:r>
            <a:r>
              <a:rPr lang="en-US"/>
              <a:t> for interested employees on our </a:t>
            </a:r>
            <a:r>
              <a:rPr lang="en-US">
                <a:hlinkClick r:id="rId3"/>
              </a:rPr>
              <a:t>South Dakota Expansion page</a:t>
            </a:r>
            <a:r>
              <a:rPr lang="en-US"/>
              <a:t>. Includes great information on how to apply, questions about per diems, getting there and back, etc. The policy is also available from our webpage.</a:t>
            </a:r>
          </a:p>
          <a:p>
            <a:pPr marL="0" indent="0">
              <a:buNone/>
            </a:pPr>
            <a:endParaRPr lang="en-US"/>
          </a:p>
          <a:p>
            <a:r>
              <a:rPr lang="en-US"/>
              <a:t>How does an employee benefit from a DEA?</a:t>
            </a:r>
            <a:endParaRPr lang="en-US">
              <a:cs typeface="Helvetica"/>
            </a:endParaRPr>
          </a:p>
          <a:p>
            <a:pPr lvl="1"/>
            <a:r>
              <a:rPr lang="en-US"/>
              <a:t>Keeps home in IL (home base)</a:t>
            </a:r>
            <a:endParaRPr lang="en-US">
              <a:cs typeface="Helvetica"/>
            </a:endParaRPr>
          </a:p>
          <a:p>
            <a:pPr lvl="1"/>
            <a:r>
              <a:rPr lang="en-US"/>
              <a:t>Receives MI&amp;E &amp; Lodging per diems </a:t>
            </a:r>
            <a:endParaRPr lang="en-US">
              <a:cs typeface="Helvetica"/>
            </a:endParaRPr>
          </a:p>
          <a:p>
            <a:pPr lvl="1"/>
            <a:r>
              <a:rPr lang="en-US"/>
              <a:t>Retention Bonus upon completion of each year on a DEA</a:t>
            </a:r>
            <a:endParaRPr lang="en-US">
              <a:cs typeface="Helvetica"/>
            </a:endParaRPr>
          </a:p>
          <a:p>
            <a:pPr lvl="1"/>
            <a:r>
              <a:rPr lang="en-US"/>
              <a:t>Objective is to return to the same or similar position you left at home site</a:t>
            </a:r>
            <a:endParaRPr lang="en-US">
              <a:cs typeface="Helvetica"/>
            </a:endParaRPr>
          </a:p>
          <a:p>
            <a:pPr lvl="1"/>
            <a:endParaRPr lang="en-US">
              <a:cs typeface="Helvetica"/>
            </a:endParaRPr>
          </a:p>
          <a:p>
            <a:pPr algn="just">
              <a:buFont typeface="Arial" panose="020B0909000000000000" pitchFamily="49" charset="-128"/>
              <a:buChar char="•"/>
            </a:pPr>
            <a:r>
              <a:rPr lang="en-US" sz="2000">
                <a:cs typeface="Helvetica"/>
              </a:rPr>
              <a:t>DEAs will only be utilized for critical skills/highly technical positions that require direct Fermilab experience</a:t>
            </a:r>
          </a:p>
          <a:p>
            <a:pPr lvl="1"/>
            <a:endParaRPr lang="en-US">
              <a:cs typeface="Helvetica"/>
            </a:endParaRPr>
          </a:p>
        </p:txBody>
      </p:sp>
    </p:spTree>
    <p:extLst>
      <p:ext uri="{BB962C8B-B14F-4D97-AF65-F5344CB8AC3E}">
        <p14:creationId xmlns:p14="http://schemas.microsoft.com/office/powerpoint/2010/main" val="6838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9BDA-B2D3-D639-7D2A-E7CCA675BB01}"/>
              </a:ext>
            </a:extLst>
          </p:cNvPr>
          <p:cNvSpPr>
            <a:spLocks noGrp="1"/>
          </p:cNvSpPr>
          <p:nvPr>
            <p:ph type="title"/>
          </p:nvPr>
        </p:nvSpPr>
        <p:spPr/>
        <p:txBody>
          <a:bodyPr/>
          <a:lstStyle/>
          <a:p>
            <a:r>
              <a:rPr lang="en-US">
                <a:solidFill>
                  <a:srgbClr val="00336E"/>
                </a:solidFill>
              </a:rPr>
              <a:t>Domestic Extended Assignment (DEA)</a:t>
            </a:r>
          </a:p>
        </p:txBody>
      </p:sp>
      <p:sp>
        <p:nvSpPr>
          <p:cNvPr id="4" name="Date Placeholder 3">
            <a:extLst>
              <a:ext uri="{FF2B5EF4-FFF2-40B4-BE49-F238E27FC236}">
                <a16:creationId xmlns:a16="http://schemas.microsoft.com/office/drawing/2014/main" id="{998F14BD-FA6B-0DD5-10DD-98CBB6265DB5}"/>
              </a:ext>
            </a:extLst>
          </p:cNvPr>
          <p:cNvSpPr>
            <a:spLocks noGrp="1"/>
          </p:cNvSpPr>
          <p:nvPr>
            <p:ph type="dt" sz="half" idx="10"/>
          </p:nvPr>
        </p:nvSpPr>
        <p:spPr/>
        <p:txBody>
          <a:bodyPr/>
          <a:lstStyle/>
          <a:p>
            <a:r>
              <a:rPr lang="en-US"/>
              <a:t>2024.05.15-16</a:t>
            </a:r>
          </a:p>
        </p:txBody>
      </p:sp>
      <p:sp>
        <p:nvSpPr>
          <p:cNvPr id="5" name="Footer Placeholder 4">
            <a:extLst>
              <a:ext uri="{FF2B5EF4-FFF2-40B4-BE49-F238E27FC236}">
                <a16:creationId xmlns:a16="http://schemas.microsoft.com/office/drawing/2014/main" id="{EA9E0BF3-2B2A-9A0C-2C09-B95F9E74FE08}"/>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30A953FA-92DE-F280-79C7-76B944D5279E}"/>
              </a:ext>
            </a:extLst>
          </p:cNvPr>
          <p:cNvSpPr>
            <a:spLocks noGrp="1"/>
          </p:cNvSpPr>
          <p:nvPr>
            <p:ph type="sldNum" sz="quarter" idx="12"/>
          </p:nvPr>
        </p:nvSpPr>
        <p:spPr/>
        <p:txBody>
          <a:bodyPr/>
          <a:lstStyle/>
          <a:p>
            <a:fld id="{EFEA031F-3946-4BBC-949C-5EB2BB7BA03C}" type="slidenum">
              <a:rPr lang="en-US" smtClean="0"/>
              <a:t>8</a:t>
            </a:fld>
            <a:endParaRPr lang="en-US"/>
          </a:p>
        </p:txBody>
      </p:sp>
      <p:sp>
        <p:nvSpPr>
          <p:cNvPr id="10" name="Content Placeholder 9">
            <a:extLst>
              <a:ext uri="{FF2B5EF4-FFF2-40B4-BE49-F238E27FC236}">
                <a16:creationId xmlns:a16="http://schemas.microsoft.com/office/drawing/2014/main" id="{D798F7B1-A171-6C8F-FBC1-C80E4E7070B3}"/>
              </a:ext>
            </a:extLst>
          </p:cNvPr>
          <p:cNvSpPr>
            <a:spLocks noGrp="1"/>
          </p:cNvSpPr>
          <p:nvPr>
            <p:ph idx="1"/>
          </p:nvPr>
        </p:nvSpPr>
        <p:spPr>
          <a:xfrm>
            <a:off x="266700" y="1016233"/>
            <a:ext cx="4313689" cy="5325609"/>
          </a:xfrm>
        </p:spPr>
        <p:txBody>
          <a:bodyPr vert="horz" lIns="91440" tIns="45720" rIns="91440" bIns="45720" rtlCol="0" anchor="t">
            <a:noAutofit/>
          </a:bodyPr>
          <a:lstStyle/>
          <a:p>
            <a:pPr algn="just"/>
            <a:r>
              <a:rPr lang="en-US" sz="1650"/>
              <a:t>When needed, i</a:t>
            </a:r>
            <a:r>
              <a:rPr lang="en-US" sz="1800"/>
              <a:t>nternal Job Postings will specifically indicate if they are DEA eligible</a:t>
            </a:r>
            <a:endParaRPr lang="en-US" sz="1800">
              <a:cs typeface="Helvetica"/>
            </a:endParaRPr>
          </a:p>
          <a:p>
            <a:pPr algn="just"/>
            <a:r>
              <a:rPr lang="en-US" sz="1800"/>
              <a:t>Interview process is same as when you originally applied – you will interview and if chosen, be given a Letter of Understanding (LOU) which details your specific terms to sign/accept</a:t>
            </a:r>
            <a:endParaRPr lang="en-US" sz="1800">
              <a:cs typeface="Helvetica"/>
            </a:endParaRPr>
          </a:p>
          <a:p>
            <a:pPr algn="just"/>
            <a:r>
              <a:rPr lang="en-US" sz="1800"/>
              <a:t>Must be less cost expensive than a relocation per DOE</a:t>
            </a:r>
            <a:endParaRPr lang="en-US" sz="1800">
              <a:cs typeface="Helvetica"/>
            </a:endParaRPr>
          </a:p>
          <a:p>
            <a:pPr algn="just"/>
            <a:r>
              <a:rPr lang="en-US" sz="1800"/>
              <a:t>DEAS can not be longer than 3 years</a:t>
            </a:r>
            <a:endParaRPr lang="en-US" sz="1800">
              <a:cs typeface="Helvetica"/>
            </a:endParaRPr>
          </a:p>
          <a:p>
            <a:pPr algn="just"/>
            <a:r>
              <a:rPr lang="en-US" sz="1800"/>
              <a:t>Procedure for SD &amp; Generic have been created - phase 1 of 5 workflows to the right</a:t>
            </a:r>
            <a:endParaRPr lang="en-US" sz="1800">
              <a:cs typeface="Helvetica"/>
            </a:endParaRPr>
          </a:p>
        </p:txBody>
      </p:sp>
      <p:pic>
        <p:nvPicPr>
          <p:cNvPr id="12" name="Picture 11">
            <a:extLst>
              <a:ext uri="{FF2B5EF4-FFF2-40B4-BE49-F238E27FC236}">
                <a16:creationId xmlns:a16="http://schemas.microsoft.com/office/drawing/2014/main" id="{0F731A0F-6F4D-EBD9-BEEA-99ECEACA3F78}"/>
              </a:ext>
            </a:extLst>
          </p:cNvPr>
          <p:cNvPicPr>
            <a:picLocks noChangeAspect="1"/>
          </p:cNvPicPr>
          <p:nvPr/>
        </p:nvPicPr>
        <p:blipFill>
          <a:blip r:embed="rId2"/>
          <a:stretch>
            <a:fillRect/>
          </a:stretch>
        </p:blipFill>
        <p:spPr>
          <a:xfrm>
            <a:off x="4811225" y="780418"/>
            <a:ext cx="7380775" cy="5610354"/>
          </a:xfrm>
          <a:prstGeom prst="rect">
            <a:avLst/>
          </a:prstGeom>
        </p:spPr>
      </p:pic>
      <p:cxnSp>
        <p:nvCxnSpPr>
          <p:cNvPr id="14" name="Straight Arrow Connector 13">
            <a:extLst>
              <a:ext uri="{FF2B5EF4-FFF2-40B4-BE49-F238E27FC236}">
                <a16:creationId xmlns:a16="http://schemas.microsoft.com/office/drawing/2014/main" id="{D52BE8D0-33BB-B6E6-9632-72CA2A103AC4}"/>
              </a:ext>
            </a:extLst>
          </p:cNvPr>
          <p:cNvCxnSpPr>
            <a:cxnSpLocks/>
          </p:cNvCxnSpPr>
          <p:nvPr/>
        </p:nvCxnSpPr>
        <p:spPr>
          <a:xfrm flipV="1">
            <a:off x="4240097" y="5306711"/>
            <a:ext cx="680583" cy="33802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4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A6F4-241D-2B28-0629-49DF7DFA9B49}"/>
              </a:ext>
            </a:extLst>
          </p:cNvPr>
          <p:cNvSpPr>
            <a:spLocks noGrp="1"/>
          </p:cNvSpPr>
          <p:nvPr>
            <p:ph type="title"/>
          </p:nvPr>
        </p:nvSpPr>
        <p:spPr/>
        <p:txBody>
          <a:bodyPr/>
          <a:lstStyle/>
          <a:p>
            <a:r>
              <a:rPr lang="en-US">
                <a:cs typeface="Helvetica"/>
              </a:rPr>
              <a:t>Holidays</a:t>
            </a:r>
            <a:endParaRPr lang="en-US"/>
          </a:p>
        </p:txBody>
      </p:sp>
      <p:sp>
        <p:nvSpPr>
          <p:cNvPr id="3" name="Content Placeholder 2">
            <a:extLst>
              <a:ext uri="{FF2B5EF4-FFF2-40B4-BE49-F238E27FC236}">
                <a16:creationId xmlns:a16="http://schemas.microsoft.com/office/drawing/2014/main" id="{7567F369-ED4D-D9B9-6C83-0A20984EBA0D}"/>
              </a:ext>
            </a:extLst>
          </p:cNvPr>
          <p:cNvSpPr>
            <a:spLocks noGrp="1"/>
          </p:cNvSpPr>
          <p:nvPr>
            <p:ph idx="1"/>
          </p:nvPr>
        </p:nvSpPr>
        <p:spPr>
          <a:xfrm>
            <a:off x="266700" y="1066799"/>
            <a:ext cx="3757995" cy="5181601"/>
          </a:xfrm>
        </p:spPr>
        <p:txBody>
          <a:bodyPr vert="horz" lIns="91440" tIns="45720" rIns="91440" bIns="45720" rtlCol="0" anchor="t">
            <a:normAutofit/>
          </a:bodyPr>
          <a:lstStyle/>
          <a:p>
            <a:r>
              <a:rPr lang="en-US" sz="1500">
                <a:cs typeface="Helvetica"/>
              </a:rPr>
              <a:t>Current process:</a:t>
            </a:r>
          </a:p>
          <a:p>
            <a:pPr lvl="1"/>
            <a:r>
              <a:rPr lang="en-US" sz="1500">
                <a:cs typeface="Helvetica"/>
              </a:rPr>
              <a:t>Our employees follow Fermilab’s Holiday schedule</a:t>
            </a:r>
          </a:p>
          <a:p>
            <a:pPr lvl="1"/>
            <a:r>
              <a:rPr lang="en-US" sz="1500">
                <a:cs typeface="Helvetica"/>
              </a:rPr>
              <a:t>11 Federal holidays</a:t>
            </a:r>
          </a:p>
          <a:p>
            <a:pPr lvl="1"/>
            <a:r>
              <a:rPr lang="en-US" sz="1500">
                <a:cs typeface="Helvetica"/>
              </a:rPr>
              <a:t>SDSTA holidays where Fermi still works – SDSTA mission-critical team works and receives regular pay + holiday pay to support the science so we can report to work</a:t>
            </a:r>
          </a:p>
          <a:p>
            <a:r>
              <a:rPr lang="en-US" sz="1500">
                <a:cs typeface="Helvetica"/>
              </a:rPr>
              <a:t>Cultural consideration to better align to SD Holidays</a:t>
            </a:r>
          </a:p>
          <a:p>
            <a:r>
              <a:rPr lang="en-US" sz="1500" i="1">
                <a:cs typeface="Helvetica"/>
              </a:rPr>
              <a:t>Subtopic for further conversation: Inclement Weather</a:t>
            </a:r>
          </a:p>
          <a:p>
            <a:endParaRPr lang="en-US">
              <a:cs typeface="Helvetica"/>
            </a:endParaRPr>
          </a:p>
          <a:p>
            <a:endParaRPr lang="en-US">
              <a:cs typeface="Helvetica"/>
            </a:endParaRPr>
          </a:p>
          <a:p>
            <a:endParaRPr lang="en-US">
              <a:cs typeface="Helvetica"/>
            </a:endParaRPr>
          </a:p>
          <a:p>
            <a:endParaRPr lang="en-US">
              <a:cs typeface="Helvetica"/>
            </a:endParaRPr>
          </a:p>
        </p:txBody>
      </p:sp>
      <p:sp>
        <p:nvSpPr>
          <p:cNvPr id="4" name="Date Placeholder 3">
            <a:extLst>
              <a:ext uri="{FF2B5EF4-FFF2-40B4-BE49-F238E27FC236}">
                <a16:creationId xmlns:a16="http://schemas.microsoft.com/office/drawing/2014/main" id="{2A059BFC-7B61-4F95-9457-BA5FECB1EB63}"/>
              </a:ext>
            </a:extLst>
          </p:cNvPr>
          <p:cNvSpPr>
            <a:spLocks noGrp="1"/>
          </p:cNvSpPr>
          <p:nvPr>
            <p:ph type="dt" sz="half" idx="10"/>
          </p:nvPr>
        </p:nvSpPr>
        <p:spPr/>
        <p:txBody>
          <a:bodyPr/>
          <a:lstStyle/>
          <a:p>
            <a:r>
              <a:rPr lang="en-US"/>
              <a:t>2024.05.15-16</a:t>
            </a:r>
          </a:p>
        </p:txBody>
      </p:sp>
      <p:sp>
        <p:nvSpPr>
          <p:cNvPr id="5" name="Footer Placeholder 4">
            <a:extLst>
              <a:ext uri="{FF2B5EF4-FFF2-40B4-BE49-F238E27FC236}">
                <a16:creationId xmlns:a16="http://schemas.microsoft.com/office/drawing/2014/main" id="{54F514F3-C7CE-FD4F-79DE-F7C5717C80F4}"/>
              </a:ext>
            </a:extLst>
          </p:cNvPr>
          <p:cNvSpPr>
            <a:spLocks noGrp="1"/>
          </p:cNvSpPr>
          <p:nvPr>
            <p:ph type="ftr" sz="quarter" idx="11"/>
          </p:nvPr>
        </p:nvSpPr>
        <p:spPr/>
        <p:txBody>
          <a:bodyPr/>
          <a:lstStyle/>
          <a:p>
            <a:r>
              <a:rPr lang="en-US"/>
              <a:t>SD HR Team | #3 Mission Support Workshop Spring 2024</a:t>
            </a:r>
          </a:p>
        </p:txBody>
      </p:sp>
      <p:sp>
        <p:nvSpPr>
          <p:cNvPr id="6" name="Slide Number Placeholder 5">
            <a:extLst>
              <a:ext uri="{FF2B5EF4-FFF2-40B4-BE49-F238E27FC236}">
                <a16:creationId xmlns:a16="http://schemas.microsoft.com/office/drawing/2014/main" id="{F4FD9D96-2F37-6DB4-19A8-76F82170D3AC}"/>
              </a:ext>
            </a:extLst>
          </p:cNvPr>
          <p:cNvSpPr>
            <a:spLocks noGrp="1"/>
          </p:cNvSpPr>
          <p:nvPr>
            <p:ph type="sldNum" sz="quarter" idx="12"/>
          </p:nvPr>
        </p:nvSpPr>
        <p:spPr/>
        <p:txBody>
          <a:bodyPr/>
          <a:lstStyle/>
          <a:p>
            <a:fld id="{EFEA031F-3946-4BBC-949C-5EB2BB7BA03C}" type="slidenum">
              <a:rPr lang="en-US" smtClean="0"/>
              <a:t>9</a:t>
            </a:fld>
            <a:endParaRPr lang="en-US"/>
          </a:p>
        </p:txBody>
      </p:sp>
      <p:graphicFrame>
        <p:nvGraphicFramePr>
          <p:cNvPr id="7" name="Table 6">
            <a:extLst>
              <a:ext uri="{FF2B5EF4-FFF2-40B4-BE49-F238E27FC236}">
                <a16:creationId xmlns:a16="http://schemas.microsoft.com/office/drawing/2014/main" id="{2311D553-886D-5AE1-71B4-1E0885C35821}"/>
              </a:ext>
            </a:extLst>
          </p:cNvPr>
          <p:cNvGraphicFramePr>
            <a:graphicFrameLocks noGrp="1"/>
          </p:cNvGraphicFramePr>
          <p:nvPr>
            <p:extLst>
              <p:ext uri="{D42A27DB-BD31-4B8C-83A1-F6EECF244321}">
                <p14:modId xmlns:p14="http://schemas.microsoft.com/office/powerpoint/2010/main" val="1701905285"/>
              </p:ext>
            </p:extLst>
          </p:nvPr>
        </p:nvGraphicFramePr>
        <p:xfrm>
          <a:off x="4392705" y="744070"/>
          <a:ext cx="7709276" cy="5287658"/>
        </p:xfrm>
        <a:graphic>
          <a:graphicData uri="http://schemas.openxmlformats.org/drawingml/2006/table">
            <a:tbl>
              <a:tblPr firstRow="1" firstCol="1" bandRow="1">
                <a:tableStyleId>{3B4B98B0-60AC-42C2-AFA5-B58CD77FA1E5}</a:tableStyleId>
              </a:tblPr>
              <a:tblGrid>
                <a:gridCol w="3859305">
                  <a:extLst>
                    <a:ext uri="{9D8B030D-6E8A-4147-A177-3AD203B41FA5}">
                      <a16:colId xmlns:a16="http://schemas.microsoft.com/office/drawing/2014/main" val="1327970370"/>
                    </a:ext>
                  </a:extLst>
                </a:gridCol>
                <a:gridCol w="3849971">
                  <a:extLst>
                    <a:ext uri="{9D8B030D-6E8A-4147-A177-3AD203B41FA5}">
                      <a16:colId xmlns:a16="http://schemas.microsoft.com/office/drawing/2014/main" val="4243499852"/>
                    </a:ext>
                  </a:extLst>
                </a:gridCol>
              </a:tblGrid>
              <a:tr h="365636">
                <a:tc>
                  <a:txBody>
                    <a:bodyPr/>
                    <a:lstStyle/>
                    <a:p>
                      <a:pPr marL="0" marR="0" algn="ctr">
                        <a:lnSpc>
                          <a:spcPct val="107000"/>
                        </a:lnSpc>
                        <a:spcBef>
                          <a:spcPts val="0"/>
                        </a:spcBef>
                        <a:spcAft>
                          <a:spcPts val="0"/>
                        </a:spcAft>
                      </a:pPr>
                      <a:r>
                        <a:rPr lang="en-US" sz="1100">
                          <a:effectLst/>
                        </a:rPr>
                        <a:t>SDSTA HOLIDAY (11*)</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*Plus administrative holidays not listed below</a:t>
                      </a:r>
                    </a:p>
                  </a:txBody>
                  <a:tcPr marL="68580" marR="68580" marT="0" marB="0"/>
                </a:tc>
                <a:tc>
                  <a:txBody>
                    <a:bodyPr/>
                    <a:lstStyle/>
                    <a:p>
                      <a:pPr marL="0" marR="0" algn="ctr">
                        <a:lnSpc>
                          <a:spcPct val="107000"/>
                        </a:lnSpc>
                        <a:spcBef>
                          <a:spcPts val="0"/>
                        </a:spcBef>
                        <a:spcAft>
                          <a:spcPts val="0"/>
                        </a:spcAft>
                      </a:pPr>
                      <a:r>
                        <a:rPr lang="en-US" sz="1100">
                          <a:effectLst/>
                        </a:rPr>
                        <a:t>FERMILAB (10 + Floating)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703794"/>
                  </a:ext>
                </a:extLst>
              </a:tr>
              <a:tr h="351573">
                <a:tc>
                  <a:txBody>
                    <a:bodyPr/>
                    <a:lstStyle/>
                    <a:p>
                      <a:pPr marL="0" marR="0">
                        <a:lnSpc>
                          <a:spcPct val="107000"/>
                        </a:lnSpc>
                        <a:spcBef>
                          <a:spcPts val="0"/>
                        </a:spcBef>
                        <a:spcAft>
                          <a:spcPts val="0"/>
                        </a:spcAft>
                      </a:pPr>
                      <a:r>
                        <a:rPr lang="en-US" sz="1100">
                          <a:effectLst/>
                        </a:rPr>
                        <a:t>New Year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New Years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0538044"/>
                  </a:ext>
                </a:extLst>
              </a:tr>
              <a:tr h="351573">
                <a:tc>
                  <a:txBody>
                    <a:bodyPr/>
                    <a:lstStyle/>
                    <a:p>
                      <a:pPr marL="0" marR="0">
                        <a:lnSpc>
                          <a:spcPct val="107000"/>
                        </a:lnSpc>
                        <a:spcBef>
                          <a:spcPts val="0"/>
                        </a:spcBef>
                        <a:spcAft>
                          <a:spcPts val="0"/>
                        </a:spcAft>
                      </a:pPr>
                      <a:r>
                        <a:rPr lang="en-US" sz="1100">
                          <a:effectLst/>
                        </a:rPr>
                        <a:t>Martin Luther King Jr.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Martin Luther King Jr.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2881169"/>
                  </a:ext>
                </a:extLst>
              </a:tr>
              <a:tr h="351573">
                <a:tc>
                  <a:txBody>
                    <a:bodyPr/>
                    <a:lstStyle/>
                    <a:p>
                      <a:pPr marL="0" marR="0">
                        <a:lnSpc>
                          <a:spcPct val="107000"/>
                        </a:lnSpc>
                        <a:spcBef>
                          <a:spcPts val="0"/>
                        </a:spcBef>
                        <a:spcAft>
                          <a:spcPts val="0"/>
                        </a:spcAft>
                      </a:pPr>
                      <a:r>
                        <a:rPr lang="en-US" sz="1100">
                          <a:effectLst/>
                        </a:rPr>
                        <a:t>Presidents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182934"/>
                  </a:ext>
                </a:extLst>
              </a:tr>
              <a:tr h="351573">
                <a:tc>
                  <a:txBody>
                    <a:bodyPr/>
                    <a:lstStyle/>
                    <a:p>
                      <a:pPr marL="0" marR="0">
                        <a:lnSpc>
                          <a:spcPct val="107000"/>
                        </a:lnSpc>
                        <a:spcBef>
                          <a:spcPts val="0"/>
                        </a:spcBef>
                        <a:spcAft>
                          <a:spcPts val="0"/>
                        </a:spcAft>
                      </a:pPr>
                      <a:r>
                        <a:rPr lang="en-US" sz="1100">
                          <a:effectLst/>
                        </a:rPr>
                        <a:t>Memorial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Memorial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268760"/>
                  </a:ext>
                </a:extLst>
              </a:tr>
              <a:tr h="351573">
                <a:tc>
                  <a:txBody>
                    <a:bodyPr/>
                    <a:lstStyle/>
                    <a:p>
                      <a:pPr marL="0" marR="0">
                        <a:lnSpc>
                          <a:spcPct val="107000"/>
                        </a:lnSpc>
                        <a:spcBef>
                          <a:spcPts val="0"/>
                        </a:spcBef>
                        <a:spcAft>
                          <a:spcPts val="0"/>
                        </a:spcAft>
                      </a:pPr>
                      <a:r>
                        <a:rPr lang="en-US" sz="1100">
                          <a:effectLst/>
                        </a:rPr>
                        <a:t>Juneteenth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Juneteenth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7877448"/>
                  </a:ext>
                </a:extLst>
              </a:tr>
              <a:tr h="351573">
                <a:tc>
                  <a:txBody>
                    <a:bodyPr/>
                    <a:lstStyle/>
                    <a:p>
                      <a:pPr marL="0" marR="0">
                        <a:lnSpc>
                          <a:spcPct val="107000"/>
                        </a:lnSpc>
                        <a:spcBef>
                          <a:spcPts val="0"/>
                        </a:spcBef>
                        <a:spcAft>
                          <a:spcPts val="0"/>
                        </a:spcAft>
                      </a:pPr>
                      <a:r>
                        <a:rPr lang="en-US" sz="1100">
                          <a:effectLst/>
                        </a:rPr>
                        <a:t>Independence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Independence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3668"/>
                  </a:ext>
                </a:extLst>
              </a:tr>
              <a:tr h="351573">
                <a:tc>
                  <a:txBody>
                    <a:bodyPr/>
                    <a:lstStyle/>
                    <a:p>
                      <a:pPr marL="0" marR="0">
                        <a:lnSpc>
                          <a:spcPct val="107000"/>
                        </a:lnSpc>
                        <a:spcBef>
                          <a:spcPts val="0"/>
                        </a:spcBef>
                        <a:spcAft>
                          <a:spcPts val="0"/>
                        </a:spcAft>
                      </a:pPr>
                      <a:r>
                        <a:rPr lang="en-US" sz="1100">
                          <a:effectLst/>
                        </a:rPr>
                        <a:t>Labor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Labor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817688"/>
                  </a:ext>
                </a:extLst>
              </a:tr>
              <a:tr h="351573">
                <a:tc>
                  <a:txBody>
                    <a:bodyPr/>
                    <a:lstStyle/>
                    <a:p>
                      <a:pPr marL="0" marR="0">
                        <a:lnSpc>
                          <a:spcPct val="107000"/>
                        </a:lnSpc>
                        <a:spcBef>
                          <a:spcPts val="0"/>
                        </a:spcBef>
                        <a:spcAft>
                          <a:spcPts val="0"/>
                        </a:spcAft>
                      </a:pPr>
                      <a:r>
                        <a:rPr lang="en-US" sz="1100">
                          <a:effectLst/>
                        </a:rPr>
                        <a:t>Native American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591777"/>
                  </a:ext>
                </a:extLst>
              </a:tr>
              <a:tr h="351573">
                <a:tc>
                  <a:txBody>
                    <a:bodyPr/>
                    <a:lstStyle/>
                    <a:p>
                      <a:pPr marL="0" marR="0">
                        <a:lnSpc>
                          <a:spcPct val="107000"/>
                        </a:lnSpc>
                        <a:spcBef>
                          <a:spcPts val="0"/>
                        </a:spcBef>
                        <a:spcAft>
                          <a:spcPts val="0"/>
                        </a:spcAft>
                      </a:pPr>
                      <a:r>
                        <a:rPr lang="en-US" sz="1100">
                          <a:effectLst/>
                        </a:rPr>
                        <a:t>Veterans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482523"/>
                  </a:ext>
                </a:extLst>
              </a:tr>
              <a:tr h="351573">
                <a:tc>
                  <a:txBody>
                    <a:bodyPr/>
                    <a:lstStyle/>
                    <a:p>
                      <a:pPr marL="0" marR="0">
                        <a:lnSpc>
                          <a:spcPct val="107000"/>
                        </a:lnSpc>
                        <a:spcBef>
                          <a:spcPts val="0"/>
                        </a:spcBef>
                        <a:spcAft>
                          <a:spcPts val="0"/>
                        </a:spcAft>
                      </a:pPr>
                      <a:r>
                        <a:rPr lang="en-US" sz="1100">
                          <a:effectLst/>
                        </a:rPr>
                        <a:t>Thanksgiving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Thanksgiving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357017"/>
                  </a:ext>
                </a:extLst>
              </a:tr>
              <a:tr h="351573">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Day After Thanksgiving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63413"/>
                  </a:ext>
                </a:extLst>
              </a:tr>
              <a:tr h="351573">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½ day Christmas eve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8945039"/>
                  </a:ext>
                </a:extLst>
              </a:tr>
              <a:tr h="351573">
                <a:tc>
                  <a:txBody>
                    <a:bodyPr/>
                    <a:lstStyle/>
                    <a:p>
                      <a:pPr marL="0" marR="0">
                        <a:lnSpc>
                          <a:spcPct val="107000"/>
                        </a:lnSpc>
                        <a:spcBef>
                          <a:spcPts val="0"/>
                        </a:spcBef>
                        <a:spcAft>
                          <a:spcPts val="0"/>
                        </a:spcAft>
                      </a:pPr>
                      <a:r>
                        <a:rPr lang="en-US" sz="1100">
                          <a:effectLst/>
                        </a:rPr>
                        <a:t>Christmas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Christmas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7052312"/>
                  </a:ext>
                </a:extLst>
              </a:tr>
              <a:tr h="351573">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½ day NYE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7488762"/>
                  </a:ext>
                </a:extLst>
              </a:tr>
            </a:tbl>
          </a:graphicData>
        </a:graphic>
      </p:graphicFrame>
    </p:spTree>
    <p:extLst>
      <p:ext uri="{BB962C8B-B14F-4D97-AF65-F5344CB8AC3E}">
        <p14:creationId xmlns:p14="http://schemas.microsoft.com/office/powerpoint/2010/main" val="2696760144"/>
      </p:ext>
    </p:extLst>
  </p:cSld>
  <p:clrMapOvr>
    <a:masterClrMapping/>
  </p:clrMapOvr>
</p:sld>
</file>

<file path=ppt/theme/theme1.xml><?xml version="1.0" encoding="utf-8"?>
<a:theme xmlns:a="http://schemas.openxmlformats.org/drawingml/2006/main" name="LBNFDUNEUS">
  <a:themeElements>
    <a:clrScheme name="LBNFDUNE-US 2022">
      <a:dk1>
        <a:srgbClr val="63666A"/>
      </a:dk1>
      <a:lt1>
        <a:sysClr val="window" lastClr="FFFFFF"/>
      </a:lt1>
      <a:dk2>
        <a:srgbClr val="44546A"/>
      </a:dk2>
      <a:lt2>
        <a:srgbClr val="E7E6E6"/>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NFDUNEUS Presentation Template" id="{95237D4C-489F-47DC-8122-D773261D41A2}" vid="{A7B27F23-9770-4A00-B675-9852460BE1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fa148d7-837f-4862-83ba-602c4ba2af6e">
      <UserInfo>
        <DisplayName/>
        <AccountId xsi:nil="true"/>
        <AccountType/>
      </UserInfo>
    </SharedWithUsers>
    <TaxCatchAll xmlns="ffa148d7-837f-4862-83ba-602c4ba2af6e" xsi:nil="true"/>
    <Notes xmlns="5a4fc3c9-1f16-45e6-a448-11d83e0b096e" xsi:nil="true"/>
    <lcf76f155ced4ddcb4097134ff3c332f xmlns="5a4fc3c9-1f16-45e6-a448-11d83e0b09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05B7077B940649900CB146B57857F3" ma:contentTypeVersion="16" ma:contentTypeDescription="Create a new document." ma:contentTypeScope="" ma:versionID="555086d4364f97769e8aace750f9fdb6">
  <xsd:schema xmlns:xsd="http://www.w3.org/2001/XMLSchema" xmlns:xs="http://www.w3.org/2001/XMLSchema" xmlns:p="http://schemas.microsoft.com/office/2006/metadata/properties" xmlns:ns2="5a4fc3c9-1f16-45e6-a448-11d83e0b096e" xmlns:ns3="ffa148d7-837f-4862-83ba-602c4ba2af6e" targetNamespace="http://schemas.microsoft.com/office/2006/metadata/properties" ma:root="true" ma:fieldsID="7ad57bb0ca3c932150d7c87bdae1cb73" ns2:_="" ns3:_="">
    <xsd:import namespace="5a4fc3c9-1f16-45e6-a448-11d83e0b096e"/>
    <xsd:import namespace="ffa148d7-837f-4862-83ba-602c4ba2af6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fc3c9-1f16-45e6-a448-11d83e0b09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description="Do not edit linked master tab" ma:format="Dropdown" ma:internalName="Notes">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a148d7-837f-4862-83ba-602c4ba2af6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4071b59-22ab-4b60-ba33-c17897b00f60}" ma:internalName="TaxCatchAll" ma:showField="CatchAllData" ma:web="ffa148d7-837f-4862-83ba-602c4ba2af6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8228B-A37D-4A05-8C48-DF5631C7279A}">
  <ds:schemaRefs>
    <ds:schemaRef ds:uri="http://schemas.microsoft.com/sharepoint/v3/contenttype/forms"/>
  </ds:schemaRefs>
</ds:datastoreItem>
</file>

<file path=customXml/itemProps2.xml><?xml version="1.0" encoding="utf-8"?>
<ds:datastoreItem xmlns:ds="http://schemas.openxmlformats.org/officeDocument/2006/customXml" ds:itemID="{76DAFC3E-9D69-48C9-9A03-F7F40D3AF937}">
  <ds:schemaRefs>
    <ds:schemaRef ds:uri="http://purl.org/dc/terms/"/>
    <ds:schemaRef ds:uri="http://schemas.openxmlformats.org/package/2006/metadata/core-properties"/>
    <ds:schemaRef ds:uri="http://purl.org/dc/dcmitype/"/>
    <ds:schemaRef ds:uri="http://schemas.microsoft.com/office/infopath/2007/PartnerControls"/>
    <ds:schemaRef ds:uri="facb8b5a-0cdc-4a98-8b59-fb23a6f1329b"/>
    <ds:schemaRef ds:uri="http://purl.org/dc/elements/1.1/"/>
    <ds:schemaRef ds:uri="http://schemas.microsoft.com/office/2006/metadata/properties"/>
    <ds:schemaRef ds:uri="http://schemas.microsoft.com/office/2006/documentManagement/types"/>
    <ds:schemaRef ds:uri="8d0ca2bb-a7fd-463b-8732-0f8cf689dfcb"/>
    <ds:schemaRef ds:uri="http://www.w3.org/XML/1998/namespace"/>
  </ds:schemaRefs>
</ds:datastoreItem>
</file>

<file path=customXml/itemProps3.xml><?xml version="1.0" encoding="utf-8"?>
<ds:datastoreItem xmlns:ds="http://schemas.openxmlformats.org/officeDocument/2006/customXml" ds:itemID="{F0EBDB9A-104F-4C73-8096-9F8108BCE861}"/>
</file>

<file path=docProps/app.xml><?xml version="1.0" encoding="utf-8"?>
<Properties xmlns="http://schemas.openxmlformats.org/officeDocument/2006/extended-properties" xmlns:vt="http://schemas.openxmlformats.org/officeDocument/2006/docPropsVTypes">
  <Template>LBNFDUNEUS Presentation Template_2023 (4)</Template>
  <TotalTime>0</TotalTime>
  <Words>1428</Words>
  <Application>Microsoft Office PowerPoint</Application>
  <PresentationFormat>Widescreen</PresentationFormat>
  <Paragraphs>222</Paragraphs>
  <Slides>15</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HGGothicE</vt:lpstr>
      <vt:lpstr>Aptos</vt:lpstr>
      <vt:lpstr>Arial</vt:lpstr>
      <vt:lpstr>Arial,Sans-Serif</vt:lpstr>
      <vt:lpstr>Calibri</vt:lpstr>
      <vt:lpstr>Helvetica</vt:lpstr>
      <vt:lpstr>LBNFDUNEUS</vt:lpstr>
      <vt:lpstr>Visio</vt:lpstr>
      <vt:lpstr>Human Resources, Mission Support</vt:lpstr>
      <vt:lpstr>Agenda </vt:lpstr>
      <vt:lpstr>Current State </vt:lpstr>
      <vt:lpstr>PowerPoint Presentation</vt:lpstr>
      <vt:lpstr>Onboarding &amp;  Orientation</vt:lpstr>
      <vt:lpstr>Marketing and Outreach </vt:lpstr>
      <vt:lpstr>Domestic Extended Assignment (DEA)</vt:lpstr>
      <vt:lpstr>Domestic Extended Assignment (DEA)</vt:lpstr>
      <vt:lpstr>Holidays</vt:lpstr>
      <vt:lpstr>Support of South Dakota Matrix Employees</vt:lpstr>
      <vt:lpstr>Support of Matrix Employees</vt:lpstr>
      <vt:lpstr>Support of Matrix Employees</vt:lpstr>
      <vt:lpstr>Support of Matrix Employees</vt:lpstr>
      <vt:lpstr>Support of Matrix Employees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as written on the agenda</dc:title>
  <dc:creator>Luke Mickelson</dc:creator>
  <cp:lastModifiedBy>Joe Pygott</cp:lastModifiedBy>
  <cp:revision>2</cp:revision>
  <dcterms:created xsi:type="dcterms:W3CDTF">2023-04-25T17:49:27Z</dcterms:created>
  <dcterms:modified xsi:type="dcterms:W3CDTF">2024-05-16T13:20:25Z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0x010100E905B7077B940649900CB146B57857F3</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