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72" r:id="rId5"/>
    <p:sldId id="273" r:id="rId6"/>
    <p:sldId id="271" r:id="rId7"/>
    <p:sldId id="277" r:id="rId8"/>
    <p:sldId id="278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2"/>
    <p:restoredTop sz="94628"/>
  </p:normalViewPr>
  <p:slideViewPr>
    <p:cSldViewPr snapToGrid="0">
      <p:cViewPr varScale="1">
        <p:scale>
          <a:sx n="110" d="100"/>
          <a:sy n="110" d="100"/>
        </p:scale>
        <p:origin x="1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ey L. Shipman" userId="b4d9e021-e5e5-49da-acee-c803a10a1749" providerId="ADAL" clId="{77F61215-8429-544B-919C-F2EDE574BEBD}"/>
    <pc:docChg chg="custSel modSld">
      <pc:chgData name="Trey L. Shipman" userId="b4d9e021-e5e5-49da-acee-c803a10a1749" providerId="ADAL" clId="{77F61215-8429-544B-919C-F2EDE574BEBD}" dt="2024-05-15T20:54:40.016" v="13" actId="5793"/>
      <pc:docMkLst>
        <pc:docMk/>
      </pc:docMkLst>
      <pc:sldChg chg="modSp mod">
        <pc:chgData name="Trey L. Shipman" userId="b4d9e021-e5e5-49da-acee-c803a10a1749" providerId="ADAL" clId="{77F61215-8429-544B-919C-F2EDE574BEBD}" dt="2024-05-15T20:54:40.016" v="13" actId="5793"/>
        <pc:sldMkLst>
          <pc:docMk/>
          <pc:sldMk cId="3156651888" sldId="272"/>
        </pc:sldMkLst>
        <pc:spChg chg="mod">
          <ac:chgData name="Trey L. Shipman" userId="b4d9e021-e5e5-49da-acee-c803a10a1749" providerId="ADAL" clId="{77F61215-8429-544B-919C-F2EDE574BEBD}" dt="2024-05-15T20:54:40.016" v="13" actId="5793"/>
          <ac:spMkLst>
            <pc:docMk/>
            <pc:sldMk cId="3156651888" sldId="272"/>
            <ac:spMk id="3" creationId="{0468E576-8522-7E43-A9EA-C1A8566225BF}"/>
          </ac:spMkLst>
        </pc:spChg>
      </pc:sldChg>
      <pc:sldChg chg="modSp mod">
        <pc:chgData name="Trey L. Shipman" userId="b4d9e021-e5e5-49da-acee-c803a10a1749" providerId="ADAL" clId="{77F61215-8429-544B-919C-F2EDE574BEBD}" dt="2024-05-15T19:33:05.612" v="2" actId="20577"/>
        <pc:sldMkLst>
          <pc:docMk/>
          <pc:sldMk cId="3544488578" sldId="278"/>
        </pc:sldMkLst>
        <pc:spChg chg="mod">
          <ac:chgData name="Trey L. Shipman" userId="b4d9e021-e5e5-49da-acee-c803a10a1749" providerId="ADAL" clId="{77F61215-8429-544B-919C-F2EDE574BEBD}" dt="2024-05-15T19:33:05.612" v="2" actId="20577"/>
          <ac:spMkLst>
            <pc:docMk/>
            <pc:sldMk cId="3544488578" sldId="278"/>
            <ac:spMk id="3" creationId="{645D903F-4AB7-55FF-9A2A-8F2F96A8B9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722ED-EC3F-4680-8784-1C8BB7C5B85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54942-5665-4868-AD3F-0509748C3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5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Emergency Management, Card Access, and Site Security Plan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154942-5665-4868-AD3F-0509748C32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CA82-AD7F-4DC9-B88A-015F607744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99441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Enter title as shown on the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0763C-52C6-4795-ABAC-D244C66B7B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688976"/>
            <a:ext cx="9944100" cy="156882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04C9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 and Title</a:t>
            </a:r>
          </a:p>
          <a:p>
            <a:r>
              <a:rPr lang="en-US"/>
              <a:t>Full name of the review</a:t>
            </a:r>
          </a:p>
          <a:p>
            <a:r>
              <a:rPr lang="en-US"/>
              <a:t>25-28 April 2023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14D9D6-B7A1-4722-AA42-A98134ADC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63100" y="5346699"/>
            <a:ext cx="2362200" cy="388937"/>
          </a:xfrm>
        </p:spPr>
        <p:txBody>
          <a:bodyPr lIns="0" rIns="0" bIns="0"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Version Info</a:t>
            </a:r>
          </a:p>
        </p:txBody>
      </p:sp>
    </p:spTree>
    <p:extLst>
      <p:ext uri="{BB962C8B-B14F-4D97-AF65-F5344CB8AC3E}">
        <p14:creationId xmlns:p14="http://schemas.microsoft.com/office/powerpoint/2010/main" val="32066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32DD0-193F-4189-A8D3-D47A905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73D5-E3DE-4FCF-997A-8898D757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45F8F-D4F1-450B-8244-3CEDC156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ion Tra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89C083-7C50-5EE0-FD0C-E21C8FCEE038}"/>
              </a:ext>
            </a:extLst>
          </p:cNvPr>
          <p:cNvSpPr txBox="1"/>
          <p:nvPr userDrawn="1"/>
        </p:nvSpPr>
        <p:spPr>
          <a:xfrm>
            <a:off x="266700" y="192024"/>
            <a:ext cx="10515600" cy="722376"/>
          </a:xfrm>
          <a:prstGeom prst="rect">
            <a:avLst/>
          </a:prstGeom>
          <a:noFill/>
        </p:spPr>
        <p:txBody>
          <a:bodyPr wrap="square" anchor="b" anchorCtr="0">
            <a:spAutoFit/>
          </a:bodyPr>
          <a:lstStyle/>
          <a:p>
            <a:r>
              <a:rPr lang="en-US" sz="2200" b="1">
                <a:solidFill>
                  <a:srgbClr val="004C97"/>
                </a:solidFill>
                <a:latin typeface="+mj-lt"/>
              </a:rPr>
              <a:t>Version Tracker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ACAFE2-382F-E9EB-EEAD-19B26D6DFD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700" y="1066799"/>
            <a:ext cx="116586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247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2BE-FE48-45A9-B7E1-73212689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1051560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C27D-B554-49AD-8B87-B38950B1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77231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E6177-AFCA-4652-A663-E0B824087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1905064"/>
            <a:ext cx="5717241" cy="4343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D57E-933C-4756-AFB3-B000B1832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059" y="1066800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34DC1-5CBE-47A6-958E-2A9AB177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059" y="1901142"/>
            <a:ext cx="5717241" cy="4347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A5A53-D1B4-4257-BAC1-7AF71FB1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8C157-E7AA-4594-9938-12963E42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2C328-5D58-4CB5-AE56-54397014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6E88-885C-4E35-99E9-48887D40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66EA7-9874-470A-B0B8-FD685BCF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06762-718C-45A9-B4B9-E7E8B06B9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B6638-FBA1-4A04-9E2B-C5AE3654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24622-BD84-412D-9082-9BB5D1E3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AC68-D5C5-4D6C-A6BA-DCCB5A2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4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225F-2AFE-4D12-86C5-A1486082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9F05A-5148-44F2-B06A-0EC7587FC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75AE9-CA5D-4050-9B70-DFD20F0F8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1638-996E-49ED-8333-45DDA735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BFFE2-F321-4DC4-BD74-30A66C7F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EF049-E744-451A-87EC-792ED74E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50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270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301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200150" indent="-2301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levelxxxxxxxxxxxxxxxxxxxxxxxxxxxxxxxxxxxxxxxxxxxxxxxxxxxxxxxxxxxxxxxxxxxxxxxxxxxxxxxxxxxx</a:t>
            </a:r>
          </a:p>
          <a:p>
            <a:pPr lvl="2"/>
            <a:r>
              <a:rPr lang="en-US"/>
              <a:t>Third levelxxxxxxxxxxxxxxxxxxxxxxxxxxxxxxxxxxxxxxxxxxxxxxxxxxxxxxxxxxxxxxxxxxxxxxxxxxxxxxxxxxxxxxxxxxxxxxxxxx</a:t>
            </a:r>
          </a:p>
          <a:p>
            <a:pPr lvl="3"/>
            <a:r>
              <a:rPr lang="en-US"/>
              <a:t>Fourth levelxxxxxxxxxxxxxxxxxxxxxxxxxxxxxxxxxxxxxxxxxxxxxxxxxxxxxxxxxxxxxxxxxxxxxxxxxxxxxxxxxxxxxxxxxxxxxxxxxxxx</a:t>
            </a:r>
          </a:p>
          <a:p>
            <a:pPr lvl="4"/>
            <a:r>
              <a:rPr lang="en-US"/>
              <a:t>Fifth levelxxxxxxxxxxxxxxxxxxxxxxxxxxxxxxxxxxxxxxxxxxxxxxxxxxxxxxxxxxxxxxxxxxxxxxxxxxxxxxxxxxxxxxxxxxxxxxxxxxxxxxxxxxxxxxxxx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05.15.2024</a:t>
            </a:r>
          </a:p>
        </p:txBody>
      </p:sp>
    </p:spTree>
    <p:extLst>
      <p:ext uri="{BB962C8B-B14F-4D97-AF65-F5344CB8AC3E}">
        <p14:creationId xmlns:p14="http://schemas.microsoft.com/office/powerpoint/2010/main" val="2407182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with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768"/>
            <a:ext cx="11057467" cy="56692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lang="en-US" sz="2200" b="1" i="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 lvl="0" algn="l"/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4440"/>
            <a:ext cx="11057467" cy="5109799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317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542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9075" indent="-2349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05.15.2024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C08327CF-8165-47C2-9B13-1CD47A4C93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332720" y="36576"/>
            <a:ext cx="1828800" cy="329184"/>
          </a:xfrm>
          <a:prstGeom prst="rect">
            <a:avLst/>
          </a:prstGeom>
          <a:solidFill>
            <a:srgbClr val="F79646"/>
          </a:solidFill>
          <a:ln>
            <a:solidFill>
              <a:srgbClr val="4A7EBB"/>
            </a:solidFill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1">
            <a:no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656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9A395-781A-3A66-EE77-AC55BC44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0367F-E911-1ABA-B772-E036D3FD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FE445-CBC6-D0A9-9A0F-77C9FC5C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705229-8872-8594-F75D-498B2710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A28F4A-0C45-9465-4E0A-78167EBD7A05}"/>
              </a:ext>
            </a:extLst>
          </p:cNvPr>
          <p:cNvSpPr txBox="1"/>
          <p:nvPr userDrawn="1"/>
        </p:nvSpPr>
        <p:spPr>
          <a:xfrm>
            <a:off x="3992782" y="894733"/>
            <a:ext cx="3131918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>
                <a:latin typeface="Calibri" panose="020F0502020204030204" pitchFamily="34" charset="0"/>
                <a:cs typeface="Calibri" panose="020F0502020204030204" pitchFamily="34" charset="0"/>
              </a:rPr>
              <a:t>Fermilab DUNE Coordination Office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8F0C8-7C17-DA83-032F-A1D772A33CD9}"/>
              </a:ext>
            </a:extLst>
          </p:cNvPr>
          <p:cNvSpPr txBox="1"/>
          <p:nvPr userDrawn="1"/>
        </p:nvSpPr>
        <p:spPr>
          <a:xfrm>
            <a:off x="604389" y="1986924"/>
            <a:ext cx="2530577" cy="6667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Operations and Project Support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Support,</a:t>
            </a:r>
          </a:p>
          <a:p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Science Operations Planning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8531D8-1B92-D6CD-384A-0BB3F7B9907A}"/>
              </a:ext>
            </a:extLst>
          </p:cNvPr>
          <p:cNvSpPr txBox="1"/>
          <p:nvPr userDrawn="1"/>
        </p:nvSpPr>
        <p:spPr>
          <a:xfrm>
            <a:off x="8527651" y="1990781"/>
            <a:ext cx="2405888" cy="482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Collaboration Support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Collaboration Support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200947-3C1C-DC29-37C9-7623500BE0F3}"/>
              </a:ext>
            </a:extLst>
          </p:cNvPr>
          <p:cNvSpPr txBox="1"/>
          <p:nvPr userDrawn="1"/>
        </p:nvSpPr>
        <p:spPr>
          <a:xfrm>
            <a:off x="4211685" y="1981751"/>
            <a:ext cx="2690368" cy="482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South Dakota Services 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South Dakota Support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EB5F4A-DAB4-87BA-4309-9BF9CC332010}"/>
              </a:ext>
            </a:extLst>
          </p:cNvPr>
          <p:cNvSpPr txBox="1"/>
          <p:nvPr userDrawn="1"/>
        </p:nvSpPr>
        <p:spPr>
          <a:xfrm>
            <a:off x="1051429" y="2972920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DUNE Associated Projects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B175EC-963D-3750-A3F1-EBADA8F68714}"/>
              </a:ext>
            </a:extLst>
          </p:cNvPr>
          <p:cNvSpPr txBox="1"/>
          <p:nvPr userDrawn="1"/>
        </p:nvSpPr>
        <p:spPr>
          <a:xfrm>
            <a:off x="1051426" y="3695681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LBNF/DUNE Ops Program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292A1-4AF6-D638-30D2-EFD88288E0A1}"/>
              </a:ext>
            </a:extLst>
          </p:cNvPr>
          <p:cNvSpPr txBox="1"/>
          <p:nvPr userDrawn="1"/>
        </p:nvSpPr>
        <p:spPr>
          <a:xfrm>
            <a:off x="1051428" y="4418440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Project 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430B61-217C-C7D8-7183-4EB7C0D9797A}"/>
              </a:ext>
            </a:extLst>
          </p:cNvPr>
          <p:cNvSpPr txBox="1"/>
          <p:nvPr userDrawn="1"/>
        </p:nvSpPr>
        <p:spPr>
          <a:xfrm>
            <a:off x="8906898" y="2767622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7FB710-9DFD-53C7-5F35-01D57A2948F2}"/>
              </a:ext>
            </a:extLst>
          </p:cNvPr>
          <p:cNvSpPr txBox="1"/>
          <p:nvPr userDrawn="1"/>
        </p:nvSpPr>
        <p:spPr>
          <a:xfrm>
            <a:off x="8906894" y="341715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Document and Database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589728-D351-657B-4BBA-7515DBE84A03}"/>
              </a:ext>
            </a:extLst>
          </p:cNvPr>
          <p:cNvSpPr txBox="1"/>
          <p:nvPr userDrawn="1"/>
        </p:nvSpPr>
        <p:spPr>
          <a:xfrm>
            <a:off x="8906897" y="406668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Communications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8DF8F5-3A39-40F3-E5C9-173372DB29D7}"/>
              </a:ext>
            </a:extLst>
          </p:cNvPr>
          <p:cNvSpPr txBox="1"/>
          <p:nvPr userDrawn="1"/>
        </p:nvSpPr>
        <p:spPr>
          <a:xfrm>
            <a:off x="8906896" y="471621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Consortia Planning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7DB585-56E9-5B99-3C54-531063C98E5A}"/>
              </a:ext>
            </a:extLst>
          </p:cNvPr>
          <p:cNvSpPr txBox="1"/>
          <p:nvPr userDrawn="1"/>
        </p:nvSpPr>
        <p:spPr>
          <a:xfrm>
            <a:off x="4670829" y="2759494"/>
            <a:ext cx="2690349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Communications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76431C-7A34-8434-08FF-1FA939F240A2}"/>
              </a:ext>
            </a:extLst>
          </p:cNvPr>
          <p:cNvSpPr txBox="1"/>
          <p:nvPr userDrawn="1"/>
        </p:nvSpPr>
        <p:spPr>
          <a:xfrm>
            <a:off x="4670828" y="3319744"/>
            <a:ext cx="2690351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Environment, Safety &amp; Health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BF0BE5-986E-1D1B-FC46-4566D1A05FB2}"/>
              </a:ext>
            </a:extLst>
          </p:cNvPr>
          <p:cNvSpPr txBox="1"/>
          <p:nvPr userDrawn="1"/>
        </p:nvSpPr>
        <p:spPr>
          <a:xfrm>
            <a:off x="4670828" y="3879995"/>
            <a:ext cx="2690357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Human Resources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C499A7-D4A6-1D4D-D510-D49A4947080D}"/>
              </a:ext>
            </a:extLst>
          </p:cNvPr>
          <p:cNvSpPr txBox="1"/>
          <p:nvPr userDrawn="1"/>
        </p:nvSpPr>
        <p:spPr>
          <a:xfrm>
            <a:off x="4670826" y="4440246"/>
            <a:ext cx="2690359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Information Technology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81DBCA-210A-354F-6356-7EA0C14D789B}"/>
              </a:ext>
            </a:extLst>
          </p:cNvPr>
          <p:cNvSpPr txBox="1"/>
          <p:nvPr userDrawn="1"/>
        </p:nvSpPr>
        <p:spPr>
          <a:xfrm>
            <a:off x="4670826" y="5000496"/>
            <a:ext cx="2690360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Infrastructure Services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437655-4710-233F-35CB-4CFD2AA29B83}"/>
              </a:ext>
            </a:extLst>
          </p:cNvPr>
          <p:cNvSpPr txBox="1"/>
          <p:nvPr userDrawn="1"/>
        </p:nvSpPr>
        <p:spPr>
          <a:xfrm>
            <a:off x="4670826" y="5560746"/>
            <a:ext cx="2690363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Security &amp; Emergency Management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EC5386-8981-6DD8-3CD0-B038E4690A0C}"/>
              </a:ext>
            </a:extLst>
          </p:cNvPr>
          <p:cNvCxnSpPr>
            <a:stCxn id="9" idx="0"/>
          </p:cNvCxnSpPr>
          <p:nvPr userDrawn="1"/>
        </p:nvCxnSpPr>
        <p:spPr>
          <a:xfrm flipV="1">
            <a:off x="9730595" y="1673790"/>
            <a:ext cx="1052" cy="31699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54FAC1-2BA0-F217-BA8D-C58600DBBFAE}"/>
              </a:ext>
            </a:extLst>
          </p:cNvPr>
          <p:cNvCxnSpPr>
            <a:cxnSpLocks/>
          </p:cNvCxnSpPr>
          <p:nvPr userDrawn="1"/>
        </p:nvCxnSpPr>
        <p:spPr>
          <a:xfrm flipV="1">
            <a:off x="5556869" y="1409497"/>
            <a:ext cx="0" cy="58128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E760F2-3DDC-0198-30DD-4B572E222BD2}"/>
              </a:ext>
            </a:extLst>
          </p:cNvPr>
          <p:cNvCxnSpPr/>
          <p:nvPr userDrawn="1"/>
        </p:nvCxnSpPr>
        <p:spPr>
          <a:xfrm flipV="1">
            <a:off x="1755975" y="1672381"/>
            <a:ext cx="1052" cy="31699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3AB868-72FA-B5A2-2AB1-ECE94F4ADD26}"/>
              </a:ext>
            </a:extLst>
          </p:cNvPr>
          <p:cNvCxnSpPr>
            <a:cxnSpLocks/>
          </p:cNvCxnSpPr>
          <p:nvPr userDrawn="1"/>
        </p:nvCxnSpPr>
        <p:spPr>
          <a:xfrm>
            <a:off x="1754597" y="1673789"/>
            <a:ext cx="79759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EA55E40-3C69-A52E-C874-4BC0A68E2C87}"/>
              </a:ext>
            </a:extLst>
          </p:cNvPr>
          <p:cNvCxnSpPr/>
          <p:nvPr userDrawn="1"/>
        </p:nvCxnSpPr>
        <p:spPr>
          <a:xfrm>
            <a:off x="8642495" y="2469733"/>
            <a:ext cx="0" cy="2449497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06E3721-62B7-26F8-C470-CF18FF79E900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29480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964D032-73D4-0F1C-FE54-B4BA051E4530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359016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9E484A9-1C5C-4134-197F-4C7DE7836A97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4221273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B91A289-9893-265F-CE4D-41FC7FE9AEF1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491922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B875F0-13CA-EE23-8E39-17CEA3FDD979}"/>
              </a:ext>
            </a:extLst>
          </p:cNvPr>
          <p:cNvCxnSpPr>
            <a:cxnSpLocks/>
          </p:cNvCxnSpPr>
          <p:nvPr userDrawn="1"/>
        </p:nvCxnSpPr>
        <p:spPr>
          <a:xfrm>
            <a:off x="4399679" y="2461605"/>
            <a:ext cx="0" cy="327913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56045C-4359-F8A7-0CF7-54910B9563E7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293992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6CF21F-7B1B-8626-110C-DA6E1A17E078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34822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6B412E4-3DE7-0E59-DBEE-59DE250B1974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4058555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861BC4-BAFE-57AA-817E-0E510891729C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4626621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C5BC8B1-2898-1CF4-ACA0-DE64B6FBF8C4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517119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609586-5046-5CB7-41E9-BC4B5C96F595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57401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8927312-C95B-9044-2390-84AA69414F49}"/>
              </a:ext>
            </a:extLst>
          </p:cNvPr>
          <p:cNvCxnSpPr>
            <a:cxnSpLocks/>
          </p:cNvCxnSpPr>
          <p:nvPr userDrawn="1"/>
        </p:nvCxnSpPr>
        <p:spPr>
          <a:xfrm>
            <a:off x="774591" y="2658775"/>
            <a:ext cx="0" cy="193672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7AA7A10-6A26-D987-EDFD-AD82A2602FF3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3137100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6FEA353-8A06-A8C5-7ADC-D267AC5F9923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385668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1B3A90A-EF4D-9F88-2552-C6E5977D74CA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4592621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60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4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41C691D-B78E-4452-A994-DDD1446599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5BC-A2D6-44DC-9D6F-0D79398FB7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3845"/>
            <a:ext cx="10515600" cy="1810310"/>
          </a:xfrm>
        </p:spPr>
        <p:txBody>
          <a:bodyPr anchor="ctr" anchorCtr="1">
            <a:normAutofit/>
          </a:bodyPr>
          <a:lstStyle>
            <a:lvl1pPr>
              <a:defRPr sz="3000"/>
            </a:lvl1pPr>
          </a:lstStyle>
          <a:p>
            <a:r>
              <a:rPr lang="en-US"/>
              <a:t>Enter 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2BFC-BDDE-400D-A973-8DA8D3C265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406153"/>
            <a:ext cx="10515600" cy="1683497"/>
          </a:xfrm>
        </p:spPr>
        <p:txBody>
          <a:bodyPr anchor="t" anchorCtr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Enter Section sub-header,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2F73-7B90-4C3C-9CD4-8C94C802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B51F-335C-46FD-AC20-0E9ACBB3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47743-D367-41E3-899D-01ECCFDA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1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3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449A1B-CA32-4CDE-9D7B-5A113561A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rgbClr val="0070C0"/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4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9837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BE56495-495F-4648-A26E-D8C8BFEF0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1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ACD5-4E42-4219-BD6D-330CC1F8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6E4A6-9526-4171-A80F-5FF0BBD4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59077-F042-47DA-B89E-5D5BCECD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80D5E-E85A-4958-9303-B74093D4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35C49-7E6B-48D8-B67F-8103B5CE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0515600" cy="72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83545-BB2E-4574-B71E-E64E6D50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66799"/>
            <a:ext cx="11658600" cy="518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0BCCD-1B4D-4AE6-AA77-2A93CCC5B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6651" y="6539725"/>
            <a:ext cx="1104900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</a:defRPr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786B-1A70-41CC-976B-301C8181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4498" y="6539725"/>
            <a:ext cx="6893052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</a:defRPr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6DCE-5EA1-4C2F-BC29-5732E8C5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455" y="6539725"/>
            <a:ext cx="454745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rgbClr val="004C97"/>
                </a:solidFill>
              </a:defRPr>
            </a:lvl1pPr>
          </a:lstStyle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F5AB0-A7FF-4A8B-A755-8206E37B5E64}"/>
              </a:ext>
            </a:extLst>
          </p:cNvPr>
          <p:cNvCxnSpPr>
            <a:cxnSpLocks/>
          </p:cNvCxnSpPr>
          <p:nvPr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1C8D2DD-51B6-423E-89D4-0224D76EB4D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CA4F82-BF93-9994-B647-166991E931E9}"/>
              </a:ext>
            </a:extLst>
          </p:cNvPr>
          <p:cNvCxnSpPr>
            <a:cxnSpLocks/>
          </p:cNvCxnSpPr>
          <p:nvPr userDrawn="1"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1A83AAD-E279-355B-DEC9-65FAE26BB1B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004C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4263" indent="-169863" algn="l" defTabSz="914400" rtl="0" eaLnBrk="1" latinLnBrk="0" hangingPunct="1">
        <a:lnSpc>
          <a:spcPct val="100000"/>
        </a:lnSpc>
        <a:spcBef>
          <a:spcPts val="500"/>
        </a:spcBef>
        <a:buSzPct val="88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31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125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orient="horz" pos="72">
          <p15:clr>
            <a:srgbClr val="F26B43"/>
          </p15:clr>
        </p15:guide>
        <p15:guide id="21" pos="72">
          <p15:clr>
            <a:srgbClr val="F26B43"/>
          </p15:clr>
        </p15:guide>
        <p15:guide id="22" orient="horz" pos="4248">
          <p15:clr>
            <a:srgbClr val="F26B43"/>
          </p15:clr>
        </p15:guide>
        <p15:guide id="23" pos="7608">
          <p15:clr>
            <a:srgbClr val="F26B43"/>
          </p15:clr>
        </p15:guide>
        <p15:guide id="24" orient="horz" pos="120">
          <p15:clr>
            <a:srgbClr val="F26B43"/>
          </p15:clr>
        </p15:guide>
        <p15:guide id="25" orient="horz" pos="576">
          <p15:clr>
            <a:srgbClr val="F26B43"/>
          </p15:clr>
        </p15:guide>
        <p15:guide id="26" pos="168">
          <p15:clr>
            <a:srgbClr val="F26B43"/>
          </p15:clr>
        </p15:guide>
        <p15:guide id="27" pos="6792">
          <p15:clr>
            <a:srgbClr val="F26B43"/>
          </p15:clr>
        </p15:guide>
        <p15:guide id="28" orient="horz" pos="672">
          <p15:clr>
            <a:srgbClr val="F26B43"/>
          </p15:clr>
        </p15:guide>
        <p15:guide id="29" orient="horz" pos="3936">
          <p15:clr>
            <a:srgbClr val="F26B43"/>
          </p15:clr>
        </p15:guide>
        <p15:guide id="30" pos="7512">
          <p15:clr>
            <a:srgbClr val="F26B43"/>
          </p15:clr>
        </p15:guide>
        <p15:guide id="31" orient="horz" pos="4128">
          <p15:clr>
            <a:srgbClr val="F26B43"/>
          </p15:clr>
        </p15:guide>
        <p15:guide id="32" orient="horz" pos="4032">
          <p15:clr>
            <a:srgbClr val="F26B43"/>
          </p15:clr>
        </p15:guide>
        <p15:guide id="33" pos="240">
          <p15:clr>
            <a:srgbClr val="F26B43"/>
          </p15:clr>
        </p15:guide>
        <p15:guide id="34" pos="528">
          <p15:clr>
            <a:srgbClr val="F26B43"/>
          </p15:clr>
        </p15:guide>
        <p15:guide id="35" pos="744">
          <p15:clr>
            <a:srgbClr val="F26B43"/>
          </p15:clr>
        </p15:guide>
        <p15:guide id="36" pos="1680">
          <p15:clr>
            <a:srgbClr val="F26B43"/>
          </p15:clr>
        </p15:guide>
        <p15:guide id="37" pos="1440">
          <p15:clr>
            <a:srgbClr val="F26B43"/>
          </p15:clr>
        </p15:guide>
        <p15:guide id="38" pos="60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FB5B2-2224-DA93-53F3-AB402733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190500"/>
            <a:ext cx="11031125" cy="723901"/>
          </a:xfrm>
        </p:spPr>
        <p:txBody>
          <a:bodyPr/>
          <a:lstStyle/>
          <a:p>
            <a:r>
              <a:rPr lang="en-US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8E576-8522-7E43-A9EA-C1A856622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Action Items from January SD Mission Support Workshop: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backup personnel for SD badging and Security personnel. - Open</a:t>
            </a:r>
            <a:endParaRPr lang="en-US" dirty="0"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Need to develop a Site Access and Badging training that is specific to SD – Completed 4/4/2024</a:t>
            </a:r>
            <a:endParaRPr lang="en-US" dirty="0"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Are there export control concerns in SD? - Open</a:t>
            </a:r>
            <a:endParaRPr lang="en-US" dirty="0"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Need to understand how CERN contractors will be treated in the badging system. </a:t>
            </a:r>
            <a:r>
              <a:rPr lang="en-US"/>
              <a:t>– Completed </a:t>
            </a:r>
            <a:endParaRPr lang="en-US" dirty="0">
              <a:cs typeface="Helvetic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D9A6B-394E-B59D-2A7B-612CBFFA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BF2A9-AF68-349F-D6AF-FF400BB8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8802A-B0AC-8685-4593-8F5729D3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5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781D-26E5-138B-F799-8EFA170F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190500"/>
            <a:ext cx="11018123" cy="723901"/>
          </a:xfrm>
        </p:spPr>
        <p:txBody>
          <a:bodyPr/>
          <a:lstStyle/>
          <a:p>
            <a:r>
              <a:rPr lang="en-US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EF9CD-C15E-C6DD-D5C6-957DB13E8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SDSTA/FRA Workshop held on April 18</a:t>
            </a:r>
          </a:p>
          <a:p>
            <a:r>
              <a:rPr lang="en-US" dirty="0"/>
              <a:t>SDSTA: Julie Ewing, Chad Knight, Mandy Knight, Barry </a:t>
            </a:r>
            <a:r>
              <a:rPr lang="en-US" dirty="0" err="1"/>
              <a:t>VanSickle</a:t>
            </a:r>
            <a:r>
              <a:rPr lang="en-US" dirty="0"/>
              <a:t>, James Mitchell, Ann </a:t>
            </a:r>
            <a:r>
              <a:rPr lang="en-US" dirty="0" err="1"/>
              <a:t>Metli</a:t>
            </a:r>
            <a:r>
              <a:rPr lang="en-US" dirty="0"/>
              <a:t>, Matt </a:t>
            </a:r>
            <a:r>
              <a:rPr lang="en-US" dirty="0" err="1"/>
              <a:t>Kapust</a:t>
            </a:r>
            <a:r>
              <a:rPr lang="en-US" dirty="0"/>
              <a:t>, Mike Ray</a:t>
            </a:r>
          </a:p>
          <a:p>
            <a:r>
              <a:rPr lang="en-US" dirty="0"/>
              <a:t>FRA: Trey Shipman, Melissa Ormond, Tim Wiley, Zach Burton, Dave </a:t>
            </a:r>
            <a:r>
              <a:rPr lang="en-US" dirty="0" err="1"/>
              <a:t>Esterquest</a:t>
            </a:r>
            <a:r>
              <a:rPr lang="en-US" dirty="0"/>
              <a:t>, Corey </a:t>
            </a:r>
            <a:r>
              <a:rPr lang="en-US" dirty="0" err="1"/>
              <a:t>Mulryan</a:t>
            </a:r>
            <a:r>
              <a:rPr lang="en-US" dirty="0"/>
              <a:t>, Steve Hernandez, Mike Andrews, Joe </a:t>
            </a:r>
            <a:r>
              <a:rPr lang="en-US" dirty="0" err="1"/>
              <a:t>Pygott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Emergency Management</a:t>
            </a:r>
          </a:p>
          <a:p>
            <a:pPr lvl="1"/>
            <a:r>
              <a:rPr lang="en-US" dirty="0"/>
              <a:t>Card Access/Global Services</a:t>
            </a:r>
          </a:p>
          <a:p>
            <a:pPr lvl="1"/>
            <a:r>
              <a:rPr lang="en-US" dirty="0"/>
              <a:t>Site Security Plan Integration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407B4-89FE-6BF0-84FC-38F2FC52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29DEB-27EB-EC25-C27F-2CA61AE8D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DDED-D31B-6410-151A-5CAC89F3C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7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AAB6-92CE-A70A-7B00-D9014083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190500"/>
            <a:ext cx="10935783" cy="723901"/>
          </a:xfrm>
        </p:spPr>
        <p:txBody>
          <a:bodyPr/>
          <a:lstStyle/>
          <a:p>
            <a:r>
              <a:rPr lang="en-US" dirty="0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75E3B-3BDE-A431-F31B-F8570B350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66725" marR="0" indent="-457200">
              <a:lnSpc>
                <a:spcPct val="80000"/>
              </a:lnSpc>
              <a:spcAft>
                <a:spcPts val="0"/>
              </a:spcAft>
            </a:pPr>
            <a:r>
              <a:rPr lang="en-US" sz="2100" dirty="0">
                <a:latin typeface="+mj-lt"/>
              </a:rPr>
              <a:t>In planning for Fermilab business operations support in SD for the LBNF/DUNE Project and future DUNE Operations: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+mj-lt"/>
            </a:endParaRPr>
          </a:p>
          <a:p>
            <a:pPr marL="466725" indent="-466725" fontAlgn="ctr">
              <a:spcBef>
                <a:spcPts val="0"/>
              </a:spcBef>
              <a:buFont typeface="+mj-lt"/>
              <a:buAutoNum type="arabicPeriod"/>
            </a:pPr>
            <a:r>
              <a:rPr lang="en-US" b="0" i="0" dirty="0">
                <a:effectLst/>
                <a:latin typeface="+mj-lt"/>
              </a:rPr>
              <a:t>What are the major priority areas that your organization is focusing on to support SD operations?</a:t>
            </a:r>
            <a:endParaRPr lang="en-US" b="0" i="0" dirty="0">
              <a:effectLst/>
              <a:latin typeface="+mj-lt"/>
              <a:cs typeface="Helvetica"/>
            </a:endParaRP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dirty="0">
                <a:latin typeface="+mj-lt"/>
              </a:rPr>
              <a:t>Global Services – Site Access and Badging</a:t>
            </a:r>
            <a:endParaRPr lang="en-US" sz="1800" dirty="0">
              <a:latin typeface="+mj-lt"/>
              <a:cs typeface="Helvetica"/>
            </a:endParaRP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b="0" i="0" dirty="0">
                <a:effectLst/>
                <a:latin typeface="+mj-lt"/>
              </a:rPr>
              <a:t>Physical Security</a:t>
            </a:r>
            <a:endParaRPr lang="en-US" sz="1800" b="0" i="0" dirty="0">
              <a:effectLst/>
              <a:latin typeface="+mj-lt"/>
              <a:cs typeface="Helvetica"/>
            </a:endParaRP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b="0" i="0" dirty="0">
                <a:effectLst/>
                <a:latin typeface="+mj-lt"/>
              </a:rPr>
              <a:t>Emergency Management</a:t>
            </a: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dirty="0">
                <a:latin typeface="+mj-lt"/>
                <a:cs typeface="Helvetica"/>
              </a:rPr>
              <a:t>Cyber Security</a:t>
            </a:r>
            <a:endParaRPr lang="en-US" sz="1800" b="0" i="0" dirty="0">
              <a:effectLst/>
              <a:latin typeface="+mj-lt"/>
              <a:cs typeface="Helvetica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endParaRPr lang="en-US" sz="1800" b="0" i="0" dirty="0">
              <a:effectLst/>
              <a:latin typeface="+mj-lt"/>
            </a:endParaRPr>
          </a:p>
          <a:p>
            <a:pPr marL="466725" indent="-466725" fontAlgn="ctr">
              <a:spcBef>
                <a:spcPts val="0"/>
              </a:spcBef>
              <a:buFont typeface="+mj-lt"/>
              <a:buAutoNum type="arabicPeriod"/>
            </a:pPr>
            <a:r>
              <a:rPr lang="en-US" b="0" i="0" dirty="0">
                <a:effectLst/>
                <a:latin typeface="+mj-lt"/>
              </a:rPr>
              <a:t>Have the proper labor resources been allocated to support SD operations? If not, what is the plan to allocate those resources?</a:t>
            </a:r>
            <a:endParaRPr lang="en-US" b="0" i="0" dirty="0">
              <a:effectLst/>
              <a:latin typeface="+mj-lt"/>
              <a:cs typeface="Helvetica"/>
            </a:endParaRP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dirty="0">
                <a:latin typeface="+mj-lt"/>
              </a:rPr>
              <a:t>Trey Shipman – Physical Security Manager</a:t>
            </a:r>
            <a:endParaRPr lang="en-US" sz="1800" dirty="0">
              <a:latin typeface="+mj-lt"/>
              <a:cs typeface="Helvetica"/>
            </a:endParaRP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b="0" i="0" dirty="0">
                <a:effectLst/>
                <a:latin typeface="+mj-lt"/>
              </a:rPr>
              <a:t>Marsha Nichols – Globa</a:t>
            </a:r>
            <a:r>
              <a:rPr lang="en-US" sz="1800" dirty="0">
                <a:latin typeface="+mj-lt"/>
              </a:rPr>
              <a:t>l Services Associate</a:t>
            </a: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b="0" i="0" dirty="0">
                <a:effectLst/>
                <a:latin typeface="+mj-lt"/>
                <a:cs typeface="Helvetica"/>
              </a:rPr>
              <a:t>Locksmithing Services (Pending)</a:t>
            </a:r>
          </a:p>
          <a:p>
            <a:pPr marL="860425" lvl="1" indent="-285750" fontAlgn="ctr">
              <a:spcBef>
                <a:spcPts val="0"/>
              </a:spcBef>
            </a:pPr>
            <a:r>
              <a:rPr lang="en-US" sz="1800" dirty="0">
                <a:latin typeface="+mj-lt"/>
                <a:cs typeface="Helvetica"/>
              </a:rPr>
              <a:t>Batavia Support</a:t>
            </a:r>
            <a:endParaRPr lang="en-US" sz="1800" b="0" i="0" dirty="0">
              <a:effectLst/>
              <a:latin typeface="+mj-lt"/>
              <a:cs typeface="Helvetica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endParaRPr lang="en-US" sz="1800" b="0" i="0" dirty="0">
              <a:effectLst/>
              <a:latin typeface="+mj-lt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endParaRPr lang="en-US" sz="1800" b="0" i="0" dirty="0">
              <a:effectLst/>
              <a:latin typeface="+mj-lt"/>
              <a:cs typeface="Helvetica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E7AD8-260C-9A5D-6CCA-F60058CA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53BAD-4BCB-F296-910E-BF2AE672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2C949-8E78-9193-135C-2F8524B6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3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82D1-B586-148F-5661-489D3C4A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190500"/>
            <a:ext cx="10880271" cy="723901"/>
          </a:xfrm>
        </p:spPr>
        <p:txBody>
          <a:bodyPr/>
          <a:lstStyle/>
          <a:p>
            <a:r>
              <a:rPr lang="en-US" dirty="0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EC8C0-1465-1D09-FFCE-2D90FE801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spcBef>
                <a:spcPts val="0"/>
              </a:spcBef>
              <a:buAutoNum type="arabicPeriod"/>
            </a:pPr>
            <a:endParaRPr lang="en-US" dirty="0">
              <a:cs typeface="Helvetica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 startAt="3"/>
            </a:pPr>
            <a:r>
              <a:rPr lang="en-US" dirty="0">
                <a:cs typeface="Helvetica"/>
              </a:rPr>
              <a:t>What actions still need to be accomplished in order to execute your organizations plan to support SD operations?</a:t>
            </a:r>
          </a:p>
          <a:p>
            <a:pPr marL="860425" lvl="1" indent="-285750">
              <a:spcBef>
                <a:spcPts val="0"/>
              </a:spcBef>
            </a:pPr>
            <a:r>
              <a:rPr lang="en-US" sz="1800" dirty="0">
                <a:cs typeface="Helvetica"/>
              </a:rPr>
              <a:t>Campus Access printer setup</a:t>
            </a:r>
          </a:p>
          <a:p>
            <a:pPr marL="860425" lvl="1" indent="-285750">
              <a:spcBef>
                <a:spcPts val="0"/>
              </a:spcBef>
            </a:pPr>
            <a:r>
              <a:rPr lang="en-US" sz="1800" dirty="0">
                <a:cs typeface="Helvetica"/>
              </a:rPr>
              <a:t>Follow-up meeting with SDSTA on badge reciprocity</a:t>
            </a:r>
          </a:p>
          <a:p>
            <a:pPr marL="860425" lvl="1" indent="-285750">
              <a:spcBef>
                <a:spcPts val="0"/>
              </a:spcBef>
            </a:pPr>
            <a:r>
              <a:rPr lang="en-US" sz="1800" dirty="0">
                <a:cs typeface="Helvetica"/>
              </a:rPr>
              <a:t>Plan/Policy/Procedure review and update (EM)</a:t>
            </a:r>
          </a:p>
          <a:p>
            <a:pPr marL="860425" lvl="1" indent="-285750">
              <a:spcBef>
                <a:spcPts val="0"/>
              </a:spcBef>
            </a:pPr>
            <a:r>
              <a:rPr lang="en-US" sz="1800" dirty="0">
                <a:cs typeface="Helvetica"/>
              </a:rPr>
              <a:t>Conduct joint tabletop exercise with SDSTA for a severe injury to Fermi Staff (EM)</a:t>
            </a:r>
          </a:p>
          <a:p>
            <a:pPr marL="801688" lvl="1" indent="-227013"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cs typeface="Helvetica"/>
            </a:endParaRPr>
          </a:p>
          <a:p>
            <a:pPr marL="342900" indent="-342900">
              <a:spcBef>
                <a:spcPts val="0"/>
              </a:spcBef>
              <a:buAutoNum type="arabicPeriod" startAt="3"/>
            </a:pPr>
            <a:endParaRPr lang="en-US" sz="2400" dirty="0">
              <a:cs typeface="Helvetica"/>
            </a:endParaRPr>
          </a:p>
          <a:p>
            <a:pPr marL="342900" indent="-342900">
              <a:spcBef>
                <a:spcPts val="0"/>
              </a:spcBef>
              <a:buAutoNum type="arabicPeriod" startAt="3"/>
            </a:pPr>
            <a:r>
              <a:rPr lang="en-US" dirty="0">
                <a:cs typeface="Helvetica"/>
              </a:rPr>
              <a:t>What worries you about supporting SD operations?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Collaboration between all entities, locally and remotely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E3479-6392-471F-EE47-4276433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E9CC9-3C62-4001-0523-F3DFD9853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E20DA-DA22-840C-2225-5F02955A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0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F9C1-8718-5F89-8120-AC76FCC48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0871752" cy="723901"/>
          </a:xfrm>
        </p:spPr>
        <p:txBody>
          <a:bodyPr/>
          <a:lstStyle/>
          <a:p>
            <a:r>
              <a:rPr lang="en-US" dirty="0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D903F-4AB7-55FF-9A2A-8F2F96A8B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FRA/SDSTA Cooperation</a:t>
            </a:r>
          </a:p>
          <a:p>
            <a:pPr lvl="2"/>
            <a:r>
              <a:rPr lang="en-US" dirty="0"/>
              <a:t>SSP Integration</a:t>
            </a:r>
          </a:p>
          <a:p>
            <a:pPr lvl="3"/>
            <a:r>
              <a:rPr lang="en-US" dirty="0"/>
              <a:t>Security Features</a:t>
            </a:r>
          </a:p>
          <a:p>
            <a:pPr lvl="3"/>
            <a:r>
              <a:rPr lang="en-US" dirty="0"/>
              <a:t>Incident Response/Reporting</a:t>
            </a:r>
          </a:p>
          <a:p>
            <a:pPr lvl="3"/>
            <a:r>
              <a:rPr lang="en-US" dirty="0"/>
              <a:t>Badge Data Sharing Process(es)</a:t>
            </a:r>
          </a:p>
          <a:p>
            <a:pPr lvl="1"/>
            <a:r>
              <a:rPr lang="en-US" dirty="0"/>
              <a:t>Internal</a:t>
            </a:r>
          </a:p>
          <a:p>
            <a:pPr lvl="2"/>
            <a:r>
              <a:rPr lang="en-US" dirty="0"/>
              <a:t>Physical Access Control System (PACS)</a:t>
            </a:r>
          </a:p>
          <a:p>
            <a:pPr lvl="2"/>
            <a:r>
              <a:rPr lang="en-US" dirty="0"/>
              <a:t>Locksmithing Services</a:t>
            </a:r>
          </a:p>
          <a:p>
            <a:pPr lvl="2"/>
            <a:r>
              <a:rPr lang="en-US" dirty="0"/>
              <a:t>Housing Security Requirements Preliminary Planning</a:t>
            </a:r>
          </a:p>
          <a:p>
            <a:pPr lvl="2"/>
            <a:r>
              <a:rPr lang="en-US" dirty="0"/>
              <a:t>Additional Office Space</a:t>
            </a:r>
          </a:p>
          <a:p>
            <a:pPr lvl="2"/>
            <a:r>
              <a:rPr lang="en-US" dirty="0"/>
              <a:t>Establish Local Law Enforcement LOA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12B82-8FDC-DAF7-ED90-812CB8E7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7B6B-CB89-EFDE-5221-38631627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19666-B811-CF74-FAEF-E50B283B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8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A3013-5F5E-C8A4-08A9-1B45D0E7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190500"/>
            <a:ext cx="11386483" cy="723901"/>
          </a:xfrm>
        </p:spPr>
        <p:txBody>
          <a:bodyPr/>
          <a:lstStyle/>
          <a:p>
            <a:r>
              <a:rPr lang="en-US"/>
              <a:t>SD Mission Support Workshop – Security and Emergency Management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161CF-22AA-60A3-8D04-A3F413A64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Campus Access/Global Services</a:t>
            </a:r>
          </a:p>
          <a:p>
            <a:pPr lvl="1"/>
            <a:r>
              <a:rPr lang="en-US" dirty="0"/>
              <a:t>Badge reciprocity between Fermi and SDSTA (Cut-over planned for September 2024)</a:t>
            </a:r>
          </a:p>
          <a:p>
            <a:pPr lvl="2"/>
            <a:r>
              <a:rPr lang="en-US" dirty="0"/>
              <a:t>Fermi Badged Personnel</a:t>
            </a:r>
          </a:p>
          <a:p>
            <a:pPr lvl="2"/>
            <a:r>
              <a:rPr lang="en-US" dirty="0"/>
              <a:t>BV’s (expansion on prior agreement in preparation of future Fermi Badging Capabilities)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Streamlining SDSTA and FRA policies &amp; procedures - both individually and collectively </a:t>
            </a:r>
          </a:p>
          <a:p>
            <a:pPr lvl="2"/>
            <a:r>
              <a:rPr lang="en-US" dirty="0"/>
              <a:t>Enhance joint communications regarding POC’s &amp; Affiliations </a:t>
            </a:r>
          </a:p>
          <a:p>
            <a:pPr lvl="2"/>
            <a:r>
              <a:rPr lang="en-US" dirty="0"/>
              <a:t>Potential different process for Ross vs Yates</a:t>
            </a:r>
          </a:p>
          <a:p>
            <a:pPr lvl="2"/>
            <a:r>
              <a:rPr lang="en-US" dirty="0"/>
              <a:t>Visual compliance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19D68-81C1-39EB-8ADD-FE3023E22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798D7-AE7B-FC9C-53EC-55113757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77F5A-0F13-DCE9-C388-445AF5C3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78169"/>
      </p:ext>
    </p:extLst>
  </p:cSld>
  <p:clrMapOvr>
    <a:masterClrMapping/>
  </p:clrMapOvr>
</p:sld>
</file>

<file path=ppt/theme/theme1.xml><?xml version="1.0" encoding="utf-8"?>
<a:theme xmlns:a="http://schemas.openxmlformats.org/drawingml/2006/main" name="LBNFDUNEUS">
  <a:themeElements>
    <a:clrScheme name="LBNFDUNE-US 2022">
      <a:dk1>
        <a:srgbClr val="63666A"/>
      </a:dk1>
      <a:lt1>
        <a:sysClr val="window" lastClr="FFFFFF"/>
      </a:lt1>
      <a:dk2>
        <a:srgbClr val="44546A"/>
      </a:dk2>
      <a:lt2>
        <a:srgbClr val="E7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954F72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NFDUNEUS Presentation Template_2023" id="{0B9E11DC-2F7C-45E3-918F-B2BBB76D948D}" vid="{3650A0D4-D44B-4F59-AA81-7B47EE0C8D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5B7077B940649900CB146B57857F3" ma:contentTypeVersion="16" ma:contentTypeDescription="Create a new document." ma:contentTypeScope="" ma:versionID="555086d4364f97769e8aace750f9fdb6">
  <xsd:schema xmlns:xsd="http://www.w3.org/2001/XMLSchema" xmlns:xs="http://www.w3.org/2001/XMLSchema" xmlns:p="http://schemas.microsoft.com/office/2006/metadata/properties" xmlns:ns2="5a4fc3c9-1f16-45e6-a448-11d83e0b096e" xmlns:ns3="ffa148d7-837f-4862-83ba-602c4ba2af6e" targetNamespace="http://schemas.microsoft.com/office/2006/metadata/properties" ma:root="true" ma:fieldsID="7ad57bb0ca3c932150d7c87bdae1cb73" ns2:_="" ns3:_="">
    <xsd:import namespace="5a4fc3c9-1f16-45e6-a448-11d83e0b096e"/>
    <xsd:import namespace="ffa148d7-837f-4862-83ba-602c4ba2af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Note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fc3c9-1f16-45e6-a448-11d83e0b09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2ca68d6-c86e-4960-a0df-15f27d65cd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22" nillable="true" ma:displayName="Notes" ma:description="Do not edit linked master tab" ma:format="Dropdown" ma:internalName="Notes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148d7-837f-4862-83ba-602c4ba2a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4071b59-22ab-4b60-ba33-c17897b00f60}" ma:internalName="TaxCatchAll" ma:showField="CatchAllData" ma:web="ffa148d7-837f-4862-83ba-602c4ba2a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a148d7-837f-4862-83ba-602c4ba2af6e" xsi:nil="true"/>
    <lcf76f155ced4ddcb4097134ff3c332f xmlns="5a4fc3c9-1f16-45e6-a448-11d83e0b096e">
      <Terms xmlns="http://schemas.microsoft.com/office/infopath/2007/PartnerControls"/>
    </lcf76f155ced4ddcb4097134ff3c332f>
    <SharedWithUsers xmlns="ffa148d7-837f-4862-83ba-602c4ba2af6e">
      <UserInfo>
        <DisplayName>Trey L. Shipman</DisplayName>
        <AccountId>197</AccountId>
        <AccountType/>
      </UserInfo>
    </SharedWithUsers>
    <Notes xmlns="5a4fc3c9-1f16-45e6-a448-11d83e0b096e" xsi:nil="true"/>
  </documentManagement>
</p:properties>
</file>

<file path=customXml/itemProps1.xml><?xml version="1.0" encoding="utf-8"?>
<ds:datastoreItem xmlns:ds="http://schemas.openxmlformats.org/officeDocument/2006/customXml" ds:itemID="{7F40E0BB-B1DE-4BA9-934C-6119ED36BB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10D42A-0536-475F-92A8-924DC0BC1751}"/>
</file>

<file path=customXml/itemProps3.xml><?xml version="1.0" encoding="utf-8"?>
<ds:datastoreItem xmlns:ds="http://schemas.openxmlformats.org/officeDocument/2006/customXml" ds:itemID="{78AB6C0C-D264-4286-AE11-A8BFC3D19C83}">
  <ds:schemaRefs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e97afcb1-5a67-4299-bdfa-8bfc2a7ba83b"/>
    <ds:schemaRef ds:uri="http://schemas.microsoft.com/office/infopath/2007/PartnerControls"/>
    <ds:schemaRef ds:uri="48a5974a-f0bb-4602-b236-1a67339b437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522</Words>
  <Application>Microsoft Macintosh PowerPoint</Application>
  <PresentationFormat>Widescreen</PresentationFormat>
  <Paragraphs>83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HGGothicE</vt:lpstr>
      <vt:lpstr>Arial</vt:lpstr>
      <vt:lpstr>Calibri</vt:lpstr>
      <vt:lpstr>Helvetica</vt:lpstr>
      <vt:lpstr>Lucida Grande</vt:lpstr>
      <vt:lpstr>LBNFDUNEUS</vt:lpstr>
      <vt:lpstr>SD Mission Support Workshop – Security and Emergency Management Division</vt:lpstr>
      <vt:lpstr>SD Mission Support Workshop – Security and Emergency Management Division</vt:lpstr>
      <vt:lpstr>SD Mission Support Workshop – Security and Emergency Management Division</vt:lpstr>
      <vt:lpstr>SD Mission Support Workshop – Security and Emergency Management Division</vt:lpstr>
      <vt:lpstr>SD Mission Support Workshop – Security and Emergency Management Division</vt:lpstr>
      <vt:lpstr>SD Mission Support Workshop – Security and Emergency Management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 Mission Support Workshop – DIVISION NAME</dc:title>
  <dc:creator>Joe Pygott</dc:creator>
  <cp:lastModifiedBy>Trey L. Shipman</cp:lastModifiedBy>
  <cp:revision>35</cp:revision>
  <dcterms:created xsi:type="dcterms:W3CDTF">2024-04-26T13:53:35Z</dcterms:created>
  <dcterms:modified xsi:type="dcterms:W3CDTF">2024-05-15T20:54:44Z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0x0101005AD10FC122588941BBB7D7345363CB9B</vt:lpwstr>
  </property>
  <property fmtid="{D5CDD505-2E9C-101B-9397-08002B2CF9AE}" pid="3" name="MediaServiceImageTags">
    <vt:lpwstr/>
  </property>
</Properties>
</file>