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40169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2"/>
            <a:ext cx="4648199" cy="348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6999" cy="418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324" cy="4183063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3973512" y="8831263"/>
            <a:ext cx="3036887" cy="465137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399" cy="465000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200" cy="41832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t" anchorCtr="0">
            <a:noAutofit/>
          </a:bodyPr>
          <a:lstStyle/>
          <a:p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973512" y="8831263"/>
            <a:ext cx="3036900" cy="465000"/>
          </a:xfrm>
          <a:prstGeom prst="rect">
            <a:avLst/>
          </a:prstGeom>
          <a:noFill/>
          <a:ln>
            <a:noFill/>
          </a:ln>
        </p:spPr>
        <p:txBody>
          <a:bodyPr lIns="92425" tIns="46200" rIns="92425" bIns="462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 sz="20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 rot="5400000">
            <a:off x="1972468" y="-245268"/>
            <a:ext cx="51990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0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 rot="5400000">
            <a:off x="4504530" y="2286793"/>
            <a:ext cx="6307137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13531" y="305594"/>
            <a:ext cx="6307137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0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bl" type="tbl">
  <p:cSld name="tbl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AndObj" type="txAndObj">
  <p:cSld name="txAndObj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70000"/>
            <a:ext cx="4038599" cy="5199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0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648200" y="1270000"/>
            <a:ext cx="4038599" cy="5199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0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AndTwoObj" type="objAndTwoObj">
  <p:cSld name="objAndTwoObj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70000"/>
            <a:ext cx="4038599" cy="5199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0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648200" y="1270000"/>
            <a:ext cx="4038599" cy="2522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0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3"/>
          </p:nvPr>
        </p:nvSpPr>
        <p:spPr>
          <a:xfrm>
            <a:off x="4648200" y="3944937"/>
            <a:ext cx="4038599" cy="2524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0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70000"/>
            <a:ext cx="8229600" cy="5199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0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 Narrow"/>
              <a:buNone/>
              <a:defRPr sz="2000"/>
            </a:lvl1pPr>
            <a:lvl2pPr marL="457200" indent="0" rtl="0">
              <a:buFont typeface="Arial Narrow"/>
              <a:buNone/>
              <a:defRPr sz="1800"/>
            </a:lvl2pPr>
            <a:lvl3pPr marL="914400" indent="0" rtl="0">
              <a:buFont typeface="Arial Narrow"/>
              <a:buNone/>
              <a:defRPr sz="1600"/>
            </a:lvl3pPr>
            <a:lvl4pPr marL="1371600" indent="0" rtl="0">
              <a:buFont typeface="Arial Narrow"/>
              <a:buNone/>
              <a:defRPr sz="1400"/>
            </a:lvl4pPr>
            <a:lvl5pPr marL="1828800" indent="0" rtl="0">
              <a:buFont typeface="Arial Narrow"/>
              <a:buNone/>
              <a:defRPr sz="1400"/>
            </a:lvl5pPr>
            <a:lvl6pPr marL="2286000" indent="0" rtl="0">
              <a:buFont typeface="Arial Narrow"/>
              <a:buNone/>
              <a:defRPr sz="1400"/>
            </a:lvl6pPr>
            <a:lvl7pPr marL="2743200" indent="0" rtl="0">
              <a:buFont typeface="Arial Narrow"/>
              <a:buNone/>
              <a:defRPr sz="1400"/>
            </a:lvl7pPr>
            <a:lvl8pPr marL="3200400" indent="0" rtl="0">
              <a:buFont typeface="Arial Narrow"/>
              <a:buNone/>
              <a:defRPr sz="1400"/>
            </a:lvl8pPr>
            <a:lvl9pPr marL="3657600" indent="0" rtl="0">
              <a:buFont typeface="Arial Narrow"/>
              <a:buNone/>
              <a:defRPr sz="14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270000"/>
            <a:ext cx="4038599" cy="5199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270000"/>
            <a:ext cx="4038599" cy="5199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 Narrow"/>
              <a:buNone/>
              <a:defRPr sz="2400" b="1"/>
            </a:lvl1pPr>
            <a:lvl2pPr marL="457200" indent="0" rtl="0">
              <a:buFont typeface="Arial Narrow"/>
              <a:buNone/>
              <a:defRPr sz="2000" b="1"/>
            </a:lvl2pPr>
            <a:lvl3pPr marL="914400" indent="0" rtl="0">
              <a:buFont typeface="Arial Narrow"/>
              <a:buNone/>
              <a:defRPr sz="1800" b="1"/>
            </a:lvl3pPr>
            <a:lvl4pPr marL="1371600" indent="0" rtl="0">
              <a:buFont typeface="Arial Narrow"/>
              <a:buNone/>
              <a:defRPr sz="1600" b="1"/>
            </a:lvl4pPr>
            <a:lvl5pPr marL="1828800" indent="0" rtl="0">
              <a:buFont typeface="Arial Narrow"/>
              <a:buNone/>
              <a:defRPr sz="1600" b="1"/>
            </a:lvl5pPr>
            <a:lvl6pPr marL="2286000" indent="0" rtl="0">
              <a:buFont typeface="Arial Narrow"/>
              <a:buNone/>
              <a:defRPr sz="1600" b="1"/>
            </a:lvl6pPr>
            <a:lvl7pPr marL="2743200" indent="0" rtl="0">
              <a:buFont typeface="Arial Narrow"/>
              <a:buNone/>
              <a:defRPr sz="1600" b="1"/>
            </a:lvl7pPr>
            <a:lvl8pPr marL="3200400" indent="0" rtl="0">
              <a:buFont typeface="Arial Narrow"/>
              <a:buNone/>
              <a:defRPr sz="1600" b="1"/>
            </a:lvl8pPr>
            <a:lvl9pPr marL="3657600" indent="0" rtl="0">
              <a:buFont typeface="Arial Narrow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 Narrow"/>
              <a:buNone/>
              <a:defRPr sz="2400" b="1"/>
            </a:lvl1pPr>
            <a:lvl2pPr marL="457200" indent="0" rtl="0">
              <a:buFont typeface="Arial Narrow"/>
              <a:buNone/>
              <a:defRPr sz="2000" b="1"/>
            </a:lvl2pPr>
            <a:lvl3pPr marL="914400" indent="0" rtl="0">
              <a:buFont typeface="Arial Narrow"/>
              <a:buNone/>
              <a:defRPr sz="1800" b="1"/>
            </a:lvl3pPr>
            <a:lvl4pPr marL="1371600" indent="0" rtl="0">
              <a:buFont typeface="Arial Narrow"/>
              <a:buNone/>
              <a:defRPr sz="1600" b="1"/>
            </a:lvl4pPr>
            <a:lvl5pPr marL="1828800" indent="0" rtl="0">
              <a:buFont typeface="Arial Narrow"/>
              <a:buNone/>
              <a:defRPr sz="1600" b="1"/>
            </a:lvl5pPr>
            <a:lvl6pPr marL="2286000" indent="0" rtl="0">
              <a:buFont typeface="Arial Narrow"/>
              <a:buNone/>
              <a:defRPr sz="1600" b="1"/>
            </a:lvl6pPr>
            <a:lvl7pPr marL="2743200" indent="0" rtl="0">
              <a:buFont typeface="Arial Narrow"/>
              <a:buNone/>
              <a:defRPr sz="1600" b="1"/>
            </a:lvl7pPr>
            <a:lvl8pPr marL="3200400" indent="0" rtl="0">
              <a:buFont typeface="Arial Narrow"/>
              <a:buNone/>
              <a:defRPr sz="1600" b="1"/>
            </a:lvl8pPr>
            <a:lvl9pPr marL="3657600" indent="0" rtl="0">
              <a:buFont typeface="Arial Narrow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 Narrow"/>
              <a:buNone/>
              <a:defRPr sz="1400"/>
            </a:lvl1pPr>
            <a:lvl2pPr marL="457200" indent="0" rtl="0">
              <a:buFont typeface="Arial Narrow"/>
              <a:buNone/>
              <a:defRPr sz="1200"/>
            </a:lvl2pPr>
            <a:lvl3pPr marL="914400" indent="0" rtl="0">
              <a:buFont typeface="Arial Narrow"/>
              <a:buNone/>
              <a:defRPr sz="1000"/>
            </a:lvl3pPr>
            <a:lvl4pPr marL="1371600" indent="0" rtl="0">
              <a:buFont typeface="Arial Narrow"/>
              <a:buNone/>
              <a:defRPr sz="900"/>
            </a:lvl4pPr>
            <a:lvl5pPr marL="1828800" indent="0" rtl="0">
              <a:buFont typeface="Arial Narrow"/>
              <a:buNone/>
              <a:defRPr sz="900"/>
            </a:lvl5pPr>
            <a:lvl6pPr marL="2286000" indent="0" rtl="0">
              <a:buFont typeface="Arial Narrow"/>
              <a:buNone/>
              <a:defRPr sz="900"/>
            </a:lvl6pPr>
            <a:lvl7pPr marL="2743200" indent="0" rtl="0">
              <a:buFont typeface="Arial Narrow"/>
              <a:buNone/>
              <a:defRPr sz="900"/>
            </a:lvl7pPr>
            <a:lvl8pPr marL="3200400" indent="0" rtl="0">
              <a:buFont typeface="Arial Narrow"/>
              <a:buNone/>
              <a:defRPr sz="900"/>
            </a:lvl8pPr>
            <a:lvl9pPr marL="3657600" indent="0" rtl="0">
              <a:buFont typeface="Arial Narrow"/>
              <a:buNone/>
              <a:defRPr sz="9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buClr>
                <a:srgbClr val="262672"/>
              </a:buClr>
              <a:buFont typeface="Arial Narrow"/>
              <a:buNone/>
              <a:defRPr sz="32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buClr>
                <a:schemeClr val="dk1"/>
              </a:buClr>
              <a:buFont typeface="Arial Narrow"/>
              <a:buNone/>
              <a:defRPr sz="2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buClr>
                <a:schemeClr val="dk1"/>
              </a:buClr>
              <a:buFont typeface="Arial Narrow"/>
              <a:buNone/>
              <a:defRPr sz="24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buClr>
                <a:schemeClr val="dk1"/>
              </a:buClr>
              <a:buFont typeface="Arial Narrow"/>
              <a:buNone/>
              <a:defRPr sz="20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 Narrow"/>
              <a:buNone/>
              <a:defRPr sz="1400"/>
            </a:lvl1pPr>
            <a:lvl2pPr marL="457200" indent="0" rtl="0">
              <a:buFont typeface="Arial Narrow"/>
              <a:buNone/>
              <a:defRPr sz="1200"/>
            </a:lvl2pPr>
            <a:lvl3pPr marL="914400" indent="0" rtl="0">
              <a:buFont typeface="Arial Narrow"/>
              <a:buNone/>
              <a:defRPr sz="1000"/>
            </a:lvl3pPr>
            <a:lvl4pPr marL="1371600" indent="0" rtl="0">
              <a:buFont typeface="Arial Narrow"/>
              <a:buNone/>
              <a:defRPr sz="900"/>
            </a:lvl4pPr>
            <a:lvl5pPr marL="1828800" indent="0" rtl="0">
              <a:buFont typeface="Arial Narrow"/>
              <a:buNone/>
              <a:defRPr sz="900"/>
            </a:lvl5pPr>
            <a:lvl6pPr marL="2286000" indent="0" rtl="0">
              <a:buFont typeface="Arial Narrow"/>
              <a:buNone/>
              <a:defRPr sz="900"/>
            </a:lvl6pPr>
            <a:lvl7pPr marL="2743200" indent="0" rtl="0">
              <a:buFont typeface="Arial Narrow"/>
              <a:buNone/>
              <a:defRPr sz="900"/>
            </a:lvl7pPr>
            <a:lvl8pPr marL="3200400" indent="0" rtl="0">
              <a:buFont typeface="Arial Narrow"/>
              <a:buNone/>
              <a:defRPr sz="900"/>
            </a:lvl8pPr>
            <a:lvl9pPr marL="3657600" indent="0" rtl="0">
              <a:buFont typeface="Arial Narrow"/>
              <a:buNone/>
              <a:defRPr sz="9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270000"/>
            <a:ext cx="8229600" cy="5199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sz="20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marR="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marR="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marR="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marR="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971800" marR="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429000" marR="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886200" marR="0" indent="-158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766175" y="6619875"/>
            <a:ext cx="377824" cy="23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rgbClr val="26267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987425"/>
            <a:ext cx="9144000" cy="42862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85550" tIns="42025" rIns="85550" bIns="42025" anchor="t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161925" y="171450"/>
            <a:ext cx="2563812" cy="646113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View from Washington and Germantown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Narrow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Vincent Dattoria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Narrow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ESnet Program Manager, Facilities Division, Office of Advanced Scientific Computing Research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Narrow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</a:t>
            </a:r>
            <a:r>
              <a:rPr lang="en-US" sz="2400"/>
              <a:t>uly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1</a:t>
            </a:r>
            <a:r>
              <a:rPr lang="en-US" sz="2400"/>
              <a:t>5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th, 2013</a:t>
            </a:r>
          </a:p>
          <a:p>
            <a:endParaRPr lang="en-US" sz="2400" b="1" i="0" u="none" strike="noStrike" cap="none" baseline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 Outline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70000"/>
            <a:ext cx="8229600" cy="51990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800" b="1" i="0" u="none" strike="noStrike" cap="none" baseline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ASCR </a:t>
            </a: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Org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Chart</a:t>
            </a:r>
            <a:endParaRPr lang="en-US" sz="2800" b="1" i="0" u="none" strike="noStrike" cap="none" baseline="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2286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800" b="1" i="0" u="none" strike="noStrike" cap="none" baseline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2013 ASCR Budget Request</a:t>
            </a:r>
          </a:p>
          <a:p>
            <a:pPr marL="2286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800" dirty="0" smtClean="0"/>
              <a:t>ECS for </a:t>
            </a:r>
            <a:r>
              <a:rPr lang="en-US" sz="2800" smtClean="0"/>
              <a:t>Travel Reductions?</a:t>
            </a:r>
            <a:endParaRPr lang="en-US" sz="2800" b="1" i="0" u="none" strike="noStrike" cap="none" baseline="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2286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800" dirty="0"/>
              <a:t>ASCR SBIR Program</a:t>
            </a:r>
          </a:p>
          <a:p>
            <a:pPr marL="2286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800" b="1" i="0" u="none" strike="noStrike" cap="none" baseline="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Notable Activities</a:t>
            </a:r>
          </a:p>
          <a:p>
            <a:endParaRPr lang="en-US" sz="2800" b="1" i="0" u="none" strike="noStrike" cap="none" baseline="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lang="en-US" sz="2800" b="1" i="0" u="none" strike="noStrike" cap="none" baseline="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rPr>
              <a:t>ESCC July 1</a:t>
            </a:r>
            <a:r>
              <a:rPr lang="en-US"/>
              <a:t>5</a:t>
            </a:r>
            <a:r>
              <a:rPr lang="en-US"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rPr>
              <a:t>, 201</a:t>
            </a:r>
            <a:r>
              <a:rPr lang="en-US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699" cy="723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ASCR Org Chart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70000"/>
            <a:ext cx="8229600" cy="519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457200" y="1270000"/>
            <a:ext cx="8229599" cy="549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2013 ASCR Budget Request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rPr>
              <a:t>ESCC July 1</a:t>
            </a:r>
            <a:r>
              <a:rPr lang="en-US"/>
              <a:t>5</a:t>
            </a:r>
            <a:r>
              <a:rPr lang="en-US"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rPr>
              <a:t>, 201</a:t>
            </a:r>
            <a:r>
              <a:rPr lang="en-US"/>
              <a:t>3</a:t>
            </a:r>
          </a:p>
        </p:txBody>
      </p:sp>
      <p:sp>
        <p:nvSpPr>
          <p:cNvPr id="112" name="Shape 112"/>
          <p:cNvSpPr/>
          <p:nvPr/>
        </p:nvSpPr>
        <p:spPr>
          <a:xfrm>
            <a:off x="628650" y="1421605"/>
            <a:ext cx="7886700" cy="48958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28650" y="1421605"/>
            <a:ext cx="7886700" cy="489585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819400" y="228600"/>
            <a:ext cx="6019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/>
              <a:t>ECS for Travel Reduction?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81000" y="1143000"/>
            <a:ext cx="8229600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5714"/>
              <a:buFont typeface="Wingdings"/>
              <a:buChar char="§"/>
            </a:pPr>
            <a:r>
              <a:rPr lang="en-US" sz="2400" dirty="0"/>
              <a:t>OCFO Collecting Information</a:t>
            </a:r>
          </a:p>
          <a:p>
            <a:pPr marL="685800" marR="0" lvl="1" indent="-3048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81818"/>
              <a:buFont typeface="Arial"/>
              <a:buChar char="•"/>
            </a:pPr>
            <a:r>
              <a:rPr lang="en-US" sz="1800" dirty="0"/>
              <a:t>OCFO Analyst Data Call</a:t>
            </a:r>
          </a:p>
          <a:p>
            <a:pPr marL="1143000" marR="0" lvl="2" indent="-3111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81818"/>
              <a:buFont typeface="Arial"/>
              <a:buChar char="•"/>
            </a:pPr>
            <a:r>
              <a:rPr lang="en-US" sz="1800" dirty="0"/>
              <a:t>video conference rooms</a:t>
            </a:r>
          </a:p>
          <a:p>
            <a:pPr marL="1143000" marR="0" lvl="2" indent="-3111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81818"/>
              <a:buFont typeface="Arial"/>
              <a:buChar char="•"/>
            </a:pPr>
            <a:r>
              <a:rPr lang="en-US" sz="1800" dirty="0"/>
              <a:t>10 SC labs</a:t>
            </a:r>
          </a:p>
          <a:p>
            <a:pPr marL="685800" marR="0" lvl="1" indent="-3048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81818"/>
              <a:buFont typeface="Arial"/>
              <a:buChar char="•"/>
            </a:pPr>
            <a:r>
              <a:rPr lang="en-US" sz="1800" dirty="0"/>
              <a:t>OCFO Inquiries of </a:t>
            </a:r>
            <a:r>
              <a:rPr lang="en-US" sz="1800" dirty="0" err="1"/>
              <a:t>ReadyTalk</a:t>
            </a:r>
            <a:endParaRPr lang="en-US" sz="1800" dirty="0"/>
          </a:p>
          <a:p>
            <a:pPr marL="1143000" marR="0" lvl="2" indent="-3111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81818"/>
              <a:buFont typeface="Arial"/>
              <a:buChar char="•"/>
            </a:pPr>
            <a:r>
              <a:rPr lang="en-US" sz="1800" dirty="0"/>
              <a:t>Capabilities</a:t>
            </a:r>
          </a:p>
          <a:p>
            <a:pPr marL="1143000" marR="0" lvl="2" indent="-3111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81818"/>
              <a:buFont typeface="Arial"/>
              <a:buChar char="•"/>
            </a:pPr>
            <a:r>
              <a:rPr lang="en-US" sz="1800" dirty="0"/>
              <a:t>Usage</a:t>
            </a:r>
          </a:p>
          <a:p>
            <a:pPr marL="2286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400" dirty="0"/>
              <a:t>OMB Memo 12-12 (May 11, 2012)</a:t>
            </a:r>
          </a:p>
          <a:p>
            <a:pPr marL="685800" marR="0" lvl="1" indent="-3048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sz="1800" dirty="0"/>
              <a:t>&gt;30%  less on travel in FY13 than in FY10</a:t>
            </a:r>
          </a:p>
          <a:p>
            <a:pPr marL="685800" marR="0" lvl="1" indent="-3048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sz="1800" dirty="0"/>
              <a:t>Maintain level through FY16</a:t>
            </a:r>
          </a:p>
          <a:p>
            <a:pPr marL="2286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400" dirty="0"/>
              <a:t>H.R. bill 2643</a:t>
            </a:r>
          </a:p>
          <a:p>
            <a:pPr marL="685800" marR="0" lvl="1" indent="-3048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sz="1800" dirty="0"/>
              <a:t>OMB plan to use video conferencing by FY2017 </a:t>
            </a:r>
          </a:p>
          <a:p>
            <a:pPr marL="685800" marR="0" lvl="1" indent="-3048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sz="1800" dirty="0" err="1"/>
              <a:t>Acheive</a:t>
            </a:r>
            <a:r>
              <a:rPr lang="en-US" sz="1800" dirty="0"/>
              <a:t> 50% reduction in travel costs from 2013 levels</a:t>
            </a:r>
          </a:p>
          <a:p>
            <a:pPr marL="685800" marR="0" lvl="1" indent="-3048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sz="1800" dirty="0" err="1"/>
              <a:t>Recission</a:t>
            </a:r>
            <a:r>
              <a:rPr lang="en-US" sz="1800" dirty="0"/>
              <a:t> of FY2017 travel budgets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rPr>
              <a:t>ESCC July 1</a:t>
            </a:r>
            <a:r>
              <a:rPr lang="en-US"/>
              <a:t>5</a:t>
            </a:r>
            <a:r>
              <a:rPr lang="en-US"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rPr>
              <a:t>, 201</a:t>
            </a:r>
            <a:r>
              <a:rPr lang="en-US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2819400" y="228600"/>
            <a:ext cx="6019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/>
              <a:t>ASCR SBIR Pr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sym typeface="Arial"/>
              </a:rPr>
              <a:t>ogram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81000" y="1143000"/>
            <a:ext cx="8229600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400" dirty="0"/>
              <a:t>Two Topics - same as last year</a:t>
            </a:r>
          </a:p>
          <a:p>
            <a:pPr marL="457200" lvl="0" indent="-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18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Advanced Network Technologies and Services</a:t>
            </a:r>
          </a:p>
          <a:p>
            <a:pPr marL="457200" lvl="0" indent="-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18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Increasing Adoption of HPC Modeling and Simulation in the Advanced Manufacturing and Engineering Industries</a:t>
            </a:r>
          </a:p>
          <a:p>
            <a:pPr marL="2286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Wingdings"/>
              <a:buChar char="§"/>
            </a:pPr>
            <a:r>
              <a:rPr lang="en-US" sz="2400" dirty="0"/>
              <a:t>Subtopic Changes</a:t>
            </a:r>
          </a:p>
          <a:p>
            <a:pPr marL="457200" lvl="0" indent="-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18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Video Conferencing topic deleted</a:t>
            </a:r>
          </a:p>
          <a:p>
            <a:pPr marL="457200" lvl="0" indent="-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18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Technology Transfer Opportunity with ORNL added</a:t>
            </a:r>
          </a:p>
          <a:p>
            <a:endParaRPr lang="en-US" sz="18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Important Dates</a:t>
            </a:r>
          </a:p>
          <a:p>
            <a:pPr marL="914400" lvl="1" indent="-3810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18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Topics issued July 15, 2013</a:t>
            </a:r>
          </a:p>
          <a:p>
            <a:pPr marL="914400" lvl="1" indent="-3810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18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FOA issued August 12, 2013</a:t>
            </a:r>
          </a:p>
          <a:p>
            <a:pPr marL="914400" lvl="1" indent="-3810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18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LOI’s due September 3, 2013</a:t>
            </a:r>
          </a:p>
          <a:p>
            <a:pPr marL="914400" lvl="1" indent="-3810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18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Applications due October 15, 2013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rPr>
              <a:t>ESCC July 1</a:t>
            </a:r>
            <a:r>
              <a:rPr lang="en-US"/>
              <a:t>5</a:t>
            </a:r>
            <a:r>
              <a:rPr lang="en-US"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rPr>
              <a:t>, 201</a:t>
            </a:r>
            <a:r>
              <a:rPr lang="en-US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041650" y="161925"/>
            <a:ext cx="5165724" cy="72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Notable Activities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70000"/>
            <a:ext cx="8229600" cy="51990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Narrow"/>
              <a:buNone/>
            </a:pPr>
            <a:r>
              <a:rPr lang="en-US" sz="2400" b="1" i="0" u="sng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Upcoming-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400"/>
              <a:t>HEP/NP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/ESnet Program Requirements Review Workshop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(Gaithersburg, MD)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: </a:t>
            </a:r>
            <a:r>
              <a:rPr lang="en-US" sz="2400"/>
              <a:t>20-22 Aug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ESnet</a:t>
            </a:r>
            <a:r>
              <a:rPr lang="en-US" sz="2400"/>
              <a:t> European Extension Mission Need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Review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rPr lang="en-US" sz="2400" b="0"/>
              <a:t>GTN, MD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)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: </a:t>
            </a:r>
            <a:r>
              <a:rPr lang="en-US" sz="2400"/>
              <a:t>Aug 22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400"/>
              <a:t>ASCAC (</a:t>
            </a:r>
            <a:r>
              <a:rPr lang="en-US" sz="2400" b="0"/>
              <a:t>Wash, AGU</a:t>
            </a:r>
            <a:r>
              <a:rPr lang="en-US" sz="2400"/>
              <a:t>): TBD (Sep/Oct)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400"/>
              <a:t>SC13 (Denver, CO): November 17-22</a:t>
            </a:r>
          </a:p>
          <a:p>
            <a:pPr marL="228600" lvl="0" indent="-228600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2400"/>
              <a:t>SDN Workshop (NSF): Dec 15-16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0" y="6553200"/>
            <a:ext cx="28956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rPr>
              <a:t>ESCC July 1</a:t>
            </a:r>
            <a:r>
              <a:rPr lang="en-US"/>
              <a:t>5</a:t>
            </a:r>
            <a:r>
              <a:rPr lang="en-US" sz="1200" b="0" i="0" u="none" strike="noStrike" cap="none" baseline="0">
                <a:solidFill>
                  <a:srgbClr val="262672"/>
                </a:solidFill>
                <a:latin typeface="Cambria"/>
                <a:ea typeface="Cambria"/>
                <a:cs typeface="Cambria"/>
                <a:sym typeface="Cambria"/>
              </a:rPr>
              <a:t>, 201</a:t>
            </a:r>
            <a:r>
              <a:rPr lang="en-US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/>
      <vt:lpstr>View from Washington and Germantown</vt:lpstr>
      <vt:lpstr>Talk Outline</vt:lpstr>
      <vt:lpstr>ASCR Org Chart</vt:lpstr>
      <vt:lpstr>2013 ASCR Budget Request</vt:lpstr>
      <vt:lpstr>ECS for Travel Reduction?</vt:lpstr>
      <vt:lpstr>ASCR SBIR Program</vt:lpstr>
      <vt:lpstr>Notable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View from Washington and Germantown</dc:title>
  <cp:lastModifiedBy>Presentations</cp:lastModifiedBy>
  <cp:revision>1</cp:revision>
  <dcterms:modified xsi:type="dcterms:W3CDTF">2013-07-14T02:47:04Z</dcterms:modified>
</cp:coreProperties>
</file>