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333" r:id="rId4"/>
    <p:sldId id="297" r:id="rId5"/>
    <p:sldId id="334" r:id="rId6"/>
    <p:sldId id="335" r:id="rId7"/>
    <p:sldId id="311" r:id="rId8"/>
    <p:sldId id="33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9FC3"/>
    <a:srgbClr val="558ED5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591" autoAdjust="0"/>
  </p:normalViewPr>
  <p:slideViewPr>
    <p:cSldViewPr snapToGrid="0" snapToObjects="1">
      <p:cViewPr varScale="1">
        <p:scale>
          <a:sx n="136" d="100"/>
          <a:sy n="136" d="100"/>
        </p:scale>
        <p:origin x="-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3726BA98-09A7-D845-B362-7ACA0D031074}" type="datetimeFigureOut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F7EBBC22-62A2-DA42-A7E1-5CA8AEF0C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9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D14DF8-0C36-4546-A1A8-1C89C0A9DD5A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AF03E7-0DA5-084C-A73B-84F898909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82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 userDrawn="1"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7BE274-2920-464F-BD83-825BA3315F3E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42DE2B-1862-AC46-8E34-76F2DE4B4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B0B81C-CA25-D345-AD32-945D9CE22E24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0598-22BC-DE45-8110-72C7EB64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D31318-E349-C94A-82AC-28473119CDAD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6B7A-F0F1-B649-AD7D-33CEE8400C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8AA81-2144-9A4F-982D-99A41862F6AF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7036-CDBF-9045-BEBA-45AC230EB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7A3A12-B379-6143-B591-BD63D72A8B49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F6C2-875D-8741-96F2-AB275F5C2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6189-3560-DB44-BC74-E63444EAF5E0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C85A-2B99-6746-AB8E-75939B0FA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BD428F-E7B6-AC4C-83AA-2D7CA91E3374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DDC6-6948-9542-AE23-4C88376D0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C0B4-3A98-9D43-995D-307DDD97F3B9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838D-2899-3348-AC07-177A26D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 userDrawn="1"/>
        </p:nvPicPr>
        <p:blipFill>
          <a:blip r:embed="rId11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First level bullet</a:t>
            </a:r>
          </a:p>
          <a:p>
            <a:pPr lvl="2"/>
            <a:r>
              <a:rPr lang="en-US" dirty="0"/>
              <a:t>	Second level bullet</a:t>
            </a:r>
          </a:p>
          <a:p>
            <a:pPr lvl="3"/>
            <a:r>
              <a:rPr lang="en-US" dirty="0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D6487B-43BE-5441-912E-3A79E3056D4C}" type="datetime1">
              <a:rPr lang="en-US"/>
              <a:pPr>
                <a:defRPr/>
              </a:pPr>
              <a:t>7/15/13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BDF6EC-3462-684F-AA49-8C502ED87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9" descr="ESnet_color_sm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 userDrawn="1"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 userDrawn="1"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26" r:id="rId7"/>
    <p:sldLayoutId id="2147483734" r:id="rId8"/>
    <p:sldLayoutId id="2147483727" r:id="rId9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571500" indent="-342900" algn="l" defTabSz="457200" rtl="0" eaLnBrk="0" fontAlgn="base" hangingPunct="0">
        <a:spcBef>
          <a:spcPts val="900"/>
        </a:spcBef>
        <a:spcAft>
          <a:spcPct val="0"/>
        </a:spcAft>
        <a:buSzPct val="100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800100" indent="-342900" algn="l" defTabSz="457200" rtl="0" eaLnBrk="0" fontAlgn="base" hangingPunct="0">
        <a:spcBef>
          <a:spcPct val="20000"/>
        </a:spcBef>
        <a:spcAft>
          <a:spcPct val="0"/>
        </a:spcAft>
        <a:buSzPct val="85000"/>
        <a:buFont typeface="Lucida Grande"/>
        <a:buChar char="−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028700" indent="-3429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590800" y="433388"/>
            <a:ext cx="60960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Reflection Attacks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590800" y="2133600"/>
            <a:ext cx="6096000" cy="8985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Michael Sinatra, Network Engineer</a:t>
            </a:r>
          </a:p>
          <a:p>
            <a:pPr eaLnBrk="1" hangingPunct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ESnet Network Engineering Group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108778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ESCC</a:t>
            </a: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Berkeley, CA</a:t>
            </a: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July </a:t>
            </a:r>
            <a:r>
              <a:rPr lang="en-US" dirty="0" smtClean="0">
                <a:ea typeface="+mn-ea"/>
                <a:cs typeface="+mn-cs"/>
              </a:rPr>
              <a:t>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Reflection/Amplification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they?</a:t>
            </a:r>
            <a:endParaRPr lang="en-US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u="sng" dirty="0" smtClean="0"/>
              <a:t>Victim</a:t>
            </a:r>
            <a:r>
              <a:rPr lang="en-US" dirty="0" smtClean="0"/>
              <a:t> address is spoofed.</a:t>
            </a:r>
            <a:endParaRPr lang="en-US" u="sng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Bad guy spoofs the victim address as the source address of a packet that is sent to the reflector.  This is usually some sort of query.</a:t>
            </a:r>
            <a:endParaRPr lang="en-US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Reflector responds to the source of the query—the </a:t>
            </a:r>
            <a:r>
              <a:rPr lang="en-US" i="1" dirty="0" smtClean="0"/>
              <a:t>actual</a:t>
            </a:r>
            <a:r>
              <a:rPr lang="en-US" dirty="0" smtClean="0"/>
              <a:t> victim.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Response is generally much larger than the query (the amplification part).</a:t>
            </a:r>
          </a:p>
          <a:p>
            <a:pPr marL="0" indent="0"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endParaRPr lang="en-US" dirty="0" smtClean="0"/>
          </a:p>
          <a:p>
            <a:pPr>
              <a:spcAft>
                <a:spcPts val="0"/>
              </a:spcAft>
              <a:buFont typeface="Arial"/>
              <a:buChar char="•"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Reflection/Amplification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Requires a UDP service.</a:t>
            </a:r>
            <a:endParaRPr lang="en-US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SNMP, DNS, </a:t>
            </a:r>
            <a:r>
              <a:rPr lang="en-US" dirty="0" err="1" smtClean="0"/>
              <a:t>chargen</a:t>
            </a:r>
            <a:r>
              <a:rPr lang="en-US" dirty="0" smtClean="0"/>
              <a:t> will all work and are commonly exploited for this purpose.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DNSSEC actually makes the problem a bit worse.  Key and signature material add a lot of bulk to DNS responses.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Need for the service to be open to the spoofed victim: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Open DNS resolvers: Bad guys will often query for </a:t>
            </a:r>
            <a:r>
              <a:rPr lang="en-US" dirty="0" err="1" smtClean="0"/>
              <a:t>isc.org</a:t>
            </a:r>
            <a:r>
              <a:rPr lang="en-US" dirty="0" smtClean="0"/>
              <a:t> or </a:t>
            </a:r>
            <a:r>
              <a:rPr lang="en-US" dirty="0" err="1" smtClean="0"/>
              <a:t>ripe.net</a:t>
            </a:r>
            <a:r>
              <a:rPr lang="en-US" dirty="0" smtClean="0"/>
              <a:t>, but there are other zones that are queried.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SNMP: Query SNMP server that is open to the world and has a default community string.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chargen</a:t>
            </a:r>
            <a:r>
              <a:rPr lang="en-US" dirty="0" smtClean="0"/>
              <a:t> sends random characters when it receives a UDP packet.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endParaRPr lang="en-US" dirty="0" smtClean="0"/>
          </a:p>
          <a:p>
            <a:pPr>
              <a:spcAft>
                <a:spcPts val="0"/>
              </a:spcAft>
              <a:buFont typeface="Arial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1162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Ouch, how do you we fix this?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chargen</a:t>
            </a:r>
            <a:r>
              <a:rPr lang="en-US" dirty="0" smtClean="0"/>
              <a:t>: disable it and/or block.</a:t>
            </a:r>
          </a:p>
          <a:p>
            <a:pPr>
              <a:buFont typeface="Arial"/>
              <a:buChar char="•"/>
            </a:pPr>
            <a:r>
              <a:rPr lang="en-US" dirty="0" smtClean="0"/>
              <a:t>SNMP: disable, block, and/or change default communities.</a:t>
            </a:r>
          </a:p>
          <a:p>
            <a:pPr>
              <a:buFont typeface="Arial"/>
              <a:buChar char="•"/>
            </a:pPr>
            <a:r>
              <a:rPr lang="en-US" dirty="0" smtClean="0"/>
              <a:t>DNS:</a:t>
            </a:r>
          </a:p>
          <a:p>
            <a:pPr lvl="1"/>
            <a:r>
              <a:rPr lang="en-US" dirty="0" smtClean="0"/>
              <a:t>Open resolvers: Close them!  Only allow recursive DNS services to known clients at your site.</a:t>
            </a:r>
          </a:p>
          <a:p>
            <a:pPr lvl="1"/>
            <a:r>
              <a:rPr lang="en-US" dirty="0" smtClean="0"/>
              <a:t>Authoritative servers: </a:t>
            </a:r>
          </a:p>
          <a:p>
            <a:pPr lvl="2"/>
            <a:r>
              <a:rPr lang="en-US" dirty="0" smtClean="0"/>
              <a:t>Can be exploited as well.</a:t>
            </a:r>
          </a:p>
          <a:p>
            <a:pPr lvl="2"/>
            <a:r>
              <a:rPr lang="en-US" dirty="0" smtClean="0"/>
              <a:t>Must be open to the world.</a:t>
            </a:r>
          </a:p>
          <a:p>
            <a:pPr lvl="2"/>
            <a:r>
              <a:rPr lang="en-US" dirty="0" smtClean="0">
                <a:sym typeface="Wingdings"/>
              </a:rPr>
              <a:t> Need to rate limit responses.</a:t>
            </a:r>
          </a:p>
          <a:p>
            <a:pPr lvl="2"/>
            <a:r>
              <a:rPr lang="en-US" dirty="0" smtClean="0">
                <a:sym typeface="Wingdings"/>
              </a:rPr>
              <a:t>Search for “DNS RRL.”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err="1" smtClean="0"/>
              <a:t>ESnet</a:t>
            </a:r>
            <a:r>
              <a:rPr lang="en-US" dirty="0" smtClean="0"/>
              <a:t> may get notified of hosts that are participating in the attacks (reflectors).</a:t>
            </a:r>
          </a:p>
          <a:p>
            <a:pPr>
              <a:buFont typeface="Arial"/>
              <a:buChar char="•"/>
            </a:pPr>
            <a:r>
              <a:rPr lang="en-US" dirty="0" smtClean="0"/>
              <a:t>We will notify site coordinators.</a:t>
            </a:r>
          </a:p>
          <a:p>
            <a:pPr>
              <a:buFont typeface="Arial"/>
              <a:buChar char="•"/>
            </a:pPr>
            <a:r>
              <a:rPr lang="en-US" dirty="0" smtClean="0"/>
              <a:t>Pass on to your security folks.</a:t>
            </a:r>
          </a:p>
          <a:p>
            <a:pPr>
              <a:buFont typeface="Arial"/>
              <a:buChar char="•"/>
            </a:pPr>
            <a:r>
              <a:rPr lang="en-US" dirty="0" smtClean="0"/>
              <a:t>Time is of the essence.</a:t>
            </a:r>
          </a:p>
          <a:p>
            <a:pPr marL="0" indent="0"/>
            <a:r>
              <a:rPr lang="en-US" dirty="0" smtClean="0"/>
              <a:t>How to deal with non-responsive sites?</a:t>
            </a:r>
          </a:p>
          <a:p>
            <a:pPr marL="0" indent="0"/>
            <a:r>
              <a:rPr lang="en-US" dirty="0" smtClean="0"/>
              <a:t>Is there a better way to do this?</a:t>
            </a:r>
          </a:p>
          <a:p>
            <a:pPr marL="0" indent="0"/>
            <a:r>
              <a:rPr lang="en-US" dirty="0" smtClean="0"/>
              <a:t>Need to be proactive </a:t>
            </a:r>
            <a:r>
              <a:rPr lang="en-US" u="sng" dirty="0" smtClean="0"/>
              <a:t>and</a:t>
            </a:r>
            <a:r>
              <a:rPr lang="en-US" dirty="0" smtClean="0"/>
              <a:t> reactive.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4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590800" y="433388"/>
            <a:ext cx="60960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DNS Disaster Recover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590800" y="2133600"/>
            <a:ext cx="6096000" cy="8985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Michael Sinatra, Network Engineer</a:t>
            </a:r>
          </a:p>
          <a:p>
            <a:pPr eaLnBrk="1" hangingPunct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ESnet Network Engineering Group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108778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ESCC</a:t>
            </a: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Berkeley, CA</a:t>
            </a: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July </a:t>
            </a:r>
            <a:r>
              <a:rPr lang="en-US" dirty="0" smtClean="0">
                <a:ea typeface="+mn-ea"/>
                <a:cs typeface="+mn-cs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118648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Site may have a DR site that contains backup web and other services.</a:t>
            </a:r>
          </a:p>
          <a:p>
            <a:pPr>
              <a:buFont typeface="Arial"/>
              <a:buChar char="•"/>
            </a:pPr>
            <a:r>
              <a:rPr lang="en-US" dirty="0" smtClean="0"/>
              <a:t>Is it possible for </a:t>
            </a:r>
            <a:r>
              <a:rPr lang="en-US" dirty="0" err="1" smtClean="0"/>
              <a:t>ESnet</a:t>
            </a:r>
            <a:r>
              <a:rPr lang="en-US" dirty="0" smtClean="0"/>
              <a:t> to change </a:t>
            </a:r>
            <a:r>
              <a:rPr lang="en-US" u="sng" dirty="0" smtClean="0"/>
              <a:t>site</a:t>
            </a:r>
            <a:r>
              <a:rPr lang="en-US" dirty="0" smtClean="0"/>
              <a:t> DNS for which </a:t>
            </a:r>
            <a:r>
              <a:rPr lang="en-US" dirty="0" err="1" smtClean="0"/>
              <a:t>ESnet</a:t>
            </a:r>
            <a:r>
              <a:rPr lang="en-US" dirty="0" smtClean="0"/>
              <a:t> </a:t>
            </a:r>
            <a:r>
              <a:rPr lang="en-US" dirty="0" smtClean="0"/>
              <a:t>provides </a:t>
            </a:r>
            <a:r>
              <a:rPr lang="en-US" u="sng" dirty="0" smtClean="0"/>
              <a:t>secondary</a:t>
            </a:r>
            <a:r>
              <a:rPr lang="en-US" dirty="0" smtClean="0"/>
              <a:t> DNS service to redirect site services to DR site?</a:t>
            </a:r>
          </a:p>
          <a:p>
            <a:pPr lvl="1"/>
            <a:r>
              <a:rPr lang="en-US" dirty="0" smtClean="0"/>
              <a:t>In a non-DNSSEC environment, the answer is somewhere between “sort of” and “yes, but it’s very </a:t>
            </a:r>
            <a:r>
              <a:rPr lang="en-US" dirty="0" err="1" smtClean="0"/>
              <a:t>kludgy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In a DNSSEC environment, the answer is “definitely not.”</a:t>
            </a:r>
          </a:p>
          <a:p>
            <a:pPr lvl="1"/>
            <a:r>
              <a:rPr lang="en-US" dirty="0" smtClean="0"/>
              <a:t>Remember, there is a USG mandate for DNSSEC.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2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Offsite master server?</a:t>
            </a:r>
          </a:p>
          <a:p>
            <a:pPr lvl="1"/>
            <a:r>
              <a:rPr lang="en-US" dirty="0" smtClean="0"/>
              <a:t>Collocate at other labs?</a:t>
            </a:r>
          </a:p>
          <a:p>
            <a:pPr lvl="1"/>
            <a:r>
              <a:rPr lang="en-US" dirty="0" smtClean="0"/>
              <a:t>VM services?</a:t>
            </a:r>
          </a:p>
          <a:p>
            <a:pPr lvl="1"/>
            <a:r>
              <a:rPr lang="en-US" dirty="0" smtClean="0"/>
              <a:t>Note that you will need to stor</a:t>
            </a:r>
            <a:r>
              <a:rPr lang="en-US" dirty="0" smtClean="0"/>
              <a:t>e your DNSSEC keys (public </a:t>
            </a:r>
            <a:r>
              <a:rPr lang="en-US" u="sng" dirty="0" smtClean="0"/>
              <a:t>and</a:t>
            </a:r>
            <a:r>
              <a:rPr lang="en-US" dirty="0" smtClean="0"/>
              <a:t> private) at your offsite DNS location.</a:t>
            </a:r>
          </a:p>
          <a:p>
            <a:pPr lvl="1"/>
            <a:r>
              <a:rPr lang="en-US" dirty="0" smtClean="0"/>
              <a:t>This may be a good idea anyway.</a:t>
            </a:r>
          </a:p>
          <a:p>
            <a:endParaRPr lang="en-US" dirty="0"/>
          </a:p>
          <a:p>
            <a:r>
              <a:rPr lang="en-US" dirty="0" smtClean="0"/>
              <a:t>Is this a future ESCC topic?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4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9362_ESnet_PPT_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0"/>
          </a:schemeClr>
        </a:solidFill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>
              <a:lumMod val="7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rgbClr val="FF0000"/>
            </a:solidFill>
            <a:latin typeface="Calibri"/>
            <a:cs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19362_ESnet_PPT_Template.pot</Template>
  <TotalTime>8637</TotalTime>
  <Words>505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19362_ESnet_PPT_Template</vt:lpstr>
      <vt:lpstr>Reflection Attacks</vt:lpstr>
      <vt:lpstr>Reflection/Amplification DoS attacks</vt:lpstr>
      <vt:lpstr>Reflection/Amplification DoS attacks</vt:lpstr>
      <vt:lpstr>What can we do?</vt:lpstr>
      <vt:lpstr>What can we do?</vt:lpstr>
      <vt:lpstr>DNS Disaster Recover</vt:lpstr>
      <vt:lpstr>Problem statement</vt:lpstr>
      <vt:lpstr>Solutions</vt:lpstr>
    </vt:vector>
  </TitlesOfParts>
  <Company>Lawrence Berkeley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Slide Arial 32 pt</dc:title>
  <dc:creator>Wendy Tsabba</dc:creator>
  <cp:lastModifiedBy>Michael</cp:lastModifiedBy>
  <cp:revision>80</cp:revision>
  <dcterms:created xsi:type="dcterms:W3CDTF">2013-01-07T01:44:02Z</dcterms:created>
  <dcterms:modified xsi:type="dcterms:W3CDTF">2013-07-15T16:04:21Z</dcterms:modified>
</cp:coreProperties>
</file>