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28" d="100"/>
          <a:sy n="128" d="100"/>
        </p:scale>
        <p:origin x="-16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bckgr_art.png"/>
          <p:cNvPicPr>
            <a:picLocks noChangeAspect="1"/>
          </p:cNvPicPr>
          <p:nvPr/>
        </p:nvPicPr>
        <p:blipFill>
          <a:blip r:embed="rId2"/>
          <a:srcRect l="45970"/>
          <a:stretch>
            <a:fillRect/>
          </a:stretch>
        </p:blipFill>
        <p:spPr bwMode="auto">
          <a:xfrm>
            <a:off x="0" y="0"/>
            <a:ext cx="2798763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ESnet_color_lg.pn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1" descr="LBL_logo_notext_2.pn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7925" y="5611813"/>
            <a:ext cx="1158875" cy="884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2" descr="DOE_Office_Science.pn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537200" y="5761038"/>
            <a:ext cx="1755775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90800" y="433887"/>
            <a:ext cx="6096000" cy="1470025"/>
          </a:xfrm>
        </p:spPr>
        <p:txBody>
          <a:bodyPr anchor="b">
            <a:noAutofit/>
          </a:bodyPr>
          <a:lstStyle>
            <a:lvl1pPr algn="l">
              <a:defRPr sz="3200" baseline="0">
                <a:latin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90800" y="2134035"/>
            <a:ext cx="6096000" cy="897481"/>
          </a:xfrm>
        </p:spPr>
        <p:txBody>
          <a:bodyPr anchor="b">
            <a:noAutofit/>
          </a:bodyPr>
          <a:lstStyle>
            <a:lvl1pPr marL="0" indent="0" algn="l">
              <a:buNone/>
              <a:defRPr sz="2000" baseline="0">
                <a:solidFill>
                  <a:schemeClr val="tx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2590800" y="3429000"/>
            <a:ext cx="4495800" cy="906462"/>
          </a:xfrm>
        </p:spPr>
        <p:txBody>
          <a:bodyPr anchor="b"/>
          <a:lstStyle>
            <a:lvl1pPr>
              <a:buFontTx/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645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3963"/>
            <a:ext cx="2133600" cy="182562"/>
          </a:xfrm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3963"/>
            <a:ext cx="2895600" cy="182562"/>
          </a:xfrm>
        </p:spPr>
        <p:txBody>
          <a:bodyPr/>
          <a:lstStyle>
            <a:lvl1pPr>
              <a:defRPr dirty="0" smtClean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3963"/>
            <a:ext cx="2133600" cy="182562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 descr="ESnet_color_lg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433388"/>
            <a:ext cx="1700213" cy="2036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7607300" y="0"/>
            <a:ext cx="1536700" cy="1714500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>
              <a:defRPr/>
            </a:pPr>
            <a:endParaRPr lang="en-US" dirty="0">
              <a:latin typeface="Arial" pitchFamily="-108" charset="0"/>
              <a:ea typeface="ＭＳ Ｐゴシック" pitchFamily="-108" charset="-128"/>
              <a:cs typeface="ＭＳ Ｐゴシック" pitchFamily="-108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06900"/>
            <a:ext cx="8037513" cy="1362075"/>
          </a:xfrm>
        </p:spPr>
        <p:txBody>
          <a:bodyPr anchor="t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906713"/>
            <a:ext cx="80375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0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1501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spcBef>
                <a:spcPts val="600"/>
              </a:spcBef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0993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ESnet_color_s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4038"/>
            <a:ext cx="3008313" cy="116046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714500"/>
            <a:ext cx="5111750" cy="4411663"/>
          </a:xfrm>
        </p:spPr>
        <p:txBody>
          <a:bodyPr/>
          <a:lstStyle>
            <a:lvl1pPr>
              <a:spcBef>
                <a:spcPts val="900"/>
              </a:spcBef>
              <a:defRPr sz="1800"/>
            </a:lvl1pPr>
            <a:lvl2pPr>
              <a:defRPr sz="1800"/>
            </a:lvl2pPr>
            <a:lvl3pPr>
              <a:spcBef>
                <a:spcPts val="400"/>
              </a:spcBef>
              <a:defRPr sz="18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14500"/>
            <a:ext cx="3008313" cy="44116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/>
            </a:lvl1pPr>
          </a:lstStyle>
          <a:p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ESnet_bckgr_art.png"/>
          <p:cNvPicPr>
            <a:picLocks noChangeAspect="1"/>
          </p:cNvPicPr>
          <p:nvPr/>
        </p:nvPicPr>
        <p:blipFill>
          <a:blip r:embed="rId12"/>
          <a:srcRect l="45847"/>
          <a:stretch>
            <a:fillRect/>
          </a:stretch>
        </p:blipFill>
        <p:spPr bwMode="auto">
          <a:xfrm>
            <a:off x="0" y="1588"/>
            <a:ext cx="2805113" cy="685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0993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	First level bullet</a:t>
            </a:r>
          </a:p>
          <a:p>
            <a:pPr lvl="2"/>
            <a:r>
              <a:rPr lang="en-US"/>
              <a:t>	Second level bullet</a:t>
            </a:r>
          </a:p>
          <a:p>
            <a:pPr lvl="3"/>
            <a:r>
              <a:rPr lang="en-US"/>
              <a:t>	Third level bullet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FE91A0FA-E837-404F-AA10-E314837A11EB}" type="datetimeFigureOut">
              <a:rPr lang="en-US" smtClean="0"/>
              <a:t>7/24/13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0800" y="6307138"/>
            <a:ext cx="3962400" cy="184150"/>
          </a:xfrm>
          <a:prstGeom prst="rect">
            <a:avLst/>
          </a:prstGeom>
        </p:spPr>
        <p:txBody>
          <a:bodyPr vert="horz" wrap="square" lIns="0" tIns="0" rIns="0" bIns="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6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07138"/>
            <a:ext cx="2133600" cy="1841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6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68D5B1B-2B90-4646-9C8B-CD5176986902}" type="slidenum">
              <a:rPr lang="en-US" smtClean="0"/>
              <a:t>‹#›</a:t>
            </a:fld>
            <a:endParaRPr lang="en-US"/>
          </a:p>
        </p:txBody>
      </p:sp>
      <p:pic>
        <p:nvPicPr>
          <p:cNvPr id="1032" name="Picture 9" descr="ESnet_color_sm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807325" y="274638"/>
            <a:ext cx="1000125" cy="117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9"/>
          <p:cNvSpPr txBox="1">
            <a:spLocks/>
          </p:cNvSpPr>
          <p:nvPr/>
        </p:nvSpPr>
        <p:spPr bwMode="auto">
          <a:xfrm>
            <a:off x="-111125" y="6496050"/>
            <a:ext cx="4683125" cy="514350"/>
          </a:xfrm>
          <a:prstGeom prst="rect">
            <a:avLst/>
          </a:prstGeom>
          <a:solidFill>
            <a:srgbClr val="629FC3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Lawrence Berkeley National Laboratory</a:t>
            </a:r>
          </a:p>
        </p:txBody>
      </p:sp>
      <p:sp>
        <p:nvSpPr>
          <p:cNvPr id="18" name="Text Placeholder 9"/>
          <p:cNvSpPr txBox="1">
            <a:spLocks/>
          </p:cNvSpPr>
          <p:nvPr/>
        </p:nvSpPr>
        <p:spPr bwMode="auto">
          <a:xfrm>
            <a:off x="4572000" y="6496050"/>
            <a:ext cx="4683125" cy="514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normAutofit/>
          </a:bodyPr>
          <a:lstStyle>
            <a:lvl1pPr marL="574675" indent="-574675" algn="l">
              <a:buFontTx/>
              <a:buNone/>
              <a:defRPr sz="1100" b="1">
                <a:ln>
                  <a:noFill/>
                </a:ln>
                <a:solidFill>
                  <a:schemeClr val="bg1"/>
                </a:solidFill>
              </a:defRPr>
            </a:lvl1pPr>
          </a:lstStyle>
          <a:p>
            <a:pPr eaLnBrk="0" hangingPunct="0">
              <a:spcBef>
                <a:spcPts val="1200"/>
              </a:spcBef>
              <a:defRPr/>
            </a:pPr>
            <a:r>
              <a:rPr lang="en-US" dirty="0" smtClean="0">
                <a:latin typeface="+mn-lt"/>
                <a:ea typeface="ＭＳ Ｐゴシック" pitchFamily="-108" charset="-128"/>
                <a:cs typeface="ＭＳ Ｐゴシック" pitchFamily="-108" charset="-128"/>
              </a:rPr>
              <a:t>		U.S. Department of Energy  |  Office of Science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800">
          <a:solidFill>
            <a:schemeClr val="tx1"/>
          </a:solidFill>
          <a:latin typeface="Arial" pitchFamily="-108" charset="0"/>
          <a:ea typeface="ＭＳ Ｐゴシック" pitchFamily="-108" charset="-128"/>
          <a:cs typeface="ＭＳ Ｐゴシック" pitchFamily="-108" charset="-128"/>
        </a:defRPr>
      </a:lvl9pPr>
    </p:titleStyle>
    <p:bodyStyle>
      <a:lvl1pPr marL="342900" indent="-342900" algn="l" defTabSz="457200" rtl="0" eaLnBrk="1" fontAlgn="base" hangingPunct="1">
        <a:spcBef>
          <a:spcPts val="1200"/>
        </a:spcBef>
        <a:spcAft>
          <a:spcPct val="0"/>
        </a:spcAft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457200" indent="-228600" algn="l" defTabSz="457200" rtl="0" eaLnBrk="1" fontAlgn="base" hangingPunct="1">
        <a:spcBef>
          <a:spcPts val="900"/>
        </a:spcBef>
        <a:spcAft>
          <a:spcPct val="0"/>
        </a:spcAft>
        <a:buSzPct val="10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2pPr>
      <a:lvl3pPr marL="685800" indent="-228600" algn="l" defTabSz="457200" rtl="0" eaLnBrk="1" fontAlgn="base" hangingPunct="1">
        <a:spcBef>
          <a:spcPct val="20000"/>
        </a:spcBef>
        <a:spcAft>
          <a:spcPct val="0"/>
        </a:spcAft>
        <a:buSzPct val="85000"/>
        <a:buFont typeface="Lucida Grande" charset="0"/>
        <a:buChar char="-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3pPr>
      <a:lvl4pPr marL="914400" indent="-228600" algn="l" defTabSz="457200" rtl="0" eaLnBrk="1" fontAlgn="base" hangingPunct="1">
        <a:spcBef>
          <a:spcPct val="20000"/>
        </a:spcBef>
        <a:spcAft>
          <a:spcPct val="0"/>
        </a:spcAft>
        <a:buSzPct val="80000"/>
        <a:buFont typeface="Arial" charset="0"/>
        <a:buChar char="•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pitchFamily="-10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routing@es.net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NESG Site Ambassador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590800" y="2582775"/>
            <a:ext cx="6096000" cy="897481"/>
          </a:xfrm>
        </p:spPr>
        <p:txBody>
          <a:bodyPr/>
          <a:lstStyle/>
          <a:p>
            <a:r>
              <a:rPr lang="en-US" dirty="0" smtClean="0"/>
              <a:t>Mike Bennett</a:t>
            </a:r>
          </a:p>
          <a:p>
            <a:r>
              <a:rPr lang="en-US" dirty="0" smtClean="0"/>
              <a:t>Inder Monga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Summer ESCC, July 2013</a:t>
            </a:r>
          </a:p>
          <a:p>
            <a:r>
              <a:rPr lang="en-US" dirty="0" smtClean="0"/>
              <a:t>Berkeley, CA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63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Historical interaction between ESnet Engineering and Sites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902801" y="2119642"/>
            <a:ext cx="1443670" cy="288709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0418" y="3311249"/>
            <a:ext cx="8388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NESG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638862" y="3499235"/>
            <a:ext cx="6505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353333" y="3083736"/>
            <a:ext cx="2492990" cy="8309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200" dirty="0" smtClean="0"/>
              <a:t>Jim and Joe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>
                <a:solidFill>
                  <a:schemeClr val="bg1"/>
                </a:solidFill>
                <a:hlinkClick r:id="rId2"/>
              </a:rPr>
              <a:t>routing@es.net</a:t>
            </a:r>
            <a:endParaRPr lang="en-US" sz="1200" dirty="0" smtClean="0">
              <a:solidFill>
                <a:schemeClr val="bg1"/>
              </a:solidFill>
            </a:endParaRP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Joint Techs/ESCC discussions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Personal or ad-hoc</a:t>
            </a:r>
            <a:r>
              <a:rPr lang="en-US" sz="1200" dirty="0"/>
              <a:t> </a:t>
            </a:r>
            <a:r>
              <a:rPr lang="en-US" sz="1200" dirty="0" smtClean="0"/>
              <a:t>calls/emails</a:t>
            </a:r>
          </a:p>
        </p:txBody>
      </p:sp>
      <p:sp>
        <p:nvSpPr>
          <p:cNvPr id="13" name="Oval 12"/>
          <p:cNvSpPr/>
          <p:nvPr/>
        </p:nvSpPr>
        <p:spPr>
          <a:xfrm>
            <a:off x="6642426" y="2119642"/>
            <a:ext cx="1443670" cy="2887098"/>
          </a:xfrm>
          <a:prstGeom prst="ellipse">
            <a:avLst/>
          </a:prstGeom>
          <a:noFill/>
          <a:ln w="28575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6868203" y="3311249"/>
            <a:ext cx="813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ESnet</a:t>
            </a:r>
            <a:br>
              <a:rPr lang="en-US" dirty="0" smtClean="0"/>
            </a:br>
            <a:r>
              <a:rPr lang="en-US" dirty="0" smtClean="0"/>
              <a:t>Sites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 flipH="1">
            <a:off x="5960075" y="3478043"/>
            <a:ext cx="650511" cy="0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1854841" y="5319314"/>
            <a:ext cx="61638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Everyone in NESG was able to react to any site question</a:t>
            </a:r>
          </a:p>
          <a:p>
            <a:r>
              <a:rPr lang="en-US" dirty="0" smtClean="0"/>
              <a:t>- Combination of good documentation, email search and</a:t>
            </a:r>
            <a:br>
              <a:rPr lang="en-US" dirty="0" smtClean="0"/>
            </a:br>
            <a:r>
              <a:rPr lang="en-US" dirty="0" smtClean="0"/>
              <a:t>long historical knowledge…as well as lower rate of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93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ESnet5 Transformation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8970"/>
            <a:ext cx="8229600" cy="4525963"/>
          </a:xfrm>
        </p:spPr>
        <p:txBody>
          <a:bodyPr/>
          <a:lstStyle/>
          <a:p>
            <a:r>
              <a:rPr lang="en-US" dirty="0" smtClean="0"/>
              <a:t>ESnet4 </a:t>
            </a:r>
            <a:r>
              <a:rPr lang="en-US" dirty="0" smtClean="0">
                <a:sym typeface="Wingdings"/>
              </a:rPr>
              <a:t> ESnet5 transition was during “changing of the guard”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Jim and </a:t>
            </a:r>
            <a:r>
              <a:rPr lang="en-US" dirty="0" err="1" smtClean="0">
                <a:sym typeface="Wingdings"/>
              </a:rPr>
              <a:t>JoeB</a:t>
            </a:r>
            <a:r>
              <a:rPr lang="en-US" dirty="0" smtClean="0">
                <a:sym typeface="Wingdings"/>
              </a:rPr>
              <a:t>. Retired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Mike Bennett was recently hired</a:t>
            </a:r>
          </a:p>
          <a:p>
            <a:pPr lvl="1">
              <a:buFont typeface="Arial"/>
              <a:buChar char="•"/>
            </a:pPr>
            <a:r>
              <a:rPr lang="en-US" dirty="0" smtClean="0">
                <a:sym typeface="Wingdings"/>
              </a:rPr>
              <a:t>Site and network architecture changed, dark fiber etc….</a:t>
            </a:r>
            <a:endParaRPr lang="en-US" dirty="0" smtClean="0"/>
          </a:p>
          <a:p>
            <a:r>
              <a:rPr lang="en-US" dirty="0" smtClean="0"/>
              <a:t>That led to the realization (with some healthy feedback)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Lack of </a:t>
            </a:r>
            <a:r>
              <a:rPr lang="en-US" dirty="0"/>
              <a:t>information </a:t>
            </a:r>
            <a:r>
              <a:rPr lang="en-US" dirty="0" smtClean="0"/>
              <a:t>going to the site coordinators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Assumption that ESCC presentations and site meetings were conveying enough bi-directional information not accurate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Site coordinators were not reaching out (through routing or personal emails) to solicit information</a:t>
            </a:r>
          </a:p>
          <a:p>
            <a:pPr lvl="2">
              <a:buFont typeface="Arial"/>
              <a:buChar char="•"/>
            </a:pPr>
            <a:r>
              <a:rPr lang="en-US" dirty="0" smtClean="0"/>
              <a:t>And whether that was a good model anyway?</a:t>
            </a:r>
            <a:endParaRPr lang="en-US" dirty="0"/>
          </a:p>
          <a:p>
            <a:r>
              <a:rPr lang="en-US" dirty="0" smtClean="0"/>
              <a:t>Brainstorming led to ….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975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NESG Site Ambassadors concept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831650"/>
          </a:xfrm>
        </p:spPr>
        <p:txBody>
          <a:bodyPr/>
          <a:lstStyle/>
          <a:p>
            <a:r>
              <a:rPr lang="en-US" sz="1400" dirty="0" smtClean="0"/>
              <a:t>One NESG Engineer assigned to a site</a:t>
            </a:r>
          </a:p>
          <a:p>
            <a:r>
              <a:rPr lang="en-US" sz="1400" b="1" dirty="0" smtClean="0"/>
              <a:t>Responsibilities</a:t>
            </a:r>
          </a:p>
          <a:p>
            <a:pPr lvl="1">
              <a:buFont typeface="Arial"/>
              <a:buChar char="•"/>
            </a:pPr>
            <a:r>
              <a:rPr lang="en-US" sz="1400" b="1" i="1" dirty="0" smtClean="0"/>
              <a:t>Understand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Have </a:t>
            </a:r>
            <a:r>
              <a:rPr lang="en-US" sz="1400" dirty="0" smtClean="0"/>
              <a:t>understanding </a:t>
            </a:r>
            <a:r>
              <a:rPr lang="en-US" sz="1400" dirty="0" smtClean="0"/>
              <a:t>of the site’s </a:t>
            </a:r>
            <a:r>
              <a:rPr lang="en-US" sz="1400" dirty="0" smtClean="0"/>
              <a:t>border architecture</a:t>
            </a:r>
            <a:r>
              <a:rPr lang="en-US" sz="1400" dirty="0" smtClean="0"/>
              <a:t>, requirements and network interface to the site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Periodic check-ins with the site </a:t>
            </a:r>
            <a:r>
              <a:rPr lang="en-US" sz="1400" dirty="0" smtClean="0"/>
              <a:t>coordinators at the discretion of </a:t>
            </a:r>
            <a:r>
              <a:rPr lang="en-US" sz="1400" smtClean="0"/>
              <a:t>both parties.</a:t>
            </a:r>
            <a:endParaRPr lang="en-US" sz="1400" dirty="0" smtClean="0"/>
          </a:p>
          <a:p>
            <a:pPr lvl="1">
              <a:buFont typeface="Arial"/>
              <a:buChar char="•"/>
            </a:pPr>
            <a:r>
              <a:rPr lang="en-US" sz="1400" b="1" i="1" dirty="0" smtClean="0"/>
              <a:t>Champion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Raise awareness of issues and site requirements in internal discussions</a:t>
            </a:r>
            <a:endParaRPr lang="en-US" sz="1400" dirty="0"/>
          </a:p>
          <a:p>
            <a:pPr lvl="1">
              <a:buFont typeface="Arial"/>
              <a:buChar char="•"/>
            </a:pPr>
            <a:r>
              <a:rPr lang="en-US" sz="1400" b="1" i="1" dirty="0" smtClean="0"/>
              <a:t>Shepherd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Pursue issues till resolved, gather more information from the site if needed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Does NOT mean each site issue will be assigned to the ambassador</a:t>
            </a:r>
          </a:p>
          <a:p>
            <a:pPr lvl="3">
              <a:buFont typeface="Arial"/>
              <a:buChar char="•"/>
            </a:pPr>
            <a:r>
              <a:rPr lang="en-US" sz="1400" dirty="0" smtClean="0"/>
              <a:t>Watching out for site issues, and being a resource to the person that is assigned the task is the main responsibility </a:t>
            </a:r>
          </a:p>
          <a:p>
            <a:pPr lvl="1">
              <a:buFont typeface="Arial"/>
              <a:buChar char="•"/>
            </a:pPr>
            <a:r>
              <a:rPr lang="en-US" sz="1400" b="1" i="1" dirty="0" smtClean="0"/>
              <a:t>Assist</a:t>
            </a:r>
          </a:p>
          <a:p>
            <a:pPr lvl="2">
              <a:buFont typeface="Arial"/>
              <a:buChar char="•"/>
            </a:pPr>
            <a:r>
              <a:rPr lang="en-US" sz="1400" dirty="0" smtClean="0"/>
              <a:t>Interface with Science Engagement team to deal with performance issues or interact with requirements to understand site capacity requirements</a:t>
            </a:r>
          </a:p>
          <a:p>
            <a:pPr marL="0" indent="0"/>
            <a:r>
              <a:rPr lang="en-US" sz="1400" dirty="0" smtClean="0"/>
              <a:t>Works closely with the O&amp;D Site Ambassador</a:t>
            </a:r>
          </a:p>
        </p:txBody>
      </p:sp>
    </p:spTree>
    <p:extLst>
      <p:ext uri="{BB962C8B-B14F-4D97-AF65-F5344CB8AC3E}">
        <p14:creationId xmlns:p14="http://schemas.microsoft.com/office/powerpoint/2010/main" val="121191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 smtClean="0"/>
              <a:t>Feedback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Engagement still ramping up, any early feedback?</a:t>
            </a:r>
          </a:p>
          <a:p>
            <a:pPr marL="0" indent="0"/>
            <a:r>
              <a:rPr lang="en-US" sz="1800" smtClean="0"/>
              <a:t>Should the </a:t>
            </a:r>
            <a:r>
              <a:rPr lang="en-US" sz="1800" dirty="0" smtClean="0"/>
              <a:t>meetings with the Site Ambassador be periodic or ad-hoc?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Push or pull?</a:t>
            </a:r>
          </a:p>
          <a:p>
            <a:pPr marL="0" indent="0"/>
            <a:r>
              <a:rPr lang="en-US" sz="1800" dirty="0" smtClean="0"/>
              <a:t>Face to face or video/phone?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Would you rather wait till ESCC or some conference to meet?</a:t>
            </a:r>
          </a:p>
          <a:p>
            <a:pPr marL="0" indent="0"/>
            <a:r>
              <a:rPr lang="en-US" sz="1800" dirty="0" smtClean="0"/>
              <a:t>Organized on-site meetings? </a:t>
            </a:r>
            <a:r>
              <a:rPr lang="en-US" sz="1800" dirty="0"/>
              <a:t>(travel expenses have to be managed)</a:t>
            </a:r>
            <a:endParaRPr lang="en-US" sz="1800" dirty="0" smtClean="0"/>
          </a:p>
          <a:p>
            <a:pPr lvl="1">
              <a:buFont typeface="Arial"/>
              <a:buChar char="•"/>
            </a:pPr>
            <a:r>
              <a:rPr lang="en-US" sz="1800" dirty="0" smtClean="0"/>
              <a:t>Would you prefer the NESG engineer visit your site? </a:t>
            </a:r>
          </a:p>
          <a:p>
            <a:pPr lvl="1">
              <a:buFont typeface="Arial"/>
              <a:buChar char="•"/>
            </a:pPr>
            <a:r>
              <a:rPr lang="en-US" sz="1800" dirty="0" smtClean="0"/>
              <a:t>Or site coordinators travel to Berkeley for 1:1 meetings when needed?</a:t>
            </a:r>
          </a:p>
          <a:p>
            <a:pPr marL="0" indent="0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811650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54" y="1332326"/>
            <a:ext cx="4467723" cy="4525963"/>
          </a:xfrm>
        </p:spPr>
        <p:txBody>
          <a:bodyPr/>
          <a:lstStyle/>
          <a:p>
            <a:r>
              <a:rPr lang="en-US" sz="1600" b="1" dirty="0"/>
              <a:t>Mike O'Connor	</a:t>
            </a:r>
            <a:endParaRPr lang="en-US" sz="1600" b="1" dirty="0" smtClean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	</a:t>
            </a:r>
            <a:r>
              <a:rPr lang="en-US" sz="1600" dirty="0" smtClean="0"/>
              <a:t>Brookhaven </a:t>
            </a:r>
            <a:r>
              <a:rPr lang="en-US" sz="1600" dirty="0"/>
              <a:t>National </a:t>
            </a:r>
            <a:r>
              <a:rPr lang="en-US" sz="1600" dirty="0" smtClean="0"/>
              <a:t>Laboratory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Princeton </a:t>
            </a:r>
            <a:r>
              <a:rPr lang="en-US" sz="1600" dirty="0"/>
              <a:t>Plasma Physics </a:t>
            </a:r>
            <a:r>
              <a:rPr lang="en-US" sz="1600" dirty="0" smtClean="0"/>
              <a:t>Laboratory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MIT </a:t>
            </a:r>
            <a:r>
              <a:rPr lang="en-US" sz="1600" dirty="0"/>
              <a:t>Laboratory for Nuclear </a:t>
            </a:r>
            <a:r>
              <a:rPr lang="en-US" sz="1600" dirty="0" smtClean="0"/>
              <a:t>Science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MIT </a:t>
            </a:r>
            <a:r>
              <a:rPr lang="en-US" sz="1600" dirty="0"/>
              <a:t>Plasma Science &amp; Fusion </a:t>
            </a:r>
            <a:r>
              <a:rPr lang="en-US" sz="1600" dirty="0" smtClean="0"/>
              <a:t>Center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East </a:t>
            </a:r>
            <a:r>
              <a:rPr lang="en-US" sz="1600" dirty="0"/>
              <a:t>Tennessee Technology </a:t>
            </a:r>
            <a:r>
              <a:rPr lang="en-US" sz="1600" dirty="0" smtClean="0"/>
              <a:t>Park 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Y-12National </a:t>
            </a:r>
            <a:r>
              <a:rPr lang="en-US" sz="1600" dirty="0"/>
              <a:t>Security Complex	</a:t>
            </a:r>
            <a:r>
              <a:rPr lang="en-US" sz="1600" dirty="0" smtClean="0"/>
              <a:t>Y12</a:t>
            </a:r>
            <a:endParaRPr lang="en-US" sz="1600" dirty="0"/>
          </a:p>
          <a:p>
            <a:r>
              <a:rPr lang="en-US" sz="1600" b="1" dirty="0"/>
              <a:t>Vangelis </a:t>
            </a:r>
            <a:r>
              <a:rPr lang="en-US" sz="1600" b="1" dirty="0" err="1" smtClean="0"/>
              <a:t>Chaniotakis</a:t>
            </a:r>
            <a:endParaRPr lang="en-US" sz="1600" b="1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	</a:t>
            </a:r>
            <a:r>
              <a:rPr lang="en-US" sz="1600" dirty="0" smtClean="0"/>
              <a:t>Sandia </a:t>
            </a:r>
            <a:r>
              <a:rPr lang="en-US" sz="1600" dirty="0"/>
              <a:t>National Laboratory </a:t>
            </a:r>
            <a:r>
              <a:rPr lang="en-US" sz="1600" dirty="0" smtClean="0"/>
              <a:t>Albuquerque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Los </a:t>
            </a:r>
            <a:r>
              <a:rPr lang="en-US" sz="1600" dirty="0"/>
              <a:t>Alamos National </a:t>
            </a:r>
            <a:r>
              <a:rPr lang="en-US" sz="1600" dirty="0" smtClean="0"/>
              <a:t>Laboratory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DOE</a:t>
            </a:r>
            <a:r>
              <a:rPr lang="en-US" sz="1600" dirty="0"/>
              <a:t>-ALBQ (Sandia) (NNSA</a:t>
            </a:r>
            <a:r>
              <a:rPr lang="en-US" sz="1600" dirty="0" smtClean="0"/>
              <a:t>)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err="1" smtClean="0"/>
              <a:t>Pantex</a:t>
            </a:r>
            <a:r>
              <a:rPr lang="en-US" sz="1600" dirty="0" smtClean="0"/>
              <a:t> Plant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NGA </a:t>
            </a:r>
            <a:r>
              <a:rPr lang="en-US" sz="1600" dirty="0"/>
              <a:t>Southwest	</a:t>
            </a:r>
            <a:endParaRPr lang="en-US" sz="1600" dirty="0" smtClean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KCP Albuquerque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Lawrence </a:t>
            </a:r>
            <a:r>
              <a:rPr lang="en-US" sz="1600" dirty="0"/>
              <a:t>Livermore National Lab DC </a:t>
            </a:r>
            <a:r>
              <a:rPr lang="en-US" sz="1600" dirty="0" smtClean="0"/>
              <a:t>Office</a:t>
            </a:r>
            <a:r>
              <a:rPr lang="en-US" dirty="0"/>
              <a:t>			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6277" y="1332326"/>
            <a:ext cx="44677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2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457200" indent="-228600" algn="l" defTabSz="457200" rtl="0" eaLnBrk="1" fontAlgn="base" hangingPunct="1">
              <a:spcBef>
                <a:spcPts val="9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685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Lucida Grande" charset="0"/>
              <a:buChar char="-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914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Chris Tracy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Thomas </a:t>
            </a:r>
            <a:r>
              <a:rPr lang="en-US" sz="1600" dirty="0"/>
              <a:t>Jefferson National Accelerator </a:t>
            </a:r>
            <a:r>
              <a:rPr lang="en-US" sz="1600" dirty="0" smtClean="0"/>
              <a:t>Lab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DOE </a:t>
            </a:r>
            <a:r>
              <a:rPr lang="en-US" sz="1600" dirty="0"/>
              <a:t>Forrestal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DOE Germantown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DOE NNSA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Savannah River Site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DOE Office of Environmental Management at Savannah River	</a:t>
            </a:r>
            <a:endParaRPr lang="en-US" sz="1600" dirty="0" smtClean="0"/>
          </a:p>
          <a:p>
            <a:pPr marL="0" indent="0">
              <a:lnSpc>
                <a:spcPct val="70000"/>
              </a:lnSpc>
            </a:pPr>
            <a:r>
              <a:rPr lang="en-US" sz="1600" b="1" dirty="0" smtClean="0"/>
              <a:t>Patrick Dorn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Argonne National Laboratory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Oak Ridge National Laboratory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Oak Ridge Associated Universities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Savannah River Ecology Laboratory	</a:t>
            </a:r>
            <a:endParaRPr lang="en-US" sz="1600" dirty="0" smtClean="0"/>
          </a:p>
          <a:p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3594" y="101047"/>
            <a:ext cx="7099300" cy="1143000"/>
          </a:xfrm>
        </p:spPr>
        <p:txBody>
          <a:bodyPr/>
          <a:lstStyle/>
          <a:p>
            <a:r>
              <a:rPr lang="en-US" dirty="0" smtClean="0"/>
              <a:t>Current Site Ambassadors (1 of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7304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54" y="1332326"/>
            <a:ext cx="4467723" cy="4525963"/>
          </a:xfrm>
        </p:spPr>
        <p:txBody>
          <a:bodyPr/>
          <a:lstStyle/>
          <a:p>
            <a:r>
              <a:rPr lang="en-US" sz="1600" b="1" dirty="0"/>
              <a:t>Joe Metzger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err="1"/>
              <a:t>Fermilab</a:t>
            </a:r>
            <a:endParaRPr lang="en-US" sz="1600" dirty="0"/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Kansas City Plant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Ames Laboratory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Los Alamos National Lab DC Field Office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DOE IN Rocky Mountain Site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Sanford	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NWU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UIOWA	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U Chicago	</a:t>
            </a:r>
          </a:p>
          <a:p>
            <a:pPr marL="0" indent="0">
              <a:lnSpc>
                <a:spcPct val="70000"/>
              </a:lnSpc>
            </a:pPr>
            <a:r>
              <a:rPr lang="en-US" sz="1600" dirty="0"/>
              <a:t>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6277" y="1332326"/>
            <a:ext cx="44677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2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457200" indent="-228600" algn="l" defTabSz="457200" rtl="0" eaLnBrk="1" fontAlgn="base" hangingPunct="1">
              <a:spcBef>
                <a:spcPts val="9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685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Lucida Grande" charset="0"/>
              <a:buChar char="-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914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Michael Sinatra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National Energy Research Scientific Computing Center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Stanford Linear Accelerator Center	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Naval Postgraduate School	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NNSA Information Assurance Response Center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General Atomics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err="1"/>
              <a:t>NSTec</a:t>
            </a:r>
            <a:r>
              <a:rPr lang="en-US" sz="1600" dirty="0"/>
              <a:t> National Securities </a:t>
            </a:r>
            <a:r>
              <a:rPr lang="en-US" sz="1600" dirty="0" smtClean="0"/>
              <a:t>Technology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 smtClean="0"/>
              <a:t>NGA </a:t>
            </a:r>
            <a:r>
              <a:rPr lang="en-US" sz="1600" dirty="0"/>
              <a:t>Nevada Intelligence Center (DOE-IN NVIC)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Sandia National Laboratory - New Mexico NGA (SNL-NM NGA)</a:t>
            </a:r>
          </a:p>
          <a:p>
            <a:pPr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NGA White Sands (NGA WS)	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3594" y="101047"/>
            <a:ext cx="7099300" cy="1143000"/>
          </a:xfrm>
        </p:spPr>
        <p:txBody>
          <a:bodyPr/>
          <a:lstStyle/>
          <a:p>
            <a:r>
              <a:rPr lang="en-US" dirty="0" smtClean="0"/>
              <a:t>Current Site Ambassadors (2 of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2668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554" y="1332326"/>
            <a:ext cx="4467723" cy="4525963"/>
          </a:xfrm>
        </p:spPr>
        <p:txBody>
          <a:bodyPr/>
          <a:lstStyle/>
          <a:p>
            <a:r>
              <a:rPr lang="en-US" sz="1600" b="1" dirty="0" smtClean="0"/>
              <a:t>Chin </a:t>
            </a:r>
            <a:r>
              <a:rPr lang="en-US" sz="1600" b="1" dirty="0" err="1" smtClean="0"/>
              <a:t>Guok</a:t>
            </a:r>
            <a:endParaRPr lang="en-US" sz="1600" dirty="0"/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Pacific Northwest National Laboratory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LIGO Hanford Washington Observatory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Joint Genome Institute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Lawrence Berkeley National Lab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Mathematical Sciences Research Institute	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676277" y="1332326"/>
            <a:ext cx="446772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1" fontAlgn="base" hangingPunct="1">
              <a:spcBef>
                <a:spcPts val="1200"/>
              </a:spcBef>
              <a:spcAft>
                <a:spcPct val="0"/>
              </a:spcAft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ＭＳ Ｐゴシック" pitchFamily="-108" charset="-128"/>
              </a:defRPr>
            </a:lvl1pPr>
            <a:lvl2pPr marL="457200" indent="-228600" algn="l" defTabSz="457200" rtl="0" eaLnBrk="1" fontAlgn="base" hangingPunct="1">
              <a:spcBef>
                <a:spcPts val="900"/>
              </a:spcBef>
              <a:spcAft>
                <a:spcPct val="0"/>
              </a:spcAft>
              <a:buSzPct val="10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2pPr>
            <a:lvl3pPr marL="6858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5000"/>
              <a:buFont typeface="Lucida Grande" charset="0"/>
              <a:buChar char="-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3pPr>
            <a:lvl4pPr marL="914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SzPct val="80000"/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-108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 smtClean="0"/>
              <a:t>Yvonne Hines</a:t>
            </a:r>
            <a:endParaRPr lang="en-US" sz="1600" b="1" dirty="0"/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Lawrence Livermore National Laboratory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Sandia National Laboratory Livermore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Idaho National Laboratory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Office of Scientific and Technical Information</a:t>
            </a:r>
          </a:p>
          <a:p>
            <a:pPr marL="285750" indent="-285750">
              <a:lnSpc>
                <a:spcPct val="70000"/>
              </a:lnSpc>
              <a:buFont typeface="Arial"/>
              <a:buChar char="•"/>
            </a:pPr>
            <a:r>
              <a:rPr lang="en-US" sz="1600" dirty="0"/>
              <a:t>National Renewable Energy Laboratory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83594" y="101047"/>
            <a:ext cx="7099300" cy="1143000"/>
          </a:xfrm>
        </p:spPr>
        <p:txBody>
          <a:bodyPr/>
          <a:lstStyle/>
          <a:p>
            <a:r>
              <a:rPr lang="en-US" dirty="0" smtClean="0"/>
              <a:t>Current Site Ambassadors (3 of 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419182"/>
      </p:ext>
    </p:extLst>
  </p:cSld>
  <p:clrMapOvr>
    <a:masterClrMapping/>
  </p:clrMapOvr>
</p:sld>
</file>

<file path=ppt/theme/theme1.xml><?xml version="1.0" encoding="utf-8"?>
<a:theme xmlns:a="http://schemas.openxmlformats.org/drawingml/2006/main" name="ESnet New Template">
  <a:themeElements>
    <a:clrScheme name="ESnet Theme Colors 1">
      <a:dk1>
        <a:sysClr val="windowText" lastClr="000000"/>
      </a:dk1>
      <a:lt1>
        <a:sysClr val="window" lastClr="FFFFFF"/>
      </a:lt1>
      <a:dk2>
        <a:srgbClr val="000000"/>
      </a:dk2>
      <a:lt2>
        <a:srgbClr val="808080"/>
      </a:lt2>
      <a:accent1>
        <a:srgbClr val="619FC4"/>
      </a:accent1>
      <a:accent2>
        <a:srgbClr val="006394"/>
      </a:accent2>
      <a:accent3>
        <a:srgbClr val="99CCCC"/>
      </a:accent3>
      <a:accent4>
        <a:srgbClr val="006666"/>
      </a:accent4>
      <a:accent5>
        <a:srgbClr val="669999"/>
      </a:accent5>
      <a:accent6>
        <a:srgbClr val="009999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ESnet New Template.thmx</Template>
  <TotalTime>372</TotalTime>
  <Words>508</Words>
  <Application>Microsoft Macintosh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ESnet New Template</vt:lpstr>
      <vt:lpstr>NESG Site Ambassador</vt:lpstr>
      <vt:lpstr>Historical interaction between ESnet Engineering and Sites</vt:lpstr>
      <vt:lpstr>ESnet5 Transformation</vt:lpstr>
      <vt:lpstr>NESG Site Ambassadors concept</vt:lpstr>
      <vt:lpstr>Discussion </vt:lpstr>
      <vt:lpstr>Current Site Ambassadors (1 of 3)</vt:lpstr>
      <vt:lpstr>Current Site Ambassadors (2 of 3)</vt:lpstr>
      <vt:lpstr>Current Site Ambassadors (3 of 3)</vt:lpstr>
    </vt:vector>
  </TitlesOfParts>
  <Manager/>
  <Company>LBNL - ESnet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NESG Site Ambassador</dc:title>
  <dc:subject/>
  <dc:creator>Inder Monga</dc:creator>
  <cp:keywords/>
  <dc:description/>
  <cp:lastModifiedBy>Inder Monga</cp:lastModifiedBy>
  <cp:revision>17</cp:revision>
  <dcterms:created xsi:type="dcterms:W3CDTF">2013-07-15T00:11:21Z</dcterms:created>
  <dcterms:modified xsi:type="dcterms:W3CDTF">2013-07-24T21:39:23Z</dcterms:modified>
  <cp:category/>
</cp:coreProperties>
</file>