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5" r:id="rId4"/>
  </p:sldMasterIdLst>
  <p:notesMasterIdLst>
    <p:notesMasterId r:id="rId22"/>
  </p:notesMasterIdLst>
  <p:handoutMasterIdLst>
    <p:handoutMasterId r:id="rId23"/>
  </p:handoutMasterIdLst>
  <p:sldIdLst>
    <p:sldId id="256" r:id="rId5"/>
    <p:sldId id="257" r:id="rId6"/>
    <p:sldId id="265" r:id="rId7"/>
    <p:sldId id="266" r:id="rId8"/>
    <p:sldId id="267" r:id="rId9"/>
    <p:sldId id="259" r:id="rId10"/>
    <p:sldId id="260" r:id="rId11"/>
    <p:sldId id="274" r:id="rId12"/>
    <p:sldId id="276" r:id="rId13"/>
    <p:sldId id="275" r:id="rId14"/>
    <p:sldId id="268" r:id="rId15"/>
    <p:sldId id="269" r:id="rId16"/>
    <p:sldId id="270" r:id="rId17"/>
    <p:sldId id="271" r:id="rId18"/>
    <p:sldId id="272" r:id="rId19"/>
    <p:sldId id="273" r:id="rId20"/>
    <p:sldId id="262" r:id="rId21"/>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94676" autoAdjust="0"/>
  </p:normalViewPr>
  <p:slideViewPr>
    <p:cSldViewPr showGuides="1">
      <p:cViewPr>
        <p:scale>
          <a:sx n="66" d="100"/>
          <a:sy n="66" d="100"/>
        </p:scale>
        <p:origin x="-2154" y="-5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80F8BC0-7E5B-4B25-93F5-8420830FD2D6}" type="datetimeFigureOut">
              <a:rPr lang="en-US" smtClean="0"/>
              <a:t>7/15/2013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F884E5B2-C723-4172-9C3C-D797B1EEF92A}" type="slidenum">
              <a:rPr lang="en-US" smtClean="0"/>
              <a:t>‹#›</a:t>
            </a:fld>
            <a:endParaRPr lang="en-US"/>
          </a:p>
        </p:txBody>
      </p:sp>
    </p:spTree>
    <p:extLst>
      <p:ext uri="{BB962C8B-B14F-4D97-AF65-F5344CB8AC3E}">
        <p14:creationId xmlns:p14="http://schemas.microsoft.com/office/powerpoint/2010/main" val="1807080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90CFC905-A7AB-4185-8DA0-D6D212DB19A0}" type="datetimeFigureOut">
              <a:rPr lang="en-US" smtClean="0"/>
              <a:t>7/15/2013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52043A69-CA07-4151-9741-EC28375848A1}" type="slidenum">
              <a:rPr lang="en-US" smtClean="0"/>
              <a:t>‹#›</a:t>
            </a:fld>
            <a:endParaRPr lang="en-US"/>
          </a:p>
        </p:txBody>
      </p:sp>
    </p:spTree>
    <p:extLst>
      <p:ext uri="{BB962C8B-B14F-4D97-AF65-F5344CB8AC3E}">
        <p14:creationId xmlns:p14="http://schemas.microsoft.com/office/powerpoint/2010/main" val="3689167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0060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285648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p:nvSpPr>
        <p:spPr bwMode="auto">
          <a:xfrm>
            <a:off x="0" y="6426099"/>
            <a:ext cx="9144000" cy="431901"/>
          </a:xfrm>
          <a:prstGeom prst="rect">
            <a:avLst/>
          </a:prstGeom>
          <a:solidFill>
            <a:schemeClr val="bg1"/>
          </a:solidFill>
          <a:ln w="9525" cap="flat" cmpd="sng" algn="ctr">
            <a:noFill/>
            <a:prstDash val="solid"/>
            <a:round/>
            <a:headEnd type="none" w="med" len="med"/>
            <a:tailEnd type="none" w="med" len="med"/>
          </a:ln>
          <a:effectLst>
            <a:outerShdw blurRad="127000" dist="38100" dir="16200000"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4" name="Rectangle 3"/>
          <p:cNvSpPr/>
          <p:nvPr/>
        </p:nvSpPr>
        <p:spPr bwMode="auto">
          <a:xfrm>
            <a:off x="6085342" y="0"/>
            <a:ext cx="3071004" cy="6426099"/>
          </a:xfrm>
          <a:prstGeom prst="rect">
            <a:avLst/>
          </a:prstGeom>
          <a:gradFill flip="none" rotWithShape="1">
            <a:gsLst>
              <a:gs pos="0">
                <a:srgbClr val="008657">
                  <a:shade val="30000"/>
                  <a:satMod val="115000"/>
                </a:srgbClr>
              </a:gs>
              <a:gs pos="50000">
                <a:srgbClr val="008657">
                  <a:shade val="67500"/>
                  <a:satMod val="115000"/>
                </a:srgbClr>
              </a:gs>
              <a:gs pos="100000">
                <a:srgbClr val="008657">
                  <a:shade val="100000"/>
                  <a:satMod val="115000"/>
                </a:srgbClr>
              </a:gs>
            </a:gsLst>
            <a:lin ang="8100000" scaled="1"/>
            <a:tileRect/>
          </a:gradFill>
          <a:ln w="9525" cap="flat" cmpd="sng" algn="ctr">
            <a:noFill/>
            <a:prstDash val="solid"/>
            <a:round/>
            <a:headEnd type="none" w="med" len="med"/>
            <a:tailEnd type="none" w="med" len="med"/>
          </a:ln>
          <a:effectLst>
            <a:outerShdw blurRad="127000" dist="38100" dir="10800000" algn="r"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202278" y="179737"/>
            <a:ext cx="4160172" cy="877163"/>
          </a:xfrm>
        </p:spPr>
        <p:txBody>
          <a:bodyPr/>
          <a:lstStyle>
            <a:lvl1pPr algn="l">
              <a:defRPr>
                <a:solidFill>
                  <a:srgbClr val="008657"/>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424732"/>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New_DOE_Logo_Color_042808.png"/>
          <p:cNvPicPr>
            <a:picLocks noChangeAspect="1"/>
          </p:cNvPicPr>
          <p:nvPr/>
        </p:nvPicPr>
        <p:blipFill rotWithShape="1">
          <a:blip r:embed="rId2" cstate="print"/>
          <a:srcRect l="-1" t="-11082" r="-3675" b="-11082"/>
          <a:stretch/>
        </p:blipFill>
        <p:spPr bwMode="auto">
          <a:xfrm>
            <a:off x="303417" y="6437974"/>
            <a:ext cx="1417315" cy="420025"/>
          </a:xfrm>
          <a:prstGeom prst="rect">
            <a:avLst/>
          </a:prstGeom>
          <a:noFill/>
          <a:ln w="9525">
            <a:noFill/>
            <a:miter lim="800000"/>
            <a:headEnd/>
            <a:tailEnd/>
          </a:ln>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452" y="6485683"/>
            <a:ext cx="2404872" cy="305082"/>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0925" b="6294"/>
          <a:stretch/>
        </p:blipFill>
        <p:spPr>
          <a:xfrm>
            <a:off x="6085342" y="283"/>
            <a:ext cx="3075160" cy="6425816"/>
          </a:xfrm>
          <a:prstGeom prst="rect">
            <a:avLst/>
          </a:prstGeom>
        </p:spPr>
      </p:pic>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313033" y="660860"/>
            <a:ext cx="4626281" cy="46634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492706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bwMode="auto">
          <a:xfrm>
            <a:off x="0" y="6426099"/>
            <a:ext cx="9144000" cy="431901"/>
          </a:xfrm>
          <a:prstGeom prst="rect">
            <a:avLst/>
          </a:prstGeom>
          <a:solidFill>
            <a:schemeClr val="bg1"/>
          </a:solidFill>
          <a:ln w="9525" cap="flat" cmpd="sng" algn="ctr">
            <a:solidFill>
              <a:schemeClr val="bg1"/>
            </a:solidFill>
            <a:prstDash val="solid"/>
            <a:round/>
            <a:headEnd type="none" w="med" len="med"/>
            <a:tailEnd type="none" w="med" len="med"/>
          </a:ln>
          <a:effectLst>
            <a:outerShdw blurRad="127000" dist="38100" dir="18900000" algn="bl" rotWithShape="0">
              <a:prstClr val="black">
                <a:alpha val="20000"/>
              </a:prstClr>
            </a:outerShdw>
          </a:effectLst>
        </p:spPr>
        <p:txBody>
          <a:bodyPr/>
          <a:lstStyle/>
          <a:p>
            <a:pPr eaLnBrk="0" hangingPunct="0">
              <a:defRPr/>
            </a:pPr>
            <a:endParaRPr lang="en-US">
              <a:latin typeface="Arial" pitchFamily="34" charset="0"/>
              <a:cs typeface="Arial" pitchFamily="34"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8452" y="6485683"/>
            <a:ext cx="2404872" cy="305082"/>
          </a:xfrm>
          <a:prstGeom prst="rect">
            <a:avLst/>
          </a:prstGeom>
        </p:spPr>
      </p:pic>
      <p:sp>
        <p:nvSpPr>
          <p:cNvPr id="1026" name="Title Placeholder 1"/>
          <p:cNvSpPr>
            <a:spLocks noGrp="1"/>
          </p:cNvSpPr>
          <p:nvPr>
            <p:ph type="title"/>
          </p:nvPr>
        </p:nvSpPr>
        <p:spPr bwMode="auto">
          <a:xfrm>
            <a:off x="202910" y="177800"/>
            <a:ext cx="8229600"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96560" y="1291787"/>
            <a:ext cx="8229600" cy="195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688586"/>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8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8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633485"/>
            <a:ext cx="2895600" cy="182562"/>
          </a:xfrm>
          <a:prstGeom prst="rect">
            <a:avLst/>
          </a:prstGeom>
          <a:ln/>
        </p:spPr>
        <p:txBody>
          <a:bodyPr/>
          <a:lstStyle/>
          <a:p>
            <a:pPr algn="l"/>
            <a:endParaRPr lang="en-US" sz="800" dirty="0">
              <a:solidFill>
                <a:srgbClr val="BFBFBF"/>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Lst>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Arial Narrow" pitchFamily="34" charset="0"/>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Arial Narrow" pitchFamily="34" charset="0"/>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Arial Narrow" pitchFamily="34" charset="0"/>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Arial Narrow" pitchFamily="34" charset="0"/>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wantlanddm@ornl.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5.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2" Type="http://schemas.openxmlformats.org/officeDocument/2006/relationships/hyperlink" Target="mailto:wilsonbe@ornl.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ORNL Site Report</a:t>
            </a:r>
            <a:endParaRPr lang="en-US" sz="3200" dirty="0"/>
          </a:p>
        </p:txBody>
      </p:sp>
      <p:sp>
        <p:nvSpPr>
          <p:cNvPr id="3" name="Subtitle 2"/>
          <p:cNvSpPr>
            <a:spLocks noGrp="1"/>
          </p:cNvSpPr>
          <p:nvPr>
            <p:ph type="subTitle" idx="1"/>
          </p:nvPr>
        </p:nvSpPr>
        <p:spPr>
          <a:xfrm>
            <a:off x="202278" y="1761403"/>
            <a:ext cx="3255297" cy="2472472"/>
          </a:xfrm>
        </p:spPr>
        <p:txBody>
          <a:bodyPr/>
          <a:lstStyle/>
          <a:p>
            <a:r>
              <a:rPr lang="en-US" b="1" dirty="0" smtClean="0"/>
              <a:t>ESCC</a:t>
            </a:r>
          </a:p>
          <a:p>
            <a:r>
              <a:rPr lang="en-US" b="1" dirty="0" smtClean="0"/>
              <a:t>July 15, 2013</a:t>
            </a:r>
          </a:p>
          <a:p>
            <a:r>
              <a:rPr lang="en-US" b="1" dirty="0"/>
              <a:t>Susan </a:t>
            </a:r>
            <a:r>
              <a:rPr lang="en-US" b="1" dirty="0" smtClean="0"/>
              <a:t>Hicks</a:t>
            </a:r>
          </a:p>
          <a:p>
            <a:r>
              <a:rPr lang="en-US" b="1" dirty="0" smtClean="0"/>
              <a:t>David Wantland</a:t>
            </a:r>
            <a:endParaRPr lang="en-US" b="1" dirty="0"/>
          </a:p>
          <a:p>
            <a:endParaRPr lang="en-US" dirty="0"/>
          </a:p>
        </p:txBody>
      </p:sp>
    </p:spTree>
    <p:extLst>
      <p:ext uri="{BB962C8B-B14F-4D97-AF65-F5344CB8AC3E}">
        <p14:creationId xmlns:p14="http://schemas.microsoft.com/office/powerpoint/2010/main" val="850473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Mobile Device Support</a:t>
            </a:r>
            <a:endParaRPr lang="en-US" dirty="0"/>
          </a:p>
        </p:txBody>
      </p:sp>
      <p:sp>
        <p:nvSpPr>
          <p:cNvPr id="5" name="Content Placeholder 4"/>
          <p:cNvSpPr>
            <a:spLocks noGrp="1"/>
          </p:cNvSpPr>
          <p:nvPr>
            <p:ph idx="1"/>
          </p:nvPr>
        </p:nvSpPr>
        <p:spPr>
          <a:xfrm>
            <a:off x="196560" y="1291787"/>
            <a:ext cx="8229600" cy="4224746"/>
          </a:xfrm>
        </p:spPr>
        <p:txBody>
          <a:bodyPr/>
          <a:lstStyle/>
          <a:p>
            <a:r>
              <a:rPr lang="en-US" dirty="0" smtClean="0"/>
              <a:t>Current government owned devices</a:t>
            </a:r>
          </a:p>
          <a:p>
            <a:pPr lvl="1"/>
            <a:r>
              <a:rPr lang="en-US" dirty="0" smtClean="0"/>
              <a:t>Blackberry</a:t>
            </a:r>
          </a:p>
          <a:p>
            <a:pPr lvl="1"/>
            <a:r>
              <a:rPr lang="en-US" dirty="0" err="1" smtClean="0"/>
              <a:t>iPad</a:t>
            </a:r>
            <a:endParaRPr lang="en-US" dirty="0" smtClean="0"/>
          </a:p>
          <a:p>
            <a:r>
              <a:rPr lang="en-US" dirty="0" smtClean="0"/>
              <a:t>Employee BYOD</a:t>
            </a:r>
            <a:endParaRPr lang="en-US" dirty="0" smtClean="0"/>
          </a:p>
          <a:p>
            <a:pPr lvl="1"/>
            <a:r>
              <a:rPr lang="en-US" dirty="0" smtClean="0"/>
              <a:t>Stipend</a:t>
            </a:r>
          </a:p>
          <a:p>
            <a:pPr lvl="1"/>
            <a:r>
              <a:rPr lang="en-US" dirty="0" smtClean="0"/>
              <a:t>Good</a:t>
            </a:r>
            <a:endParaRPr lang="en-US" dirty="0"/>
          </a:p>
          <a:p>
            <a:r>
              <a:rPr lang="en-US" dirty="0" smtClean="0"/>
              <a:t>Evaluating Zen Mobile </a:t>
            </a:r>
          </a:p>
          <a:p>
            <a:pPr lvl="1"/>
            <a:r>
              <a:rPr lang="en-US" dirty="0" smtClean="0"/>
              <a:t>More capability</a:t>
            </a:r>
          </a:p>
          <a:p>
            <a:pPr lvl="1"/>
            <a:r>
              <a:rPr lang="en-US" dirty="0" smtClean="0"/>
              <a:t>Leverage existing infrastructure</a:t>
            </a:r>
            <a:endParaRPr lang="en-US" dirty="0"/>
          </a:p>
        </p:txBody>
      </p:sp>
    </p:spTree>
    <p:extLst>
      <p:ext uri="{BB962C8B-B14F-4D97-AF65-F5344CB8AC3E}">
        <p14:creationId xmlns:p14="http://schemas.microsoft.com/office/powerpoint/2010/main" val="6374928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Wireless	</a:t>
            </a:r>
            <a:endParaRPr lang="en-US" dirty="0"/>
          </a:p>
        </p:txBody>
      </p:sp>
      <p:sp>
        <p:nvSpPr>
          <p:cNvPr id="3" name="Content Placeholder 2"/>
          <p:cNvSpPr>
            <a:spLocks noGrp="1"/>
          </p:cNvSpPr>
          <p:nvPr>
            <p:ph idx="1"/>
          </p:nvPr>
        </p:nvSpPr>
        <p:spPr>
          <a:xfrm>
            <a:off x="152400" y="609600"/>
            <a:ext cx="8229600" cy="6212983"/>
          </a:xfrm>
        </p:spPr>
        <p:txBody>
          <a:bodyPr/>
          <a:lstStyle/>
          <a:p>
            <a:r>
              <a:rPr lang="en-US" sz="2400" dirty="0" smtClean="0"/>
              <a:t>David Wantland   </a:t>
            </a:r>
            <a:r>
              <a:rPr lang="en-US" sz="2400" dirty="0" smtClean="0">
                <a:hlinkClick r:id="rId3"/>
              </a:rPr>
              <a:t>wantlanddm@ornl.gov</a:t>
            </a:r>
            <a:endParaRPr lang="en-US" sz="2400" dirty="0" smtClean="0"/>
          </a:p>
          <a:p>
            <a:r>
              <a:rPr lang="en-US" sz="2400" dirty="0" smtClean="0"/>
              <a:t>Wireless Infrastructure</a:t>
            </a:r>
          </a:p>
          <a:p>
            <a:pPr lvl="1"/>
            <a:r>
              <a:rPr lang="en-US" sz="1800" dirty="0" smtClean="0"/>
              <a:t>Cisco wireless controller and mixture of autonomous access points</a:t>
            </a:r>
          </a:p>
          <a:p>
            <a:pPr lvl="1"/>
            <a:r>
              <a:rPr lang="en-US" sz="1800" dirty="0" smtClean="0"/>
              <a:t>Tunneled through campus infrastructure</a:t>
            </a:r>
          </a:p>
          <a:p>
            <a:pPr lvl="1"/>
            <a:r>
              <a:rPr lang="en-US" sz="1800" dirty="0" smtClean="0"/>
              <a:t>IPS, web proxy</a:t>
            </a:r>
          </a:p>
          <a:p>
            <a:r>
              <a:rPr lang="en-US" sz="2400" dirty="0" smtClean="0"/>
              <a:t>Enterprise</a:t>
            </a:r>
            <a:r>
              <a:rPr lang="en-US" dirty="0" smtClean="0"/>
              <a:t>  wireless</a:t>
            </a:r>
          </a:p>
          <a:p>
            <a:pPr lvl="1"/>
            <a:r>
              <a:rPr lang="en-US" sz="1800" dirty="0"/>
              <a:t>ORNL </a:t>
            </a:r>
            <a:r>
              <a:rPr lang="en-US" sz="1800" dirty="0" smtClean="0"/>
              <a:t>registered devices </a:t>
            </a:r>
            <a:r>
              <a:rPr lang="en-US" sz="1800" dirty="0"/>
              <a:t>only</a:t>
            </a:r>
          </a:p>
          <a:p>
            <a:pPr lvl="1"/>
            <a:r>
              <a:rPr lang="en-US" sz="1800" dirty="0" smtClean="0"/>
              <a:t>WPA</a:t>
            </a:r>
          </a:p>
          <a:p>
            <a:pPr lvl="1"/>
            <a:r>
              <a:rPr lang="en-US" sz="1800" dirty="0" smtClean="0"/>
              <a:t>Future plans with Cisco Identify Services Engine (ISE)</a:t>
            </a:r>
          </a:p>
          <a:p>
            <a:r>
              <a:rPr lang="en-US" sz="2400" dirty="0" smtClean="0"/>
              <a:t>Visitor wireless (open)</a:t>
            </a:r>
          </a:p>
          <a:p>
            <a:pPr lvl="1"/>
            <a:r>
              <a:rPr lang="en-US" sz="1800" dirty="0" smtClean="0"/>
              <a:t>Non-ORNL devices</a:t>
            </a:r>
          </a:p>
          <a:p>
            <a:pPr lvl="1"/>
            <a:r>
              <a:rPr lang="en-US" sz="1800" dirty="0" smtClean="0"/>
              <a:t>Un-validated registration (acceptance page)</a:t>
            </a:r>
          </a:p>
          <a:p>
            <a:pPr lvl="1"/>
            <a:r>
              <a:rPr lang="en-US" sz="1800" dirty="0" smtClean="0"/>
              <a:t>Filtered to ORNL, open to Internet</a:t>
            </a:r>
          </a:p>
          <a:p>
            <a:pPr lvl="1"/>
            <a:r>
              <a:rPr lang="en-US" sz="1800" dirty="0" smtClean="0"/>
              <a:t>Separate DNS/DHCP servers</a:t>
            </a:r>
          </a:p>
          <a:p>
            <a:endParaRPr lang="en-US" dirty="0"/>
          </a:p>
        </p:txBody>
      </p:sp>
    </p:spTree>
    <p:extLst>
      <p:ext uri="{BB962C8B-B14F-4D97-AF65-F5344CB8AC3E}">
        <p14:creationId xmlns:p14="http://schemas.microsoft.com/office/powerpoint/2010/main" val="494705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Wireless Radio Infrastructure</a:t>
            </a:r>
            <a:endParaRPr lang="en-US" dirty="0"/>
          </a:p>
        </p:txBody>
      </p:sp>
      <p:sp>
        <p:nvSpPr>
          <p:cNvPr id="3" name="Content Placeholder 2"/>
          <p:cNvSpPr>
            <a:spLocks noGrp="1"/>
          </p:cNvSpPr>
          <p:nvPr>
            <p:ph idx="1"/>
          </p:nvPr>
        </p:nvSpPr>
        <p:spPr>
          <a:xfrm>
            <a:off x="196560" y="1291787"/>
            <a:ext cx="8229600" cy="3110595"/>
          </a:xfrm>
        </p:spPr>
        <p:txBody>
          <a:bodyPr/>
          <a:lstStyle/>
          <a:p>
            <a:r>
              <a:rPr lang="en-US" sz="2400" dirty="0" smtClean="0"/>
              <a:t>Physical wireless implementation is a mixture of controller based and autonomous access points.</a:t>
            </a:r>
          </a:p>
          <a:p>
            <a:r>
              <a:rPr lang="en-US" sz="2400" dirty="0" smtClean="0"/>
              <a:t>Currently in the process of migrating all autonomous access points to controller based. Approximately 90% of ORNL’s wireless infrastructure is controller based.</a:t>
            </a:r>
          </a:p>
          <a:p>
            <a:r>
              <a:rPr lang="en-US" sz="2400" dirty="0" smtClean="0"/>
              <a:t>Access Points are limited to channels 1,6,11 for b/g radios, no restrictions set on channels for A radios. Cisco Clean Air automatically adjusts channels as needed. </a:t>
            </a:r>
            <a:endParaRPr lang="en-US" sz="2400" dirty="0"/>
          </a:p>
        </p:txBody>
      </p:sp>
    </p:spTree>
    <p:extLst>
      <p:ext uri="{BB962C8B-B14F-4D97-AF65-F5344CB8AC3E}">
        <p14:creationId xmlns:p14="http://schemas.microsoft.com/office/powerpoint/2010/main" val="101722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Enterprise Wireless</a:t>
            </a:r>
            <a:endParaRPr lang="en-US" dirty="0"/>
          </a:p>
        </p:txBody>
      </p:sp>
      <p:sp>
        <p:nvSpPr>
          <p:cNvPr id="3" name="Content Placeholder 2"/>
          <p:cNvSpPr>
            <a:spLocks noGrp="1"/>
          </p:cNvSpPr>
          <p:nvPr>
            <p:ph idx="1"/>
          </p:nvPr>
        </p:nvSpPr>
        <p:spPr>
          <a:xfrm>
            <a:off x="196560" y="1291787"/>
            <a:ext cx="8229600" cy="3775393"/>
          </a:xfrm>
        </p:spPr>
        <p:txBody>
          <a:bodyPr/>
          <a:lstStyle/>
          <a:p>
            <a:r>
              <a:rPr lang="en-US" sz="2400" dirty="0" smtClean="0"/>
              <a:t>Uses WPA with TKIP for authentication and encryption with using ORNL user ids and passwords for authentication. </a:t>
            </a:r>
          </a:p>
          <a:p>
            <a:r>
              <a:rPr lang="en-US" sz="2400" dirty="0" smtClean="0"/>
              <a:t>Only ORNL owned machines are allowed on the WPA network. If non ORNL machines are used then they are blocked once they are detected. Currently this block takes place at the Layer-3 switch that routes the WPA network. </a:t>
            </a:r>
          </a:p>
          <a:p>
            <a:r>
              <a:rPr lang="en-US" sz="2400" dirty="0" smtClean="0"/>
              <a:t>Currently working on deploying Cisco Identity Services Engine (ISE) throughout both the wired and wireless networks. The ISE will provide machine specific access control lists that will be enforced by the Wireless Controller.</a:t>
            </a:r>
            <a:endParaRPr lang="en-US" sz="2400" dirty="0"/>
          </a:p>
        </p:txBody>
      </p:sp>
    </p:spTree>
    <p:extLst>
      <p:ext uri="{BB962C8B-B14F-4D97-AF65-F5344CB8AC3E}">
        <p14:creationId xmlns:p14="http://schemas.microsoft.com/office/powerpoint/2010/main" val="2055069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Visitor Network</a:t>
            </a:r>
            <a:endParaRPr lang="en-US" dirty="0"/>
          </a:p>
        </p:txBody>
      </p:sp>
      <p:sp>
        <p:nvSpPr>
          <p:cNvPr id="3" name="Content Placeholder 2"/>
          <p:cNvSpPr>
            <a:spLocks noGrp="1"/>
          </p:cNvSpPr>
          <p:nvPr>
            <p:ph idx="1"/>
          </p:nvPr>
        </p:nvSpPr>
        <p:spPr>
          <a:xfrm>
            <a:off x="196560" y="1291787"/>
            <a:ext cx="8229600" cy="3622530"/>
          </a:xfrm>
        </p:spPr>
        <p:txBody>
          <a:bodyPr/>
          <a:lstStyle/>
          <a:p>
            <a:r>
              <a:rPr lang="en-US" sz="2400" dirty="0" smtClean="0"/>
              <a:t>For all practical purposes the ORNL visitor network is the network for “BYOD”. Both visitors and employees are allowed to use it. However ORNL owned systems are not allowed on the visitor network. </a:t>
            </a:r>
          </a:p>
          <a:p>
            <a:r>
              <a:rPr lang="en-US" sz="2400" dirty="0" smtClean="0"/>
              <a:t>Remote access in to ORNL from the visitor network is currently only provided via Citrix. </a:t>
            </a:r>
          </a:p>
          <a:p>
            <a:r>
              <a:rPr lang="en-US" sz="2400" dirty="0" smtClean="0"/>
              <a:t>DNS and DHCP services are distinct systems from the ORNL Enterprise DNS and DHCP. </a:t>
            </a:r>
            <a:endParaRPr lang="en-US" sz="2400" dirty="0"/>
          </a:p>
          <a:p>
            <a:r>
              <a:rPr lang="en-US" sz="2400" dirty="0" smtClean="0"/>
              <a:t>The DNS service is a forward only service that resolves hosts to the same IP address that the general internet would.</a:t>
            </a:r>
            <a:endParaRPr lang="en-US" sz="2400" dirty="0"/>
          </a:p>
        </p:txBody>
      </p:sp>
    </p:spTree>
    <p:extLst>
      <p:ext uri="{BB962C8B-B14F-4D97-AF65-F5344CB8AC3E}">
        <p14:creationId xmlns:p14="http://schemas.microsoft.com/office/powerpoint/2010/main" val="1078458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Visitor Network and IPv6</a:t>
            </a:r>
            <a:endParaRPr lang="en-US" dirty="0"/>
          </a:p>
        </p:txBody>
      </p:sp>
      <p:sp>
        <p:nvSpPr>
          <p:cNvPr id="3" name="Content Placeholder 2"/>
          <p:cNvSpPr>
            <a:spLocks noGrp="1"/>
          </p:cNvSpPr>
          <p:nvPr>
            <p:ph idx="1"/>
          </p:nvPr>
        </p:nvSpPr>
        <p:spPr>
          <a:xfrm>
            <a:off x="196560" y="1291787"/>
            <a:ext cx="8229600" cy="3165995"/>
          </a:xfrm>
        </p:spPr>
        <p:txBody>
          <a:bodyPr/>
          <a:lstStyle/>
          <a:p>
            <a:r>
              <a:rPr lang="en-US" dirty="0" smtClean="0"/>
              <a:t>Currently developing IPv6 support for visitor wireless.</a:t>
            </a:r>
          </a:p>
          <a:p>
            <a:r>
              <a:rPr lang="en-US" dirty="0" smtClean="0"/>
              <a:t>Wireless controller can answer Neighbor Solicitation packets on behalf of hosts for IPv6 to MAC entries that it currently has cached.</a:t>
            </a:r>
          </a:p>
          <a:p>
            <a:r>
              <a:rPr lang="en-US" dirty="0" smtClean="0"/>
              <a:t>Wireless controller also provides Router Advertisement throttling to prevent routers that are configured with high rates of advertisements. </a:t>
            </a:r>
          </a:p>
        </p:txBody>
      </p:sp>
    </p:spTree>
    <p:extLst>
      <p:ext uri="{BB962C8B-B14F-4D97-AF65-F5344CB8AC3E}">
        <p14:creationId xmlns:p14="http://schemas.microsoft.com/office/powerpoint/2010/main" val="3840885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ORNL Wireless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85734841"/>
              </p:ext>
            </p:extLst>
          </p:nvPr>
        </p:nvGraphicFramePr>
        <p:xfrm>
          <a:off x="557213" y="990600"/>
          <a:ext cx="8029575" cy="5276850"/>
        </p:xfrm>
        <a:graphic>
          <a:graphicData uri="http://schemas.openxmlformats.org/presentationml/2006/ole">
            <mc:AlternateContent xmlns:mc="http://schemas.openxmlformats.org/markup-compatibility/2006">
              <mc:Choice xmlns:v="urn:schemas-microsoft-com:vml" Requires="v">
                <p:oleObj spid="_x0000_s7180" name="Acrobat Document" r:id="rId3" imgW="8029530" imgH="5676720" progId="AcroExch.Document.7">
                  <p:embed/>
                </p:oleObj>
              </mc:Choice>
              <mc:Fallback>
                <p:oleObj name="Acrobat Document" r:id="rId3" imgW="8029530" imgH="5676720" progId="AcroExch.Document.7">
                  <p:embed/>
                  <p:pic>
                    <p:nvPicPr>
                      <p:cNvPr id="0" name=""/>
                      <p:cNvPicPr/>
                      <p:nvPr/>
                    </p:nvPicPr>
                    <p:blipFill>
                      <a:blip r:embed="rId4"/>
                      <a:stretch>
                        <a:fillRect/>
                      </a:stretch>
                    </p:blipFill>
                    <p:spPr>
                      <a:xfrm>
                        <a:off x="557213" y="990600"/>
                        <a:ext cx="8029575" cy="5276850"/>
                      </a:xfrm>
                      <a:prstGeom prst="rect">
                        <a:avLst/>
                      </a:prstGeom>
                    </p:spPr>
                  </p:pic>
                </p:oleObj>
              </mc:Fallback>
            </mc:AlternateContent>
          </a:graphicData>
        </a:graphic>
      </p:graphicFrame>
    </p:spTree>
    <p:extLst>
      <p:ext uri="{BB962C8B-B14F-4D97-AF65-F5344CB8AC3E}">
        <p14:creationId xmlns:p14="http://schemas.microsoft.com/office/powerpoint/2010/main" val="1546357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672620"/>
          </a:xfrm>
        </p:spPr>
        <p:txBody>
          <a:bodyPr/>
          <a:lstStyle/>
          <a:p>
            <a:pPr algn="ctr"/>
            <a:r>
              <a:rPr lang="en-US" sz="4400" dirty="0" smtClean="0"/>
              <a:t>Questions</a:t>
            </a:r>
            <a:endParaRPr lang="en-US" sz="4400" dirty="0"/>
          </a:p>
        </p:txBody>
      </p:sp>
      <p:sp>
        <p:nvSpPr>
          <p:cNvPr id="3" name="Content Placeholder 2"/>
          <p:cNvSpPr>
            <a:spLocks noGrp="1"/>
          </p:cNvSpPr>
          <p:nvPr>
            <p:ph idx="1"/>
          </p:nvPr>
        </p:nvSpPr>
        <p:spPr>
          <a:xfrm>
            <a:off x="228600" y="2667000"/>
            <a:ext cx="8229600" cy="1421928"/>
          </a:xfrm>
        </p:spPr>
        <p:txBody>
          <a:bodyPr/>
          <a:lstStyle/>
          <a:p>
            <a:pPr marL="0" indent="0" algn="ctr">
              <a:buNone/>
            </a:pPr>
            <a:r>
              <a:rPr lang="en-US" sz="9600" b="1" dirty="0">
                <a:solidFill>
                  <a:schemeClr val="tx2"/>
                </a:solidFill>
              </a:rPr>
              <a:t>?</a:t>
            </a:r>
          </a:p>
        </p:txBody>
      </p:sp>
    </p:spTree>
    <p:extLst>
      <p:ext uri="{BB962C8B-B14F-4D97-AF65-F5344CB8AC3E}">
        <p14:creationId xmlns:p14="http://schemas.microsoft.com/office/powerpoint/2010/main" val="357336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ESnet</a:t>
            </a:r>
            <a:r>
              <a:rPr lang="en-US" dirty="0" smtClean="0"/>
              <a:t> Oak Ridge Hub @ ORNL</a:t>
            </a:r>
            <a:endParaRPr lang="en-US" dirty="0"/>
          </a:p>
        </p:txBody>
      </p:sp>
      <p:pic>
        <p:nvPicPr>
          <p:cNvPr id="4" name="Picture 1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292224"/>
            <a:ext cx="7391400" cy="47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4716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Upgrade Phase I</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060950538"/>
              </p:ext>
            </p:extLst>
          </p:nvPr>
        </p:nvGraphicFramePr>
        <p:xfrm>
          <a:off x="1447800" y="914400"/>
          <a:ext cx="6248400" cy="5181600"/>
        </p:xfrm>
        <a:graphic>
          <a:graphicData uri="http://schemas.openxmlformats.org/presentationml/2006/ole">
            <mc:AlternateContent xmlns:mc="http://schemas.openxmlformats.org/markup-compatibility/2006">
              <mc:Choice xmlns:v="urn:schemas-microsoft-com:vml" Requires="v">
                <p:oleObj spid="_x0000_s4112" name="Acrobat Document" r:id="rId3" imgW="5838750" imgH="7553235" progId="AcroExch.Document.7">
                  <p:embed/>
                </p:oleObj>
              </mc:Choice>
              <mc:Fallback>
                <p:oleObj name="Acrobat Document" r:id="rId3" imgW="5838750" imgH="7553235" progId="AcroExch.Document.7">
                  <p:embed/>
                  <p:pic>
                    <p:nvPicPr>
                      <p:cNvPr id="0" name=""/>
                      <p:cNvPicPr/>
                      <p:nvPr/>
                    </p:nvPicPr>
                    <p:blipFill>
                      <a:blip r:embed="rId4"/>
                      <a:stretch>
                        <a:fillRect/>
                      </a:stretch>
                    </p:blipFill>
                    <p:spPr>
                      <a:xfrm>
                        <a:off x="1447800" y="914400"/>
                        <a:ext cx="6248400" cy="5181600"/>
                      </a:xfrm>
                      <a:prstGeom prst="rect">
                        <a:avLst/>
                      </a:prstGeom>
                    </p:spPr>
                  </p:pic>
                </p:oleObj>
              </mc:Fallback>
            </mc:AlternateContent>
          </a:graphicData>
        </a:graphic>
      </p:graphicFrame>
    </p:spTree>
    <p:extLst>
      <p:ext uri="{BB962C8B-B14F-4D97-AF65-F5344CB8AC3E}">
        <p14:creationId xmlns:p14="http://schemas.microsoft.com/office/powerpoint/2010/main" val="996827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177800"/>
            <a:ext cx="8229600" cy="484748"/>
          </a:xfrm>
        </p:spPr>
        <p:txBody>
          <a:bodyPr/>
          <a:lstStyle/>
          <a:p>
            <a:pPr algn="ctr"/>
            <a:r>
              <a:rPr lang="en-US" dirty="0" smtClean="0"/>
              <a:t>Optical Upgrade Phase II</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912169240"/>
              </p:ext>
            </p:extLst>
          </p:nvPr>
        </p:nvGraphicFramePr>
        <p:xfrm>
          <a:off x="1905000" y="990600"/>
          <a:ext cx="4952999" cy="4876800"/>
        </p:xfrm>
        <a:graphic>
          <a:graphicData uri="http://schemas.openxmlformats.org/presentationml/2006/ole">
            <mc:AlternateContent xmlns:mc="http://schemas.openxmlformats.org/markup-compatibility/2006">
              <mc:Choice xmlns:v="urn:schemas-microsoft-com:vml" Requires="v">
                <p:oleObj spid="_x0000_s5136" name="Acrobat Document" r:id="rId3" imgW="5838750" imgH="7553235" progId="AcroExch.Document.7">
                  <p:embed/>
                </p:oleObj>
              </mc:Choice>
              <mc:Fallback>
                <p:oleObj name="Acrobat Document" r:id="rId3" imgW="5838750" imgH="7553235" progId="AcroExch.Document.7">
                  <p:embed/>
                  <p:pic>
                    <p:nvPicPr>
                      <p:cNvPr id="0" name=""/>
                      <p:cNvPicPr/>
                      <p:nvPr/>
                    </p:nvPicPr>
                    <p:blipFill>
                      <a:blip r:embed="rId4"/>
                      <a:stretch>
                        <a:fillRect/>
                      </a:stretch>
                    </p:blipFill>
                    <p:spPr>
                      <a:xfrm>
                        <a:off x="1905000" y="990600"/>
                        <a:ext cx="4952999" cy="4876800"/>
                      </a:xfrm>
                      <a:prstGeom prst="rect">
                        <a:avLst/>
                      </a:prstGeom>
                    </p:spPr>
                  </p:pic>
                </p:oleObj>
              </mc:Fallback>
            </mc:AlternateContent>
          </a:graphicData>
        </a:graphic>
      </p:graphicFrame>
    </p:spTree>
    <p:extLst>
      <p:ext uri="{BB962C8B-B14F-4D97-AF65-F5344CB8AC3E}">
        <p14:creationId xmlns:p14="http://schemas.microsoft.com/office/powerpoint/2010/main" val="32501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Upgrade Phase III</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285812571"/>
              </p:ext>
            </p:extLst>
          </p:nvPr>
        </p:nvGraphicFramePr>
        <p:xfrm>
          <a:off x="1447800" y="685800"/>
          <a:ext cx="5410200" cy="5334000"/>
        </p:xfrm>
        <a:graphic>
          <a:graphicData uri="http://schemas.openxmlformats.org/presentationml/2006/ole">
            <mc:AlternateContent xmlns:mc="http://schemas.openxmlformats.org/markup-compatibility/2006">
              <mc:Choice xmlns:v="urn:schemas-microsoft-com:vml" Requires="v">
                <p:oleObj spid="_x0000_s6161" name="Acrobat Document" r:id="rId3" imgW="5838750" imgH="7553235" progId="AcroExch.Document.7">
                  <p:embed/>
                </p:oleObj>
              </mc:Choice>
              <mc:Fallback>
                <p:oleObj name="Acrobat Document" r:id="rId3" imgW="5838750" imgH="7553235" progId="AcroExch.Document.7">
                  <p:embed/>
                  <p:pic>
                    <p:nvPicPr>
                      <p:cNvPr id="0" name=""/>
                      <p:cNvPicPr/>
                      <p:nvPr/>
                    </p:nvPicPr>
                    <p:blipFill>
                      <a:blip r:embed="rId4"/>
                      <a:stretch>
                        <a:fillRect/>
                      </a:stretch>
                    </p:blipFill>
                    <p:spPr>
                      <a:xfrm>
                        <a:off x="1447800" y="685800"/>
                        <a:ext cx="5410200" cy="5334000"/>
                      </a:xfrm>
                      <a:prstGeom prst="rect">
                        <a:avLst/>
                      </a:prstGeom>
                    </p:spPr>
                  </p:pic>
                </p:oleObj>
              </mc:Fallback>
            </mc:AlternateContent>
          </a:graphicData>
        </a:graphic>
      </p:graphicFrame>
    </p:spTree>
    <p:extLst>
      <p:ext uri="{BB962C8B-B14F-4D97-AF65-F5344CB8AC3E}">
        <p14:creationId xmlns:p14="http://schemas.microsoft.com/office/powerpoint/2010/main" val="3493622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ORNL IPv6	</a:t>
            </a:r>
            <a:endParaRPr lang="en-US" dirty="0"/>
          </a:p>
        </p:txBody>
      </p:sp>
      <p:sp>
        <p:nvSpPr>
          <p:cNvPr id="3" name="Content Placeholder 2"/>
          <p:cNvSpPr>
            <a:spLocks noGrp="1"/>
          </p:cNvSpPr>
          <p:nvPr>
            <p:ph idx="1"/>
          </p:nvPr>
        </p:nvSpPr>
        <p:spPr>
          <a:xfrm>
            <a:off x="196560" y="1291787"/>
            <a:ext cx="8229600" cy="5189113"/>
          </a:xfrm>
        </p:spPr>
        <p:txBody>
          <a:bodyPr/>
          <a:lstStyle/>
          <a:p>
            <a:r>
              <a:rPr lang="en-US" dirty="0" smtClean="0"/>
              <a:t>Received  /44 assignment</a:t>
            </a:r>
          </a:p>
          <a:p>
            <a:r>
              <a:rPr lang="en-US" dirty="0" smtClean="0"/>
              <a:t>Continued deployment at DMZs</a:t>
            </a:r>
          </a:p>
          <a:p>
            <a:r>
              <a:rPr lang="en-US" dirty="0" smtClean="0"/>
              <a:t>Services</a:t>
            </a:r>
          </a:p>
          <a:p>
            <a:pPr lvl="1"/>
            <a:r>
              <a:rPr lang="en-US" dirty="0" smtClean="0"/>
              <a:t>WWW</a:t>
            </a:r>
          </a:p>
          <a:p>
            <a:pPr lvl="1"/>
            <a:r>
              <a:rPr lang="en-US" dirty="0" smtClean="0"/>
              <a:t>DNS</a:t>
            </a:r>
          </a:p>
          <a:p>
            <a:pPr lvl="1"/>
            <a:r>
              <a:rPr lang="en-US" dirty="0" smtClean="0"/>
              <a:t>Email</a:t>
            </a:r>
          </a:p>
          <a:p>
            <a:r>
              <a:rPr lang="en-US" dirty="0" smtClean="0"/>
              <a:t>New projects</a:t>
            </a:r>
          </a:p>
          <a:p>
            <a:r>
              <a:rPr lang="en-US" dirty="0" smtClean="0"/>
              <a:t>Visitor wireless pending</a:t>
            </a:r>
          </a:p>
          <a:p>
            <a:endParaRPr lang="en-US" dirty="0" smtClean="0"/>
          </a:p>
          <a:p>
            <a:endParaRPr lang="en-US" dirty="0"/>
          </a:p>
        </p:txBody>
      </p:sp>
    </p:spTree>
    <p:extLst>
      <p:ext uri="{BB962C8B-B14F-4D97-AF65-F5344CB8AC3E}">
        <p14:creationId xmlns:p14="http://schemas.microsoft.com/office/powerpoint/2010/main" val="2102454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a:t>
            </a:r>
            <a:r>
              <a:rPr lang="en-US" dirty="0" smtClean="0"/>
              <a:t>RNL IPv6 Deployment</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432128193"/>
              </p:ext>
            </p:extLst>
          </p:nvPr>
        </p:nvGraphicFramePr>
        <p:xfrm>
          <a:off x="762000" y="609600"/>
          <a:ext cx="7553325" cy="5586413"/>
        </p:xfrm>
        <a:graphic>
          <a:graphicData uri="http://schemas.openxmlformats.org/presentationml/2006/ole">
            <mc:AlternateContent xmlns:mc="http://schemas.openxmlformats.org/markup-compatibility/2006">
              <mc:Choice xmlns:v="urn:schemas-microsoft-com:vml" Requires="v">
                <p:oleObj spid="_x0000_s1060" name="Acrobat Document" r:id="rId3" imgW="7553250" imgH="5838735" progId="AcroExch.Document.7">
                  <p:embed/>
                </p:oleObj>
              </mc:Choice>
              <mc:Fallback>
                <p:oleObj name="Acrobat Document" r:id="rId3" imgW="7553250" imgH="5838735" progId="AcroExch.Document.7">
                  <p:embed/>
                  <p:pic>
                    <p:nvPicPr>
                      <p:cNvPr id="0" name=""/>
                      <p:cNvPicPr/>
                      <p:nvPr/>
                    </p:nvPicPr>
                    <p:blipFill>
                      <a:blip r:embed="rId4"/>
                      <a:stretch>
                        <a:fillRect/>
                      </a:stretch>
                    </p:blipFill>
                    <p:spPr>
                      <a:xfrm>
                        <a:off x="762000" y="609600"/>
                        <a:ext cx="7553325" cy="5586413"/>
                      </a:xfrm>
                      <a:prstGeom prst="rect">
                        <a:avLst/>
                      </a:prstGeom>
                    </p:spPr>
                  </p:pic>
                </p:oleObj>
              </mc:Fallback>
            </mc:AlternateContent>
          </a:graphicData>
        </a:graphic>
      </p:graphicFrame>
    </p:spTree>
    <p:extLst>
      <p:ext uri="{BB962C8B-B14F-4D97-AF65-F5344CB8AC3E}">
        <p14:creationId xmlns:p14="http://schemas.microsoft.com/office/powerpoint/2010/main" val="3798434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Mobile Device </a:t>
            </a:r>
            <a:r>
              <a:rPr lang="en-US" dirty="0" smtClean="0"/>
              <a:t>Support Goals</a:t>
            </a:r>
            <a:endParaRPr lang="en-US" dirty="0"/>
          </a:p>
        </p:txBody>
      </p:sp>
      <p:sp>
        <p:nvSpPr>
          <p:cNvPr id="3" name="Content Placeholder 2"/>
          <p:cNvSpPr>
            <a:spLocks noGrp="1"/>
          </p:cNvSpPr>
          <p:nvPr>
            <p:ph idx="1"/>
          </p:nvPr>
        </p:nvSpPr>
        <p:spPr>
          <a:xfrm>
            <a:off x="228600" y="1066800"/>
            <a:ext cx="8229600" cy="4589974"/>
          </a:xfrm>
        </p:spPr>
        <p:txBody>
          <a:bodyPr/>
          <a:lstStyle/>
          <a:p>
            <a:r>
              <a:rPr lang="en-US" dirty="0" smtClean="0"/>
              <a:t>Bruce Wilson, </a:t>
            </a:r>
            <a:r>
              <a:rPr lang="en-US" dirty="0" smtClean="0">
                <a:hlinkClick r:id="rId2"/>
              </a:rPr>
              <a:t>wilsonbe@ornl.gov</a:t>
            </a:r>
            <a:endParaRPr lang="en-US" dirty="0" smtClean="0"/>
          </a:p>
          <a:p>
            <a:r>
              <a:rPr lang="en-US" sz="2400" dirty="0"/>
              <a:t>policies relating to mobile devices are in the process of being </a:t>
            </a:r>
            <a:r>
              <a:rPr lang="en-US" sz="2400" dirty="0" smtClean="0"/>
              <a:t>revised</a:t>
            </a:r>
          </a:p>
          <a:p>
            <a:r>
              <a:rPr lang="en-US" sz="2400" dirty="0" smtClean="0"/>
              <a:t>ORNL’s </a:t>
            </a:r>
            <a:r>
              <a:rPr lang="en-US" sz="2400" dirty="0"/>
              <a:t>strategy for mobile devices (including phones, tablets, </a:t>
            </a:r>
            <a:r>
              <a:rPr lang="en-US" sz="2400" dirty="0" smtClean="0"/>
              <a:t>and laptops</a:t>
            </a:r>
            <a:r>
              <a:rPr lang="en-US" sz="2400" dirty="0"/>
              <a:t>) </a:t>
            </a:r>
            <a:r>
              <a:rPr lang="en-US" sz="2400" dirty="0" smtClean="0"/>
              <a:t>supports a </a:t>
            </a:r>
            <a:r>
              <a:rPr lang="en-US" sz="2400" dirty="0"/>
              <a:t>broader goal of enabling mobility for unclassified </a:t>
            </a:r>
            <a:r>
              <a:rPr lang="en-US" sz="2400" dirty="0" smtClean="0"/>
              <a:t>work</a:t>
            </a:r>
            <a:r>
              <a:rPr lang="en-US" sz="2400" dirty="0"/>
              <a:t> </a:t>
            </a:r>
            <a:r>
              <a:rPr lang="en-US" sz="2400" dirty="0" smtClean="0"/>
              <a:t>ensuring:</a:t>
            </a:r>
          </a:p>
          <a:p>
            <a:pPr lvl="1"/>
            <a:r>
              <a:rPr lang="en-US" sz="2000" dirty="0" smtClean="0"/>
              <a:t>ORNL </a:t>
            </a:r>
            <a:r>
              <a:rPr lang="en-US" sz="2000" dirty="0"/>
              <a:t>workers can conduct most research and business tasks </a:t>
            </a:r>
            <a:r>
              <a:rPr lang="en-US" sz="2000" dirty="0" smtClean="0"/>
              <a:t>from any </a:t>
            </a:r>
            <a:r>
              <a:rPr lang="en-US" sz="2000" dirty="0"/>
              <a:t>place and any device </a:t>
            </a:r>
            <a:endParaRPr lang="en-US" sz="2000" dirty="0" smtClean="0"/>
          </a:p>
          <a:p>
            <a:pPr lvl="1"/>
            <a:r>
              <a:rPr lang="en-US" sz="2000" dirty="0" smtClean="0"/>
              <a:t>ORNL </a:t>
            </a:r>
            <a:r>
              <a:rPr lang="en-US" sz="2000" dirty="0"/>
              <a:t>takes advantage of mobile device capabilities to </a:t>
            </a:r>
            <a:r>
              <a:rPr lang="en-US" sz="2000" dirty="0" smtClean="0"/>
              <a:t>enable incremental </a:t>
            </a:r>
            <a:r>
              <a:rPr lang="en-US" sz="2000" dirty="0"/>
              <a:t>and major changes to research and business </a:t>
            </a:r>
            <a:r>
              <a:rPr lang="en-US" sz="2000" dirty="0" smtClean="0"/>
              <a:t>methods, including </a:t>
            </a:r>
            <a:r>
              <a:rPr lang="en-US" sz="2000" dirty="0"/>
              <a:t>a high degree of portability, persistent connectivity, location awareness, cameras </a:t>
            </a:r>
            <a:r>
              <a:rPr lang="en-US" sz="2000" dirty="0" smtClean="0"/>
              <a:t>with substantial </a:t>
            </a:r>
            <a:r>
              <a:rPr lang="en-US" sz="2000" dirty="0"/>
              <a:t>image processing capabilities, rapidly-evolving “there’s an app for that” </a:t>
            </a:r>
            <a:r>
              <a:rPr lang="en-US" sz="2000" dirty="0" smtClean="0"/>
              <a:t>ecosystems, security </a:t>
            </a:r>
            <a:r>
              <a:rPr lang="en-US" sz="2000" dirty="0"/>
              <a:t>models that reduce many current threat vectors, and a broad range of available devices.</a:t>
            </a:r>
          </a:p>
        </p:txBody>
      </p:sp>
    </p:spTree>
    <p:extLst>
      <p:ext uri="{BB962C8B-B14F-4D97-AF65-F5344CB8AC3E}">
        <p14:creationId xmlns:p14="http://schemas.microsoft.com/office/powerpoint/2010/main" val="305274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Mobile Device Strategy</a:t>
            </a:r>
            <a:endParaRPr lang="en-US" dirty="0"/>
          </a:p>
        </p:txBody>
      </p:sp>
      <p:sp>
        <p:nvSpPr>
          <p:cNvPr id="3" name="Content Placeholder 2"/>
          <p:cNvSpPr>
            <a:spLocks noGrp="1"/>
          </p:cNvSpPr>
          <p:nvPr>
            <p:ph idx="1"/>
          </p:nvPr>
        </p:nvSpPr>
        <p:spPr>
          <a:xfrm>
            <a:off x="228600" y="914400"/>
            <a:ext cx="8229600" cy="5158335"/>
          </a:xfrm>
        </p:spPr>
        <p:txBody>
          <a:bodyPr/>
          <a:lstStyle/>
          <a:p>
            <a:r>
              <a:rPr lang="en-US" sz="1800" dirty="0" smtClean="0"/>
              <a:t>Focus </a:t>
            </a:r>
            <a:r>
              <a:rPr lang="en-US" sz="1800" dirty="0"/>
              <a:t>on usability and end-user productivity, while layering security in up front, to ensure </a:t>
            </a:r>
            <a:r>
              <a:rPr lang="en-US" sz="1800" dirty="0" smtClean="0"/>
              <a:t>that solutions </a:t>
            </a:r>
            <a:r>
              <a:rPr lang="en-US" sz="1800" dirty="0"/>
              <a:t>are both user-friendly and secure.</a:t>
            </a:r>
          </a:p>
          <a:p>
            <a:r>
              <a:rPr lang="en-US" sz="1800" dirty="0" smtClean="0"/>
              <a:t>Enable </a:t>
            </a:r>
            <a:r>
              <a:rPr lang="en-US" sz="1800" dirty="0"/>
              <a:t>secure and user-friendly access to ORNL email, files, applications, and web sites </a:t>
            </a:r>
            <a:r>
              <a:rPr lang="en-US" sz="1800" dirty="0" smtClean="0"/>
              <a:t>for BYO </a:t>
            </a:r>
            <a:r>
              <a:rPr lang="en-US" sz="1800" dirty="0"/>
              <a:t>and ORNL devices by procuring and implementing tools to manage access. To </a:t>
            </a:r>
            <a:r>
              <a:rPr lang="en-US" sz="1800" dirty="0" smtClean="0"/>
              <a:t>the extent </a:t>
            </a:r>
            <a:r>
              <a:rPr lang="en-US" sz="1800" dirty="0"/>
              <a:t>possible, these tools should separate business and personal information and </a:t>
            </a:r>
            <a:r>
              <a:rPr lang="en-US" sz="1800" dirty="0" smtClean="0"/>
              <a:t>enable secure </a:t>
            </a:r>
            <a:r>
              <a:rPr lang="en-US" sz="1800" dirty="0"/>
              <a:t>deletion of ORNL data.</a:t>
            </a:r>
          </a:p>
          <a:p>
            <a:r>
              <a:rPr lang="en-US" sz="1800" dirty="0" smtClean="0"/>
              <a:t>Develop </a:t>
            </a:r>
            <a:r>
              <a:rPr lang="en-US" sz="1800" dirty="0"/>
              <a:t>and revise ORNL applications to enable use from mobile devices (including BYOD).</a:t>
            </a:r>
          </a:p>
          <a:p>
            <a:r>
              <a:rPr lang="en-US" sz="1800" dirty="0" smtClean="0"/>
              <a:t>Make </a:t>
            </a:r>
            <a:r>
              <a:rPr lang="en-US" sz="1800" dirty="0"/>
              <a:t>a sufficient variety of ORNL-managed mobile devices available to meet core </a:t>
            </a:r>
            <a:r>
              <a:rPr lang="en-US" sz="1800" dirty="0" smtClean="0"/>
              <a:t>needs; promote </a:t>
            </a:r>
            <a:r>
              <a:rPr lang="en-US" sz="1800" dirty="0"/>
              <a:t>the use of BYOD for cases where government-owned devices are not required.</a:t>
            </a:r>
          </a:p>
          <a:p>
            <a:r>
              <a:rPr lang="en-US" sz="1800" dirty="0" smtClean="0"/>
              <a:t>Ensure </a:t>
            </a:r>
            <a:r>
              <a:rPr lang="en-US" sz="1800" dirty="0"/>
              <a:t>that research projects are able to use and develop mobile solutions to deliver </a:t>
            </a:r>
            <a:r>
              <a:rPr lang="en-US" sz="1800" dirty="0" smtClean="0"/>
              <a:t>scientific discoveries </a:t>
            </a:r>
            <a:r>
              <a:rPr lang="en-US" sz="1800" dirty="0"/>
              <a:t>and technical breakthroughs.</a:t>
            </a:r>
          </a:p>
          <a:p>
            <a:r>
              <a:rPr lang="en-US" sz="1800" dirty="0" smtClean="0"/>
              <a:t>Ensure </a:t>
            </a:r>
            <a:r>
              <a:rPr lang="en-US" sz="1800" dirty="0"/>
              <a:t>a robust and secure network infrastructure that enables mobility and connectivity </a:t>
            </a:r>
            <a:r>
              <a:rPr lang="en-US" sz="1800" dirty="0" smtClean="0"/>
              <a:t>for ORNL </a:t>
            </a:r>
            <a:r>
              <a:rPr lang="en-US" sz="1800" dirty="0"/>
              <a:t>staff and visitors.</a:t>
            </a:r>
          </a:p>
          <a:p>
            <a:r>
              <a:rPr lang="en-US" sz="1800" dirty="0" smtClean="0"/>
              <a:t>Use </a:t>
            </a:r>
            <a:r>
              <a:rPr lang="en-US" sz="1800" dirty="0"/>
              <a:t>technology, policy, and training to help users and managers “do the right thing” to </a:t>
            </a:r>
            <a:r>
              <a:rPr lang="en-US" sz="1800" dirty="0" smtClean="0"/>
              <a:t>protect ORNL </a:t>
            </a:r>
            <a:r>
              <a:rPr lang="en-US" sz="1800" dirty="0"/>
              <a:t>information, select cost-effective options, monitor usage, and be compliant with </a:t>
            </a:r>
            <a:r>
              <a:rPr lang="en-US" sz="1800" dirty="0" smtClean="0"/>
              <a:t>laws and </a:t>
            </a:r>
            <a:r>
              <a:rPr lang="en-US" sz="1800" dirty="0"/>
              <a:t>policies.</a:t>
            </a:r>
          </a:p>
        </p:txBody>
      </p:sp>
    </p:spTree>
    <p:extLst>
      <p:ext uri="{BB962C8B-B14F-4D97-AF65-F5344CB8AC3E}">
        <p14:creationId xmlns:p14="http://schemas.microsoft.com/office/powerpoint/2010/main" val="3490027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NL 2012">
      <a:dk1>
        <a:sysClr val="windowText" lastClr="000000"/>
      </a:dk1>
      <a:lt1>
        <a:sysClr val="window" lastClr="FFFFFF"/>
      </a:lt1>
      <a:dk2>
        <a:srgbClr val="008657"/>
      </a:dk2>
      <a:lt2>
        <a:srgbClr val="FFFFFF"/>
      </a:lt2>
      <a:accent1>
        <a:srgbClr val="4F81BD"/>
      </a:accent1>
      <a:accent2>
        <a:srgbClr val="C0504D"/>
      </a:accent2>
      <a:accent3>
        <a:srgbClr val="00B274"/>
      </a:accent3>
      <a:accent4>
        <a:srgbClr val="F79646"/>
      </a:accent4>
      <a:accent5>
        <a:srgbClr val="4BACC6"/>
      </a:accent5>
      <a:accent6>
        <a:srgbClr val="8064A2"/>
      </a:accent6>
      <a:hlink>
        <a:srgbClr val="1F497D"/>
      </a:hlink>
      <a:folHlink>
        <a:srgbClr val="008657"/>
      </a:folHlink>
    </a:clrScheme>
    <a:fontScheme name="ORNL theme">
      <a:majorFont>
        <a:latin typeface="Arial Black"/>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9FB6BC5212274E96D71AF376B66F50" ma:contentTypeVersion="0" ma:contentTypeDescription="Create a new document." ma:contentTypeScope="" ma:versionID="3321d15e2dc0b5f4ae486cb44b43c54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3EB242-6382-42FC-9FCF-70E7BD45B708}">
  <ds:schemaRefs>
    <ds:schemaRef ds:uri="http://schemas.microsoft.com/sharepoint/v3/contenttype/forms"/>
  </ds:schemaRefs>
</ds:datastoreItem>
</file>

<file path=customXml/itemProps2.xml><?xml version="1.0" encoding="utf-8"?>
<ds:datastoreItem xmlns:ds="http://schemas.openxmlformats.org/officeDocument/2006/customXml" ds:itemID="{DEE924C1-C1AC-46BF-AB9D-402D6189D128}">
  <ds:schemaRefs>
    <ds:schemaRef ds:uri="http://schemas.openxmlformats.org/package/2006/metadata/core-properties"/>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35E1EA6-5C19-4F6F-BFDF-6FDA9EA16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754</TotalTime>
  <Words>778</Words>
  <Application>Microsoft Office PowerPoint</Application>
  <PresentationFormat>On-screen Show (4:3)</PresentationFormat>
  <Paragraphs>78</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Default Theme</vt:lpstr>
      <vt:lpstr>Acrobat Document</vt:lpstr>
      <vt:lpstr>ORNL Site Report</vt:lpstr>
      <vt:lpstr>ESnet Oak Ridge Hub @ ORNL</vt:lpstr>
      <vt:lpstr>Optical Upgrade Phase I</vt:lpstr>
      <vt:lpstr>Optical Upgrade Phase II</vt:lpstr>
      <vt:lpstr>Optical Upgrade Phase III</vt:lpstr>
      <vt:lpstr>ORNL IPv6 </vt:lpstr>
      <vt:lpstr>ORNL IPv6 Deployment</vt:lpstr>
      <vt:lpstr>Mobile Device Support Goals</vt:lpstr>
      <vt:lpstr>Mobile Device Strategy</vt:lpstr>
      <vt:lpstr>Mobile Device Support</vt:lpstr>
      <vt:lpstr>Wireless </vt:lpstr>
      <vt:lpstr>Wireless Radio Infrastructure</vt:lpstr>
      <vt:lpstr>Enterprise Wireless</vt:lpstr>
      <vt:lpstr>Visitor Network</vt:lpstr>
      <vt:lpstr>Visitor Network and IPv6</vt:lpstr>
      <vt:lpstr>ORNL Wireless</vt:lpstr>
      <vt:lpstr>Questions</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Donna Jo</dc:creator>
  <cp:lastModifiedBy>Hicks, Susan Elaine</cp:lastModifiedBy>
  <cp:revision>44</cp:revision>
  <dcterms:created xsi:type="dcterms:W3CDTF">2013-05-09T12:39:09Z</dcterms:created>
  <dcterms:modified xsi:type="dcterms:W3CDTF">2013-07-15T13:11:54Z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0x0101006F9FB6BC5212274E96D71AF376B66F50</vt:lpwstr>
  </property>
</Properties>
</file>