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1" r:id="rId2"/>
    <p:sldId id="422" r:id="rId3"/>
    <p:sldId id="420" r:id="rId4"/>
    <p:sldId id="419" r:id="rId5"/>
    <p:sldId id="423" r:id="rId6"/>
    <p:sldId id="413" r:id="rId7"/>
    <p:sldId id="417" r:id="rId8"/>
    <p:sldId id="424" r:id="rId9"/>
    <p:sldId id="291" r:id="rId10"/>
    <p:sldId id="286" r:id="rId11"/>
    <p:sldId id="432" r:id="rId12"/>
    <p:sldId id="433" r:id="rId13"/>
    <p:sldId id="434" r:id="rId14"/>
    <p:sldId id="436" r:id="rId15"/>
    <p:sldId id="310" r:id="rId16"/>
    <p:sldId id="313" r:id="rId17"/>
    <p:sldId id="314" r:id="rId18"/>
    <p:sldId id="315" r:id="rId19"/>
    <p:sldId id="401" r:id="rId20"/>
    <p:sldId id="429" r:id="rId21"/>
    <p:sldId id="430" r:id="rId22"/>
    <p:sldId id="431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 autoAdjust="0"/>
    <p:restoredTop sz="94493" autoAdjust="0"/>
  </p:normalViewPr>
  <p:slideViewPr>
    <p:cSldViewPr snapToGrid="0">
      <p:cViewPr>
        <p:scale>
          <a:sx n="150" d="100"/>
          <a:sy n="150" d="100"/>
        </p:scale>
        <p:origin x="-448" y="552"/>
      </p:cViewPr>
      <p:guideLst>
        <p:guide orient="horz" pos="48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2E0C86-D737-4C31-A770-DB83303220A0}" type="datetimeFigureOut">
              <a:rPr lang="en-US"/>
              <a:pPr>
                <a:defRPr/>
              </a:pPr>
              <a:t>7/15/13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0AB64A-4210-4080-A5BC-97A72B367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60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8785B-3128-4D42-A694-06642E3FB0E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60320-4D2F-4664-B8C0-D20797ADA8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u="none" strike="noStrike" kern="12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8785B-3128-4D42-A694-06642E3FB0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60320-4D2F-4664-B8C0-D20797ADA8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8785B-3128-4D42-A694-06642E3FB0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60320-4D2F-4664-B8C0-D20797ADA8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60320-4D2F-4664-B8C0-D20797ADA8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013" y="312738"/>
            <a:ext cx="6567487" cy="492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6BAC2-AAF0-46D5-A055-CE279A6679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60320-4D2F-4664-B8C0-D20797ADA8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8785B-3128-4D42-A694-06642E3FB0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0A27F-70A2-4384-AF7E-4B8477A20F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8785B-3128-4D42-A694-06642E3FB0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8785B-3128-4D42-A694-06642E3FB0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DFDFDF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" name="Picture 7" descr="blue-window"/>
          <p:cNvPicPr>
            <a:picLocks noChangeAspect="1" noChangeArrowheads="1"/>
          </p:cNvPicPr>
          <p:nvPr/>
        </p:nvPicPr>
        <p:blipFill>
          <a:blip r:embed="rId2" cstate="print"/>
          <a:srcRect b="37572"/>
          <a:stretch>
            <a:fillRect/>
          </a:stretch>
        </p:blipFill>
        <p:spPr bwMode="auto">
          <a:xfrm>
            <a:off x="450850" y="5468938"/>
            <a:ext cx="8242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uniper_blac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50" y="917575"/>
            <a:ext cx="17176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2888"/>
            <a:ext cx="7315200" cy="877824"/>
          </a:xfrm>
        </p:spPr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3200" b="1" cap="all" baseline="0" dirty="0" smtClean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11880"/>
            <a:ext cx="5943600" cy="1051560"/>
          </a:xfrm>
        </p:spPr>
        <p:txBody>
          <a:bodyPr>
            <a:noAutofit/>
          </a:bodyPr>
          <a:lstStyle>
            <a:lvl1pPr marL="0" indent="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 lang="en-US" sz="2000" dirty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26"/>
              </a:spcAft>
              <a:defRPr lang="en-US" sz="2400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66616" y="1134374"/>
            <a:ext cx="8229600" cy="4852358"/>
          </a:xfrm>
        </p:spPr>
        <p:txBody>
          <a:bodyPr/>
          <a:lstStyle>
            <a:lvl1pPr marL="112713" indent="-112713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69913" indent="-225425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54075" indent="-223838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1147763" indent="-233363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31925" indent="-173038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2400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olumn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lrg-ven-gradient-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38725"/>
            <a:ext cx="914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4"/>
          <p:cNvSpPr>
            <a:spLocks noChangeArrowheads="1"/>
          </p:cNvSpPr>
          <p:nvPr/>
        </p:nvSpPr>
        <p:spPr bwMode="inv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ABCBE">
                  <a:alpha val="14999"/>
                </a:srgbClr>
              </a:gs>
              <a:gs pos="100000">
                <a:srgbClr val="565758">
                  <a:alpha val="14999"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2050" y="2184400"/>
            <a:ext cx="4554538" cy="38227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blue-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026025"/>
            <a:ext cx="7334250" cy="91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rIns="0" bIns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6250" y="255588"/>
            <a:ext cx="8220075" cy="741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8300" y="1133475"/>
            <a:ext cx="8220075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black">
          <a:xfrm>
            <a:off x="397057" y="6190356"/>
            <a:ext cx="251529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eaLnBrk="0" fontAlgn="auto" hangingPunct="0">
              <a:spcAft>
                <a:spcPts val="0"/>
              </a:spcAft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8E143F07-A5B1-4624-B434-E9B65389A710}" type="slidenum">
              <a:rPr lang="en-US" sz="1000">
                <a:solidFill>
                  <a:srgbClr val="807F83"/>
                </a:solidFill>
                <a:latin typeface="Arial" pitchFamily="34" charset="0"/>
              </a:rPr>
              <a:pPr eaLnBrk="0" fontAlgn="auto" hangingPunct="0">
                <a:spcAft>
                  <a:spcPts val="0"/>
                </a:spcAft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r>
              <a:rPr lang="en-US" sz="1000" dirty="0">
                <a:solidFill>
                  <a:srgbClr val="807F83"/>
                </a:solidFill>
                <a:latin typeface="Arial" pitchFamily="34" charset="0"/>
              </a:rPr>
              <a:t> </a:t>
            </a:r>
            <a:endParaRPr lang="en-US" sz="800" dirty="0">
              <a:solidFill>
                <a:srgbClr val="807F83"/>
              </a:solidFill>
              <a:latin typeface="Arial" pitchFamily="34" charset="0"/>
            </a:endParaRPr>
          </a:p>
        </p:txBody>
      </p:sp>
      <p:grpSp>
        <p:nvGrpSpPr>
          <p:cNvPr id="1029" name="Group 6"/>
          <p:cNvGrpSpPr>
            <a:grpSpLocks/>
          </p:cNvGrpSpPr>
          <p:nvPr/>
        </p:nvGrpSpPr>
        <p:grpSpPr bwMode="auto">
          <a:xfrm>
            <a:off x="450850" y="238125"/>
            <a:ext cx="8240713" cy="5994400"/>
            <a:chOff x="284" y="150"/>
            <a:chExt cx="5182" cy="3776"/>
          </a:xfrm>
        </p:grpSpPr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284" y="3926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284" y="602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284" y="150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pic>
        <p:nvPicPr>
          <p:cNvPr id="1030" name="Picture 10" descr="juniper_black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4438" y="6316663"/>
            <a:ext cx="11112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22006" y="6306400"/>
            <a:ext cx="2281238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accent3"/>
                </a:solidFill>
                <a:latin typeface="+mn-lt"/>
              </a:rPr>
              <a:t>JUNIPER NETWORKS CONFIDENTIAL</a:t>
            </a:r>
            <a:endParaRPr lang="en-US" sz="8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2" name="Rectangle 26"/>
          <p:cNvSpPr>
            <a:spLocks noChangeArrowheads="1"/>
          </p:cNvSpPr>
          <p:nvPr userDrawn="1"/>
        </p:nvSpPr>
        <p:spPr bwMode="black">
          <a:xfrm>
            <a:off x="2980769" y="6211627"/>
            <a:ext cx="316484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eaLnBrk="0" fontAlgn="auto" hangingPunct="0">
              <a:spcAft>
                <a:spcPts val="0"/>
              </a:spcAft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r>
              <a:rPr lang="en-US" sz="900" dirty="0" smtClean="0">
                <a:solidFill>
                  <a:schemeClr val="accent6"/>
                </a:solidFill>
                <a:latin typeface="+mn-lt"/>
              </a:rPr>
              <a:t>Copyright </a:t>
            </a:r>
            <a:r>
              <a:rPr lang="en-US" sz="900" dirty="0">
                <a:solidFill>
                  <a:schemeClr val="accent6"/>
                </a:solidFill>
                <a:ea typeface="ＭＳ Ｐゴシック" charset="-128"/>
              </a:rPr>
              <a:t>© 2013 Juniper Networks, Inc</a:t>
            </a:r>
            <a:r>
              <a:rPr lang="en-US" sz="900" dirty="0" smtClean="0">
                <a:solidFill>
                  <a:schemeClr val="accent6"/>
                </a:solidFill>
                <a:ea typeface="ＭＳ Ｐゴシック" charset="-128"/>
              </a:rPr>
              <a:t>.  www.juniper.net</a:t>
            </a:r>
            <a:endParaRPr lang="en-US" sz="900" dirty="0">
              <a:solidFill>
                <a:srgbClr val="807F83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7" r:id="rId2"/>
    <p:sldLayoutId id="2147483688" r:id="rId3"/>
    <p:sldLayoutId id="2147483689" r:id="rId4"/>
    <p:sldLayoutId id="2147483691" r:id="rId5"/>
    <p:sldLayoutId id="2147483692" r:id="rId6"/>
  </p:sldLayoutIdLst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defRPr lang="en-US" sz="2400" b="1" kern="1200" cap="all" dirty="0">
          <a:solidFill>
            <a:srgbClr val="292929"/>
          </a:solidFill>
          <a:latin typeface="Arial" pitchFamily="34" charset="0"/>
          <a:ea typeface="+mj-ea"/>
          <a:cs typeface="+mj-cs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pitchFamily="34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pitchFamily="34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pitchFamily="34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pitchFamily="34" charset="0"/>
        </a:defRPr>
      </a:lvl9pPr>
    </p:titleStyle>
    <p:bodyStyle>
      <a:lvl1pPr marL="112713" indent="-112713" algn="l" rtl="0" eaLnBrk="1" fontAlgn="base" hangingPunct="1">
        <a:spcBef>
          <a:spcPts val="800"/>
        </a:spcBef>
        <a:spcAft>
          <a:spcPts val="400"/>
        </a:spcAft>
        <a:buClr>
          <a:schemeClr val="tx1"/>
        </a:buClr>
        <a:buSzPct val="25000"/>
        <a:buFont typeface="Arial" charset="0"/>
        <a:buChar char=" "/>
        <a:defRPr lang="en-US" sz="22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69913" indent="-225425" algn="l" rtl="0" eaLnBrk="1" fontAlgn="base" hangingPunct="1">
        <a:spcBef>
          <a:spcPct val="0"/>
        </a:spcBef>
        <a:spcAft>
          <a:spcPts val="500"/>
        </a:spcAft>
        <a:buClr>
          <a:schemeClr val="tx1"/>
        </a:buClr>
        <a:buSzPct val="90000"/>
        <a:buFont typeface="Wingdings" pitchFamily="2" charset="2"/>
        <a:buChar char="§"/>
        <a:defRPr lang="en-US" sz="20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4075" indent="-223838" algn="l" rtl="0" eaLnBrk="1" fontAlgn="base" hangingPunct="1">
        <a:spcBef>
          <a:spcPct val="0"/>
        </a:spcBef>
        <a:spcAft>
          <a:spcPts val="500"/>
        </a:spcAft>
        <a:buClr>
          <a:schemeClr val="tx1"/>
        </a:buClr>
        <a:buSzPct val="96000"/>
        <a:buFont typeface="Wingdings" pitchFamily="2" charset="2"/>
        <a:buChar char="§"/>
        <a:defRPr lang="en-US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147763" indent="-233363" algn="l" rtl="0" eaLnBrk="1" fontAlgn="base" hangingPunct="1">
        <a:spcBef>
          <a:spcPct val="0"/>
        </a:spcBef>
        <a:spcAft>
          <a:spcPts val="500"/>
        </a:spcAft>
        <a:buClr>
          <a:schemeClr val="tx1"/>
        </a:buClr>
        <a:buFont typeface="Arial" charset="0"/>
        <a:buChar char="–"/>
        <a:defRPr lang="en-US" sz="16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431925" indent="-173038" algn="l" rtl="0" eaLnBrk="1" fontAlgn="base" hangingPunct="1">
        <a:spcBef>
          <a:spcPct val="0"/>
        </a:spcBef>
        <a:spcAft>
          <a:spcPts val="500"/>
        </a:spcAft>
        <a:buClr>
          <a:schemeClr val="tx1"/>
        </a:buClr>
        <a:buFont typeface="Arial" charset="0"/>
        <a:buChar char="-"/>
        <a:defRPr lang="en-US" sz="16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pn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jpeg"/><Relationship Id="rId13" Type="http://schemas.openxmlformats.org/officeDocument/2006/relationships/image" Target="../media/image34.png"/><Relationship Id="rId14" Type="http://schemas.openxmlformats.org/officeDocument/2006/relationships/image" Target="../media/image35.jpeg"/><Relationship Id="rId15" Type="http://schemas.openxmlformats.org/officeDocument/2006/relationships/image" Target="../media/image36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eg"/><Relationship Id="rId4" Type="http://schemas.microsoft.com/office/2007/relationships/hdphoto" Target="../media/hdphoto1.wdp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1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3650"/>
            <a:ext cx="7315200" cy="8763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Juniper 40 and 100G </a:t>
            </a:r>
            <a:r>
              <a:rPr lang="en-US" dirty="0" err="1" smtClean="0">
                <a:solidFill>
                  <a:schemeClr val="tx1"/>
                </a:solidFill>
              </a:rPr>
              <a:t>LaN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WAn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b="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399" y="3357230"/>
            <a:ext cx="6776157" cy="172277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Robert Marcoux – </a:t>
            </a:r>
            <a:r>
              <a:rPr lang="en-US" sz="2400" dirty="0" smtClean="0">
                <a:solidFill>
                  <a:schemeClr val="tx1"/>
                </a:solidFill>
              </a:rPr>
              <a:t>Systems Architect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Ben </a:t>
            </a:r>
            <a:r>
              <a:rPr lang="en-US" sz="2400" dirty="0" err="1" smtClean="0">
                <a:solidFill>
                  <a:schemeClr val="tx1"/>
                </a:solidFill>
              </a:rPr>
              <a:t>Hromyk</a:t>
            </a:r>
            <a:r>
              <a:rPr lang="en-US" sz="2400" dirty="0" smtClean="0">
                <a:solidFill>
                  <a:schemeClr val="tx1"/>
                </a:solidFill>
              </a:rPr>
              <a:t> – </a:t>
            </a:r>
            <a:r>
              <a:rPr lang="en-US" sz="2400" dirty="0" smtClean="0">
                <a:solidFill>
                  <a:schemeClr val="tx1"/>
                </a:solidFill>
              </a:rPr>
              <a:t>Major Account </a:t>
            </a:r>
            <a:r>
              <a:rPr lang="en-US" sz="2400" dirty="0" smtClean="0">
                <a:solidFill>
                  <a:schemeClr val="tx1"/>
                </a:solidFill>
              </a:rPr>
              <a:t>Manager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JJ Jamison – </a:t>
            </a:r>
            <a:r>
              <a:rPr lang="en-US" sz="2400" dirty="0" smtClean="0">
                <a:solidFill>
                  <a:schemeClr val="tx1"/>
                </a:solidFill>
              </a:rPr>
              <a:t>Senior </a:t>
            </a:r>
            <a:r>
              <a:rPr lang="en-US" sz="2400" dirty="0" smtClean="0">
                <a:solidFill>
                  <a:schemeClr val="tx1"/>
                </a:solidFill>
              </a:rPr>
              <a:t>Solutions Architect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229100" y="4444780"/>
            <a:ext cx="4531393" cy="1463040"/>
          </a:xfrm>
          <a:prstGeom prst="rect">
            <a:avLst/>
          </a:prstGeom>
          <a:solidFill>
            <a:srgbClr val="4F8479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731520" tIns="91440" bIns="91440" anchor="ctr"/>
          <a:lstStyle/>
          <a:p>
            <a:pPr lvl="1" indent="-111125" fontAlgn="auto">
              <a:lnSpc>
                <a:spcPct val="95000"/>
              </a:lnSpc>
              <a:spcAft>
                <a:spcPts val="30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Scalable</a:t>
            </a:r>
          </a:p>
          <a:p>
            <a:pPr marL="511175" lvl="1" indent="-165100" fontAlgn="auto">
              <a:lnSpc>
                <a:spcPct val="95000"/>
              </a:lnSpc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Logical scale</a:t>
            </a:r>
          </a:p>
          <a:p>
            <a:pPr marL="511175" lvl="1" indent="-165100" fontAlgn="auto">
              <a:lnSpc>
                <a:spcPct val="95000"/>
              </a:lnSpc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High density</a:t>
            </a:r>
          </a:p>
          <a:p>
            <a:pPr marL="511175" lvl="1" indent="-165100" fontAlgn="auto">
              <a:lnSpc>
                <a:spcPct val="95000"/>
              </a:lnSpc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Up to 13.2 Tbps chassis capacity</a:t>
            </a:r>
          </a:p>
          <a:p>
            <a:pPr marL="511175" lvl="1" indent="-165100" fontAlgn="auto">
              <a:lnSpc>
                <a:spcPct val="95000"/>
              </a:lnSpc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100G ready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229100" y="1150671"/>
            <a:ext cx="4531393" cy="1463040"/>
          </a:xfrm>
          <a:prstGeom prst="rect">
            <a:avLst/>
          </a:prstGeom>
          <a:solidFill>
            <a:srgbClr val="5D87A1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731520" tIns="91440" bIns="91440" anchor="ctr"/>
          <a:lstStyle/>
          <a:p>
            <a:pPr lvl="1" indent="-111125" fontAlgn="auto">
              <a:lnSpc>
                <a:spcPct val="95000"/>
              </a:lnSpc>
              <a:spcAft>
                <a:spcPts val="30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Programmable</a:t>
            </a:r>
          </a:p>
          <a:p>
            <a:pPr marL="512763" lvl="1" indent="-166688" fontAlgn="auto">
              <a:lnSpc>
                <a:spcPct val="95000"/>
              </a:lnSpc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Programmable ASIC (Junos)</a:t>
            </a:r>
          </a:p>
          <a:p>
            <a:pPr marL="512763" lvl="1" indent="-166688" fontAlgn="auto">
              <a:lnSpc>
                <a:spcPct val="95000"/>
              </a:lnSpc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Programmable control and management 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planes via open APIs</a:t>
            </a:r>
          </a:p>
          <a:p>
            <a:pPr marL="512763" lvl="1" indent="-166688" fontAlgn="auto">
              <a:lnSpc>
                <a:spcPct val="95000"/>
              </a:lnSpc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Automation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229100" y="2802130"/>
            <a:ext cx="4531393" cy="1463040"/>
          </a:xfrm>
          <a:prstGeom prst="rect">
            <a:avLst/>
          </a:prstGeom>
          <a:solidFill>
            <a:schemeClr val="accent6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731520" tIns="91440" bIns="91440" anchor="ctr"/>
          <a:lstStyle/>
          <a:p>
            <a:pPr lvl="1" indent="-111125" fontAlgn="auto">
              <a:lnSpc>
                <a:spcPct val="95000"/>
              </a:lnSpc>
              <a:spcAft>
                <a:spcPts val="30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Flexible</a:t>
            </a:r>
            <a:endParaRPr lang="en-US" sz="1600" b="1" dirty="0">
              <a:solidFill>
                <a:schemeClr val="bg1"/>
              </a:solidFill>
            </a:endParaRPr>
          </a:p>
          <a:p>
            <a:pPr marL="512763" lvl="1" indent="-166688" fontAlgn="auto">
              <a:lnSpc>
                <a:spcPct val="95000"/>
              </a:lnSpc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Campus- and data center-optimized</a:t>
            </a:r>
          </a:p>
          <a:p>
            <a:pPr marL="512763" lvl="1" indent="-166688" fontAlgn="auto">
              <a:lnSpc>
                <a:spcPct val="95000"/>
              </a:lnSpc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Extensive protocol support</a:t>
            </a:r>
          </a:p>
          <a:p>
            <a:pPr marL="512763" lvl="1" indent="-166688" fontAlgn="auto">
              <a:lnSpc>
                <a:spcPct val="95000"/>
              </a:lnSpc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Feature rich</a:t>
            </a:r>
          </a:p>
          <a:p>
            <a:pPr marL="512763" lvl="1" indent="-166688" fontAlgn="auto">
              <a:lnSpc>
                <a:spcPct val="95000"/>
              </a:lnSpc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Future ready</a:t>
            </a:r>
          </a:p>
        </p:txBody>
      </p:sp>
      <p:sp>
        <p:nvSpPr>
          <p:cNvPr id="18" name="Isosceles Triangle 17"/>
          <p:cNvSpPr/>
          <p:nvPr/>
        </p:nvSpPr>
        <p:spPr>
          <a:xfrm rot="10800000">
            <a:off x="-71651" y="4069726"/>
            <a:ext cx="4125433" cy="1326913"/>
          </a:xfrm>
          <a:prstGeom prst="triangle">
            <a:avLst/>
          </a:prstGeom>
          <a:gradFill flip="none" rotWithShape="1">
            <a:gsLst>
              <a:gs pos="5800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82000">
                <a:schemeClr val="accent6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27992"/>
            <a:ext cx="8220075" cy="741362"/>
          </a:xfrm>
        </p:spPr>
        <p:txBody>
          <a:bodyPr/>
          <a:lstStyle/>
          <a:p>
            <a:r>
              <a:rPr lang="en-US" dirty="0" smtClean="0"/>
              <a:t>EX9200 Overview</a:t>
            </a:r>
            <a:endParaRPr lang="en-US" sz="2000" b="0" dirty="0"/>
          </a:p>
        </p:txBody>
      </p:sp>
      <p:pic>
        <p:nvPicPr>
          <p:cNvPr id="36" name="Picture 35" descr="char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4168" y="4853452"/>
            <a:ext cx="796084" cy="691512"/>
          </a:xfrm>
          <a:prstGeom prst="rect">
            <a:avLst/>
          </a:prstGeom>
          <a:noFill/>
        </p:spPr>
      </p:pic>
      <p:pic>
        <p:nvPicPr>
          <p:cNvPr id="52" name="Picture 8" descr="junos_os_rgb_1800x120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gray">
          <a:xfrm>
            <a:off x="688157" y="1816945"/>
            <a:ext cx="1093176" cy="73155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679153" y="5660567"/>
            <a:ext cx="2725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Juniper One Custom Silicon</a:t>
            </a:r>
            <a:endParaRPr lang="en-US" sz="1600" dirty="0"/>
          </a:p>
        </p:txBody>
      </p:sp>
      <p:grpSp>
        <p:nvGrpSpPr>
          <p:cNvPr id="3" name="Group 43"/>
          <p:cNvGrpSpPr>
            <a:grpSpLocks noChangeAspect="1"/>
          </p:cNvGrpSpPr>
          <p:nvPr/>
        </p:nvGrpSpPr>
        <p:grpSpPr>
          <a:xfrm>
            <a:off x="202455" y="1349829"/>
            <a:ext cx="4114800" cy="3138434"/>
            <a:chOff x="3718541" y="-1846590"/>
            <a:chExt cx="8664656" cy="6608693"/>
          </a:xfrm>
        </p:grpSpPr>
        <p:pic>
          <p:nvPicPr>
            <p:cNvPr id="778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63522" y="-1846590"/>
              <a:ext cx="5019675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78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5676" y="1296016"/>
              <a:ext cx="4646348" cy="3097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7825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18541" y="2286001"/>
              <a:ext cx="3714153" cy="2476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" name="TextBox 39"/>
          <p:cNvSpPr txBox="1"/>
          <p:nvPr/>
        </p:nvSpPr>
        <p:spPr>
          <a:xfrm>
            <a:off x="671837" y="4327065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EX9204</a:t>
            </a:r>
            <a:endParaRPr lang="en-US" sz="1500" dirty="0"/>
          </a:p>
        </p:txBody>
      </p:sp>
      <p:sp>
        <p:nvSpPr>
          <p:cNvPr id="41" name="TextBox 40"/>
          <p:cNvSpPr txBox="1"/>
          <p:nvPr/>
        </p:nvSpPr>
        <p:spPr>
          <a:xfrm>
            <a:off x="1672166" y="426651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EX9208</a:t>
            </a:r>
            <a:endParaRPr lang="en-US" sz="1500" dirty="0"/>
          </a:p>
        </p:txBody>
      </p:sp>
      <p:sp>
        <p:nvSpPr>
          <p:cNvPr id="42" name="TextBox 41"/>
          <p:cNvSpPr txBox="1"/>
          <p:nvPr/>
        </p:nvSpPr>
        <p:spPr>
          <a:xfrm>
            <a:off x="2672494" y="4177385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EX9214</a:t>
            </a:r>
            <a:endParaRPr lang="en-US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5913" y="4895850"/>
            <a:ext cx="769357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3"/>
          <p:cNvGrpSpPr/>
          <p:nvPr/>
        </p:nvGrpSpPr>
        <p:grpSpPr>
          <a:xfrm>
            <a:off x="4338732" y="1502285"/>
            <a:ext cx="759814" cy="759812"/>
            <a:chOff x="14947901" y="2574976"/>
            <a:chExt cx="595313" cy="595313"/>
          </a:xfrm>
          <a:solidFill>
            <a:schemeClr val="bg1"/>
          </a:solidFill>
        </p:grpSpPr>
        <p:sp>
          <p:nvSpPr>
            <p:cNvPr id="53" name="Freeform 107"/>
            <p:cNvSpPr>
              <a:spLocks/>
            </p:cNvSpPr>
            <p:nvPr/>
          </p:nvSpPr>
          <p:spPr bwMode="auto">
            <a:xfrm>
              <a:off x="14947901" y="2933751"/>
              <a:ext cx="236538" cy="236538"/>
            </a:xfrm>
            <a:custGeom>
              <a:avLst/>
              <a:gdLst>
                <a:gd name="T0" fmla="*/ 143 w 298"/>
                <a:gd name="T1" fmla="*/ 114 h 298"/>
                <a:gd name="T2" fmla="*/ 91 w 298"/>
                <a:gd name="T3" fmla="*/ 125 h 298"/>
                <a:gd name="T4" fmla="*/ 0 w 298"/>
                <a:gd name="T5" fmla="*/ 263 h 298"/>
                <a:gd name="T6" fmla="*/ 17 w 298"/>
                <a:gd name="T7" fmla="*/ 281 h 298"/>
                <a:gd name="T8" fmla="*/ 35 w 298"/>
                <a:gd name="T9" fmla="*/ 298 h 298"/>
                <a:gd name="T10" fmla="*/ 173 w 298"/>
                <a:gd name="T11" fmla="*/ 206 h 298"/>
                <a:gd name="T12" fmla="*/ 184 w 298"/>
                <a:gd name="T13" fmla="*/ 155 h 298"/>
                <a:gd name="T14" fmla="*/ 298 w 298"/>
                <a:gd name="T15" fmla="*/ 42 h 298"/>
                <a:gd name="T16" fmla="*/ 256 w 298"/>
                <a:gd name="T17" fmla="*/ 0 h 298"/>
                <a:gd name="T18" fmla="*/ 143 w 298"/>
                <a:gd name="T19" fmla="*/ 11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8" h="298">
                  <a:moveTo>
                    <a:pt x="143" y="114"/>
                  </a:moveTo>
                  <a:lnTo>
                    <a:pt x="91" y="125"/>
                  </a:lnTo>
                  <a:lnTo>
                    <a:pt x="0" y="263"/>
                  </a:lnTo>
                  <a:lnTo>
                    <a:pt x="17" y="281"/>
                  </a:lnTo>
                  <a:lnTo>
                    <a:pt x="35" y="298"/>
                  </a:lnTo>
                  <a:lnTo>
                    <a:pt x="173" y="206"/>
                  </a:lnTo>
                  <a:lnTo>
                    <a:pt x="184" y="155"/>
                  </a:lnTo>
                  <a:lnTo>
                    <a:pt x="298" y="42"/>
                  </a:lnTo>
                  <a:lnTo>
                    <a:pt x="256" y="0"/>
                  </a:lnTo>
                  <a:lnTo>
                    <a:pt x="14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108"/>
            <p:cNvSpPr>
              <a:spLocks/>
            </p:cNvSpPr>
            <p:nvPr/>
          </p:nvSpPr>
          <p:spPr bwMode="auto">
            <a:xfrm>
              <a:off x="15274926" y="2574976"/>
              <a:ext cx="268288" cy="268288"/>
            </a:xfrm>
            <a:custGeom>
              <a:avLst/>
              <a:gdLst>
                <a:gd name="T0" fmla="*/ 227 w 338"/>
                <a:gd name="T1" fmla="*/ 44 h 338"/>
                <a:gd name="T2" fmla="*/ 227 w 338"/>
                <a:gd name="T3" fmla="*/ 44 h 338"/>
                <a:gd name="T4" fmla="*/ 232 w 338"/>
                <a:gd name="T5" fmla="*/ 41 h 338"/>
                <a:gd name="T6" fmla="*/ 236 w 338"/>
                <a:gd name="T7" fmla="*/ 41 h 338"/>
                <a:gd name="T8" fmla="*/ 241 w 338"/>
                <a:gd name="T9" fmla="*/ 41 h 338"/>
                <a:gd name="T10" fmla="*/ 245 w 338"/>
                <a:gd name="T11" fmla="*/ 44 h 338"/>
                <a:gd name="T12" fmla="*/ 245 w 338"/>
                <a:gd name="T13" fmla="*/ 44 h 338"/>
                <a:gd name="T14" fmla="*/ 248 w 338"/>
                <a:gd name="T15" fmla="*/ 48 h 338"/>
                <a:gd name="T16" fmla="*/ 248 w 338"/>
                <a:gd name="T17" fmla="*/ 54 h 338"/>
                <a:gd name="T18" fmla="*/ 248 w 338"/>
                <a:gd name="T19" fmla="*/ 58 h 338"/>
                <a:gd name="T20" fmla="*/ 245 w 338"/>
                <a:gd name="T21" fmla="*/ 62 h 338"/>
                <a:gd name="T22" fmla="*/ 45 w 338"/>
                <a:gd name="T23" fmla="*/ 261 h 338"/>
                <a:gd name="T24" fmla="*/ 76 w 338"/>
                <a:gd name="T25" fmla="*/ 293 h 338"/>
                <a:gd name="T26" fmla="*/ 276 w 338"/>
                <a:gd name="T27" fmla="*/ 92 h 338"/>
                <a:gd name="T28" fmla="*/ 276 w 338"/>
                <a:gd name="T29" fmla="*/ 92 h 338"/>
                <a:gd name="T30" fmla="*/ 280 w 338"/>
                <a:gd name="T31" fmla="*/ 90 h 338"/>
                <a:gd name="T32" fmla="*/ 284 w 338"/>
                <a:gd name="T33" fmla="*/ 90 h 338"/>
                <a:gd name="T34" fmla="*/ 290 w 338"/>
                <a:gd name="T35" fmla="*/ 90 h 338"/>
                <a:gd name="T36" fmla="*/ 294 w 338"/>
                <a:gd name="T37" fmla="*/ 92 h 338"/>
                <a:gd name="T38" fmla="*/ 294 w 338"/>
                <a:gd name="T39" fmla="*/ 92 h 338"/>
                <a:gd name="T40" fmla="*/ 297 w 338"/>
                <a:gd name="T41" fmla="*/ 97 h 338"/>
                <a:gd name="T42" fmla="*/ 297 w 338"/>
                <a:gd name="T43" fmla="*/ 102 h 338"/>
                <a:gd name="T44" fmla="*/ 297 w 338"/>
                <a:gd name="T45" fmla="*/ 106 h 338"/>
                <a:gd name="T46" fmla="*/ 294 w 338"/>
                <a:gd name="T47" fmla="*/ 110 h 338"/>
                <a:gd name="T48" fmla="*/ 93 w 338"/>
                <a:gd name="T49" fmla="*/ 310 h 338"/>
                <a:gd name="T50" fmla="*/ 122 w 338"/>
                <a:gd name="T51" fmla="*/ 338 h 338"/>
                <a:gd name="T52" fmla="*/ 122 w 338"/>
                <a:gd name="T53" fmla="*/ 338 h 338"/>
                <a:gd name="T54" fmla="*/ 124 w 338"/>
                <a:gd name="T55" fmla="*/ 338 h 338"/>
                <a:gd name="T56" fmla="*/ 144 w 338"/>
                <a:gd name="T57" fmla="*/ 315 h 338"/>
                <a:gd name="T58" fmla="*/ 144 w 338"/>
                <a:gd name="T59" fmla="*/ 315 h 338"/>
                <a:gd name="T60" fmla="*/ 313 w 338"/>
                <a:gd name="T61" fmla="*/ 146 h 338"/>
                <a:gd name="T62" fmla="*/ 313 w 338"/>
                <a:gd name="T63" fmla="*/ 146 h 338"/>
                <a:gd name="T64" fmla="*/ 319 w 338"/>
                <a:gd name="T65" fmla="*/ 139 h 338"/>
                <a:gd name="T66" fmla="*/ 324 w 338"/>
                <a:gd name="T67" fmla="*/ 133 h 338"/>
                <a:gd name="T68" fmla="*/ 328 w 338"/>
                <a:gd name="T69" fmla="*/ 126 h 338"/>
                <a:gd name="T70" fmla="*/ 333 w 338"/>
                <a:gd name="T71" fmla="*/ 117 h 338"/>
                <a:gd name="T72" fmla="*/ 337 w 338"/>
                <a:gd name="T73" fmla="*/ 102 h 338"/>
                <a:gd name="T74" fmla="*/ 338 w 338"/>
                <a:gd name="T75" fmla="*/ 85 h 338"/>
                <a:gd name="T76" fmla="*/ 337 w 338"/>
                <a:gd name="T77" fmla="*/ 69 h 338"/>
                <a:gd name="T78" fmla="*/ 333 w 338"/>
                <a:gd name="T79" fmla="*/ 54 h 338"/>
                <a:gd name="T80" fmla="*/ 328 w 338"/>
                <a:gd name="T81" fmla="*/ 45 h 338"/>
                <a:gd name="T82" fmla="*/ 324 w 338"/>
                <a:gd name="T83" fmla="*/ 38 h 338"/>
                <a:gd name="T84" fmla="*/ 319 w 338"/>
                <a:gd name="T85" fmla="*/ 31 h 338"/>
                <a:gd name="T86" fmla="*/ 313 w 338"/>
                <a:gd name="T87" fmla="*/ 24 h 338"/>
                <a:gd name="T88" fmla="*/ 313 w 338"/>
                <a:gd name="T89" fmla="*/ 24 h 338"/>
                <a:gd name="T90" fmla="*/ 306 w 338"/>
                <a:gd name="T91" fmla="*/ 19 h 338"/>
                <a:gd name="T92" fmla="*/ 299 w 338"/>
                <a:gd name="T93" fmla="*/ 13 h 338"/>
                <a:gd name="T94" fmla="*/ 292 w 338"/>
                <a:gd name="T95" fmla="*/ 9 h 338"/>
                <a:gd name="T96" fmla="*/ 286 w 338"/>
                <a:gd name="T97" fmla="*/ 5 h 338"/>
                <a:gd name="T98" fmla="*/ 269 w 338"/>
                <a:gd name="T99" fmla="*/ 1 h 338"/>
                <a:gd name="T100" fmla="*/ 252 w 338"/>
                <a:gd name="T101" fmla="*/ 0 h 338"/>
                <a:gd name="T102" fmla="*/ 236 w 338"/>
                <a:gd name="T103" fmla="*/ 1 h 338"/>
                <a:gd name="T104" fmla="*/ 220 w 338"/>
                <a:gd name="T105" fmla="*/ 5 h 338"/>
                <a:gd name="T106" fmla="*/ 212 w 338"/>
                <a:gd name="T107" fmla="*/ 9 h 338"/>
                <a:gd name="T108" fmla="*/ 205 w 338"/>
                <a:gd name="T109" fmla="*/ 13 h 338"/>
                <a:gd name="T110" fmla="*/ 198 w 338"/>
                <a:gd name="T111" fmla="*/ 19 h 338"/>
                <a:gd name="T112" fmla="*/ 191 w 338"/>
                <a:gd name="T113" fmla="*/ 24 h 338"/>
                <a:gd name="T114" fmla="*/ 22 w 338"/>
                <a:gd name="T115" fmla="*/ 192 h 338"/>
                <a:gd name="T116" fmla="*/ 0 w 338"/>
                <a:gd name="T117" fmla="*/ 214 h 338"/>
                <a:gd name="T118" fmla="*/ 0 w 338"/>
                <a:gd name="T119" fmla="*/ 214 h 338"/>
                <a:gd name="T120" fmla="*/ 0 w 338"/>
                <a:gd name="T121" fmla="*/ 216 h 338"/>
                <a:gd name="T122" fmla="*/ 28 w 338"/>
                <a:gd name="T123" fmla="*/ 245 h 338"/>
                <a:gd name="T124" fmla="*/ 227 w 338"/>
                <a:gd name="T125" fmla="*/ 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8" h="338">
                  <a:moveTo>
                    <a:pt x="227" y="44"/>
                  </a:moveTo>
                  <a:lnTo>
                    <a:pt x="227" y="44"/>
                  </a:lnTo>
                  <a:lnTo>
                    <a:pt x="232" y="41"/>
                  </a:lnTo>
                  <a:lnTo>
                    <a:pt x="236" y="41"/>
                  </a:lnTo>
                  <a:lnTo>
                    <a:pt x="241" y="41"/>
                  </a:lnTo>
                  <a:lnTo>
                    <a:pt x="245" y="44"/>
                  </a:lnTo>
                  <a:lnTo>
                    <a:pt x="245" y="44"/>
                  </a:lnTo>
                  <a:lnTo>
                    <a:pt x="248" y="48"/>
                  </a:lnTo>
                  <a:lnTo>
                    <a:pt x="248" y="54"/>
                  </a:lnTo>
                  <a:lnTo>
                    <a:pt x="248" y="58"/>
                  </a:lnTo>
                  <a:lnTo>
                    <a:pt x="245" y="62"/>
                  </a:lnTo>
                  <a:lnTo>
                    <a:pt x="45" y="261"/>
                  </a:lnTo>
                  <a:lnTo>
                    <a:pt x="76" y="293"/>
                  </a:lnTo>
                  <a:lnTo>
                    <a:pt x="276" y="92"/>
                  </a:lnTo>
                  <a:lnTo>
                    <a:pt x="276" y="92"/>
                  </a:lnTo>
                  <a:lnTo>
                    <a:pt x="280" y="90"/>
                  </a:lnTo>
                  <a:lnTo>
                    <a:pt x="284" y="90"/>
                  </a:lnTo>
                  <a:lnTo>
                    <a:pt x="290" y="90"/>
                  </a:lnTo>
                  <a:lnTo>
                    <a:pt x="294" y="92"/>
                  </a:lnTo>
                  <a:lnTo>
                    <a:pt x="294" y="92"/>
                  </a:lnTo>
                  <a:lnTo>
                    <a:pt x="297" y="97"/>
                  </a:lnTo>
                  <a:lnTo>
                    <a:pt x="297" y="102"/>
                  </a:lnTo>
                  <a:lnTo>
                    <a:pt x="297" y="106"/>
                  </a:lnTo>
                  <a:lnTo>
                    <a:pt x="294" y="110"/>
                  </a:lnTo>
                  <a:lnTo>
                    <a:pt x="93" y="310"/>
                  </a:lnTo>
                  <a:lnTo>
                    <a:pt x="122" y="338"/>
                  </a:lnTo>
                  <a:lnTo>
                    <a:pt x="122" y="338"/>
                  </a:lnTo>
                  <a:lnTo>
                    <a:pt x="124" y="338"/>
                  </a:lnTo>
                  <a:lnTo>
                    <a:pt x="144" y="315"/>
                  </a:lnTo>
                  <a:lnTo>
                    <a:pt x="144" y="315"/>
                  </a:lnTo>
                  <a:lnTo>
                    <a:pt x="313" y="146"/>
                  </a:lnTo>
                  <a:lnTo>
                    <a:pt x="313" y="146"/>
                  </a:lnTo>
                  <a:lnTo>
                    <a:pt x="319" y="139"/>
                  </a:lnTo>
                  <a:lnTo>
                    <a:pt x="324" y="133"/>
                  </a:lnTo>
                  <a:lnTo>
                    <a:pt x="328" y="126"/>
                  </a:lnTo>
                  <a:lnTo>
                    <a:pt x="333" y="117"/>
                  </a:lnTo>
                  <a:lnTo>
                    <a:pt x="337" y="102"/>
                  </a:lnTo>
                  <a:lnTo>
                    <a:pt x="338" y="85"/>
                  </a:lnTo>
                  <a:lnTo>
                    <a:pt x="337" y="69"/>
                  </a:lnTo>
                  <a:lnTo>
                    <a:pt x="333" y="54"/>
                  </a:lnTo>
                  <a:lnTo>
                    <a:pt x="328" y="45"/>
                  </a:lnTo>
                  <a:lnTo>
                    <a:pt x="324" y="38"/>
                  </a:lnTo>
                  <a:lnTo>
                    <a:pt x="319" y="31"/>
                  </a:lnTo>
                  <a:lnTo>
                    <a:pt x="313" y="24"/>
                  </a:lnTo>
                  <a:lnTo>
                    <a:pt x="313" y="24"/>
                  </a:lnTo>
                  <a:lnTo>
                    <a:pt x="306" y="19"/>
                  </a:lnTo>
                  <a:lnTo>
                    <a:pt x="299" y="13"/>
                  </a:lnTo>
                  <a:lnTo>
                    <a:pt x="292" y="9"/>
                  </a:lnTo>
                  <a:lnTo>
                    <a:pt x="286" y="5"/>
                  </a:lnTo>
                  <a:lnTo>
                    <a:pt x="269" y="1"/>
                  </a:lnTo>
                  <a:lnTo>
                    <a:pt x="252" y="0"/>
                  </a:lnTo>
                  <a:lnTo>
                    <a:pt x="236" y="1"/>
                  </a:lnTo>
                  <a:lnTo>
                    <a:pt x="220" y="5"/>
                  </a:lnTo>
                  <a:lnTo>
                    <a:pt x="212" y="9"/>
                  </a:lnTo>
                  <a:lnTo>
                    <a:pt x="205" y="13"/>
                  </a:lnTo>
                  <a:lnTo>
                    <a:pt x="198" y="19"/>
                  </a:lnTo>
                  <a:lnTo>
                    <a:pt x="191" y="24"/>
                  </a:lnTo>
                  <a:lnTo>
                    <a:pt x="22" y="192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28" y="245"/>
                  </a:lnTo>
                  <a:lnTo>
                    <a:pt x="22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09"/>
            <p:cNvSpPr>
              <a:spLocks noEditPoints="1"/>
            </p:cNvSpPr>
            <p:nvPr/>
          </p:nvSpPr>
          <p:spPr bwMode="auto">
            <a:xfrm>
              <a:off x="14952663" y="2574976"/>
              <a:ext cx="588963" cy="595313"/>
            </a:xfrm>
            <a:custGeom>
              <a:avLst/>
              <a:gdLst>
                <a:gd name="T0" fmla="*/ 569 w 744"/>
                <a:gd name="T1" fmla="*/ 718 h 749"/>
                <a:gd name="T2" fmla="*/ 585 w 744"/>
                <a:gd name="T3" fmla="*/ 732 h 749"/>
                <a:gd name="T4" fmla="*/ 612 w 744"/>
                <a:gd name="T5" fmla="*/ 745 h 749"/>
                <a:gd name="T6" fmla="*/ 641 w 744"/>
                <a:gd name="T7" fmla="*/ 749 h 749"/>
                <a:gd name="T8" fmla="*/ 670 w 744"/>
                <a:gd name="T9" fmla="*/ 745 h 749"/>
                <a:gd name="T10" fmla="*/ 698 w 744"/>
                <a:gd name="T11" fmla="*/ 732 h 749"/>
                <a:gd name="T12" fmla="*/ 713 w 744"/>
                <a:gd name="T13" fmla="*/ 718 h 749"/>
                <a:gd name="T14" fmla="*/ 731 w 744"/>
                <a:gd name="T15" fmla="*/ 695 h 749"/>
                <a:gd name="T16" fmla="*/ 742 w 744"/>
                <a:gd name="T17" fmla="*/ 666 h 749"/>
                <a:gd name="T18" fmla="*/ 744 w 744"/>
                <a:gd name="T19" fmla="*/ 646 h 749"/>
                <a:gd name="T20" fmla="*/ 740 w 744"/>
                <a:gd name="T21" fmla="*/ 616 h 749"/>
                <a:gd name="T22" fmla="*/ 727 w 744"/>
                <a:gd name="T23" fmla="*/ 590 h 749"/>
                <a:gd name="T24" fmla="*/ 346 w 744"/>
                <a:gd name="T25" fmla="*/ 206 h 749"/>
                <a:gd name="T26" fmla="*/ 349 w 744"/>
                <a:gd name="T27" fmla="*/ 159 h 749"/>
                <a:gd name="T28" fmla="*/ 344 w 744"/>
                <a:gd name="T29" fmla="*/ 130 h 749"/>
                <a:gd name="T30" fmla="*/ 327 w 744"/>
                <a:gd name="T31" fmla="*/ 88 h 749"/>
                <a:gd name="T32" fmla="*/ 298 w 744"/>
                <a:gd name="T33" fmla="*/ 51 h 749"/>
                <a:gd name="T34" fmla="*/ 278 w 744"/>
                <a:gd name="T35" fmla="*/ 33 h 749"/>
                <a:gd name="T36" fmla="*/ 244 w 744"/>
                <a:gd name="T37" fmla="*/ 13 h 749"/>
                <a:gd name="T38" fmla="*/ 208 w 744"/>
                <a:gd name="T39" fmla="*/ 2 h 749"/>
                <a:gd name="T40" fmla="*/ 169 w 744"/>
                <a:gd name="T41" fmla="*/ 0 h 749"/>
                <a:gd name="T42" fmla="*/ 132 w 744"/>
                <a:gd name="T43" fmla="*/ 5 h 749"/>
                <a:gd name="T44" fmla="*/ 211 w 744"/>
                <a:gd name="T45" fmla="*/ 116 h 749"/>
                <a:gd name="T46" fmla="*/ 219 w 744"/>
                <a:gd name="T47" fmla="*/ 128 h 749"/>
                <a:gd name="T48" fmla="*/ 220 w 744"/>
                <a:gd name="T49" fmla="*/ 152 h 749"/>
                <a:gd name="T50" fmla="*/ 211 w 744"/>
                <a:gd name="T51" fmla="*/ 171 h 749"/>
                <a:gd name="T52" fmla="*/ 161 w 744"/>
                <a:gd name="T53" fmla="*/ 220 h 749"/>
                <a:gd name="T54" fmla="*/ 139 w 744"/>
                <a:gd name="T55" fmla="*/ 227 h 749"/>
                <a:gd name="T56" fmla="*/ 118 w 744"/>
                <a:gd name="T57" fmla="*/ 220 h 749"/>
                <a:gd name="T58" fmla="*/ 11 w 744"/>
                <a:gd name="T59" fmla="*/ 115 h 749"/>
                <a:gd name="T60" fmla="*/ 2 w 744"/>
                <a:gd name="T61" fmla="*/ 149 h 749"/>
                <a:gd name="T62" fmla="*/ 0 w 744"/>
                <a:gd name="T63" fmla="*/ 187 h 749"/>
                <a:gd name="T64" fmla="*/ 7 w 744"/>
                <a:gd name="T65" fmla="*/ 223 h 749"/>
                <a:gd name="T66" fmla="*/ 21 w 744"/>
                <a:gd name="T67" fmla="*/ 257 h 749"/>
                <a:gd name="T68" fmla="*/ 42 w 744"/>
                <a:gd name="T69" fmla="*/ 289 h 749"/>
                <a:gd name="T70" fmla="*/ 61 w 744"/>
                <a:gd name="T71" fmla="*/ 308 h 749"/>
                <a:gd name="T72" fmla="*/ 96 w 744"/>
                <a:gd name="T73" fmla="*/ 331 h 749"/>
                <a:gd name="T74" fmla="*/ 134 w 744"/>
                <a:gd name="T75" fmla="*/ 344 h 749"/>
                <a:gd name="T76" fmla="*/ 161 w 744"/>
                <a:gd name="T77" fmla="*/ 349 h 749"/>
                <a:gd name="T78" fmla="*/ 198 w 744"/>
                <a:gd name="T79" fmla="*/ 347 h 749"/>
                <a:gd name="T80" fmla="*/ 607 w 744"/>
                <a:gd name="T81" fmla="*/ 612 h 749"/>
                <a:gd name="T82" fmla="*/ 634 w 744"/>
                <a:gd name="T83" fmla="*/ 597 h 749"/>
                <a:gd name="T84" fmla="*/ 665 w 744"/>
                <a:gd name="T85" fmla="*/ 599 h 749"/>
                <a:gd name="T86" fmla="*/ 683 w 744"/>
                <a:gd name="T87" fmla="*/ 612 h 749"/>
                <a:gd name="T88" fmla="*/ 697 w 744"/>
                <a:gd name="T89" fmla="*/ 639 h 749"/>
                <a:gd name="T90" fmla="*/ 694 w 744"/>
                <a:gd name="T91" fmla="*/ 669 h 749"/>
                <a:gd name="T92" fmla="*/ 683 w 744"/>
                <a:gd name="T93" fmla="*/ 687 h 749"/>
                <a:gd name="T94" fmla="*/ 655 w 744"/>
                <a:gd name="T95" fmla="*/ 702 h 749"/>
                <a:gd name="T96" fmla="*/ 625 w 744"/>
                <a:gd name="T97" fmla="*/ 699 h 749"/>
                <a:gd name="T98" fmla="*/ 607 w 744"/>
                <a:gd name="T99" fmla="*/ 687 h 749"/>
                <a:gd name="T100" fmla="*/ 591 w 744"/>
                <a:gd name="T101" fmla="*/ 659 h 749"/>
                <a:gd name="T102" fmla="*/ 596 w 744"/>
                <a:gd name="T103" fmla="*/ 628 h 749"/>
                <a:gd name="T104" fmla="*/ 607 w 744"/>
                <a:gd name="T105" fmla="*/ 612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44" h="749">
                  <a:moveTo>
                    <a:pt x="198" y="347"/>
                  </a:moveTo>
                  <a:lnTo>
                    <a:pt x="198" y="347"/>
                  </a:lnTo>
                  <a:lnTo>
                    <a:pt x="569" y="718"/>
                  </a:lnTo>
                  <a:lnTo>
                    <a:pt x="569" y="718"/>
                  </a:lnTo>
                  <a:lnTo>
                    <a:pt x="576" y="725"/>
                  </a:lnTo>
                  <a:lnTo>
                    <a:pt x="585" y="732"/>
                  </a:lnTo>
                  <a:lnTo>
                    <a:pt x="594" y="736"/>
                  </a:lnTo>
                  <a:lnTo>
                    <a:pt x="603" y="741"/>
                  </a:lnTo>
                  <a:lnTo>
                    <a:pt x="612" y="745"/>
                  </a:lnTo>
                  <a:lnTo>
                    <a:pt x="622" y="746"/>
                  </a:lnTo>
                  <a:lnTo>
                    <a:pt x="632" y="748"/>
                  </a:lnTo>
                  <a:lnTo>
                    <a:pt x="641" y="749"/>
                  </a:lnTo>
                  <a:lnTo>
                    <a:pt x="651" y="748"/>
                  </a:lnTo>
                  <a:lnTo>
                    <a:pt x="661" y="746"/>
                  </a:lnTo>
                  <a:lnTo>
                    <a:pt x="670" y="745"/>
                  </a:lnTo>
                  <a:lnTo>
                    <a:pt x="680" y="741"/>
                  </a:lnTo>
                  <a:lnTo>
                    <a:pt x="688" y="736"/>
                  </a:lnTo>
                  <a:lnTo>
                    <a:pt x="698" y="732"/>
                  </a:lnTo>
                  <a:lnTo>
                    <a:pt x="706" y="725"/>
                  </a:lnTo>
                  <a:lnTo>
                    <a:pt x="713" y="718"/>
                  </a:lnTo>
                  <a:lnTo>
                    <a:pt x="713" y="718"/>
                  </a:lnTo>
                  <a:lnTo>
                    <a:pt x="720" y="712"/>
                  </a:lnTo>
                  <a:lnTo>
                    <a:pt x="727" y="703"/>
                  </a:lnTo>
                  <a:lnTo>
                    <a:pt x="731" y="695"/>
                  </a:lnTo>
                  <a:lnTo>
                    <a:pt x="735" y="685"/>
                  </a:lnTo>
                  <a:lnTo>
                    <a:pt x="740" y="675"/>
                  </a:lnTo>
                  <a:lnTo>
                    <a:pt x="742" y="666"/>
                  </a:lnTo>
                  <a:lnTo>
                    <a:pt x="744" y="656"/>
                  </a:lnTo>
                  <a:lnTo>
                    <a:pt x="744" y="646"/>
                  </a:lnTo>
                  <a:lnTo>
                    <a:pt x="744" y="646"/>
                  </a:lnTo>
                  <a:lnTo>
                    <a:pt x="744" y="635"/>
                  </a:lnTo>
                  <a:lnTo>
                    <a:pt x="742" y="626"/>
                  </a:lnTo>
                  <a:lnTo>
                    <a:pt x="740" y="616"/>
                  </a:lnTo>
                  <a:lnTo>
                    <a:pt x="735" y="606"/>
                  </a:lnTo>
                  <a:lnTo>
                    <a:pt x="731" y="598"/>
                  </a:lnTo>
                  <a:lnTo>
                    <a:pt x="727" y="590"/>
                  </a:lnTo>
                  <a:lnTo>
                    <a:pt x="720" y="581"/>
                  </a:lnTo>
                  <a:lnTo>
                    <a:pt x="713" y="573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9" y="182"/>
                  </a:lnTo>
                  <a:lnTo>
                    <a:pt x="349" y="159"/>
                  </a:lnTo>
                  <a:lnTo>
                    <a:pt x="349" y="159"/>
                  </a:lnTo>
                  <a:lnTo>
                    <a:pt x="346" y="144"/>
                  </a:lnTo>
                  <a:lnTo>
                    <a:pt x="344" y="130"/>
                  </a:lnTo>
                  <a:lnTo>
                    <a:pt x="339" y="115"/>
                  </a:lnTo>
                  <a:lnTo>
                    <a:pt x="334" y="101"/>
                  </a:lnTo>
                  <a:lnTo>
                    <a:pt x="327" y="88"/>
                  </a:lnTo>
                  <a:lnTo>
                    <a:pt x="319" y="74"/>
                  </a:lnTo>
                  <a:lnTo>
                    <a:pt x="309" y="62"/>
                  </a:lnTo>
                  <a:lnTo>
                    <a:pt x="298" y="51"/>
                  </a:lnTo>
                  <a:lnTo>
                    <a:pt x="298" y="51"/>
                  </a:lnTo>
                  <a:lnTo>
                    <a:pt x="288" y="41"/>
                  </a:lnTo>
                  <a:lnTo>
                    <a:pt x="278" y="33"/>
                  </a:lnTo>
                  <a:lnTo>
                    <a:pt x="267" y="26"/>
                  </a:lnTo>
                  <a:lnTo>
                    <a:pt x="256" y="19"/>
                  </a:lnTo>
                  <a:lnTo>
                    <a:pt x="244" y="13"/>
                  </a:lnTo>
                  <a:lnTo>
                    <a:pt x="231" y="9"/>
                  </a:lnTo>
                  <a:lnTo>
                    <a:pt x="220" y="5"/>
                  </a:lnTo>
                  <a:lnTo>
                    <a:pt x="208" y="2"/>
                  </a:lnTo>
                  <a:lnTo>
                    <a:pt x="195" y="1"/>
                  </a:lnTo>
                  <a:lnTo>
                    <a:pt x="182" y="0"/>
                  </a:lnTo>
                  <a:lnTo>
                    <a:pt x="169" y="0"/>
                  </a:lnTo>
                  <a:lnTo>
                    <a:pt x="157" y="1"/>
                  </a:lnTo>
                  <a:lnTo>
                    <a:pt x="144" y="2"/>
                  </a:lnTo>
                  <a:lnTo>
                    <a:pt x="132" y="5"/>
                  </a:lnTo>
                  <a:lnTo>
                    <a:pt x="119" y="8"/>
                  </a:lnTo>
                  <a:lnTo>
                    <a:pt x="107" y="13"/>
                  </a:lnTo>
                  <a:lnTo>
                    <a:pt x="211" y="116"/>
                  </a:lnTo>
                  <a:lnTo>
                    <a:pt x="211" y="116"/>
                  </a:lnTo>
                  <a:lnTo>
                    <a:pt x="215" y="121"/>
                  </a:lnTo>
                  <a:lnTo>
                    <a:pt x="219" y="128"/>
                  </a:lnTo>
                  <a:lnTo>
                    <a:pt x="220" y="137"/>
                  </a:lnTo>
                  <a:lnTo>
                    <a:pt x="222" y="144"/>
                  </a:lnTo>
                  <a:lnTo>
                    <a:pt x="220" y="152"/>
                  </a:lnTo>
                  <a:lnTo>
                    <a:pt x="219" y="159"/>
                  </a:lnTo>
                  <a:lnTo>
                    <a:pt x="215" y="166"/>
                  </a:lnTo>
                  <a:lnTo>
                    <a:pt x="211" y="171"/>
                  </a:lnTo>
                  <a:lnTo>
                    <a:pt x="168" y="214"/>
                  </a:lnTo>
                  <a:lnTo>
                    <a:pt x="168" y="214"/>
                  </a:lnTo>
                  <a:lnTo>
                    <a:pt x="161" y="220"/>
                  </a:lnTo>
                  <a:lnTo>
                    <a:pt x="154" y="223"/>
                  </a:lnTo>
                  <a:lnTo>
                    <a:pt x="147" y="225"/>
                  </a:lnTo>
                  <a:lnTo>
                    <a:pt x="139" y="227"/>
                  </a:lnTo>
                  <a:lnTo>
                    <a:pt x="132" y="225"/>
                  </a:lnTo>
                  <a:lnTo>
                    <a:pt x="125" y="223"/>
                  </a:lnTo>
                  <a:lnTo>
                    <a:pt x="118" y="220"/>
                  </a:lnTo>
                  <a:lnTo>
                    <a:pt x="111" y="2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7" y="126"/>
                  </a:lnTo>
                  <a:lnTo>
                    <a:pt x="4" y="138"/>
                  </a:lnTo>
                  <a:lnTo>
                    <a:pt x="2" y="149"/>
                  </a:lnTo>
                  <a:lnTo>
                    <a:pt x="0" y="162"/>
                  </a:lnTo>
                  <a:lnTo>
                    <a:pt x="0" y="174"/>
                  </a:lnTo>
                  <a:lnTo>
                    <a:pt x="0" y="187"/>
                  </a:lnTo>
                  <a:lnTo>
                    <a:pt x="2" y="199"/>
                  </a:lnTo>
                  <a:lnTo>
                    <a:pt x="4" y="210"/>
                  </a:lnTo>
                  <a:lnTo>
                    <a:pt x="7" y="223"/>
                  </a:lnTo>
                  <a:lnTo>
                    <a:pt x="10" y="235"/>
                  </a:lnTo>
                  <a:lnTo>
                    <a:pt x="15" y="246"/>
                  </a:lnTo>
                  <a:lnTo>
                    <a:pt x="21" y="257"/>
                  </a:lnTo>
                  <a:lnTo>
                    <a:pt x="26" y="268"/>
                  </a:lnTo>
                  <a:lnTo>
                    <a:pt x="33" y="278"/>
                  </a:lnTo>
                  <a:lnTo>
                    <a:pt x="42" y="289"/>
                  </a:lnTo>
                  <a:lnTo>
                    <a:pt x="51" y="299"/>
                  </a:lnTo>
                  <a:lnTo>
                    <a:pt x="51" y="299"/>
                  </a:lnTo>
                  <a:lnTo>
                    <a:pt x="61" y="308"/>
                  </a:lnTo>
                  <a:lnTo>
                    <a:pt x="72" y="317"/>
                  </a:lnTo>
                  <a:lnTo>
                    <a:pt x="85" y="324"/>
                  </a:lnTo>
                  <a:lnTo>
                    <a:pt x="96" y="331"/>
                  </a:lnTo>
                  <a:lnTo>
                    <a:pt x="108" y="336"/>
                  </a:lnTo>
                  <a:lnTo>
                    <a:pt x="122" y="340"/>
                  </a:lnTo>
                  <a:lnTo>
                    <a:pt x="134" y="344"/>
                  </a:lnTo>
                  <a:lnTo>
                    <a:pt x="148" y="347"/>
                  </a:lnTo>
                  <a:lnTo>
                    <a:pt x="148" y="347"/>
                  </a:lnTo>
                  <a:lnTo>
                    <a:pt x="161" y="349"/>
                  </a:lnTo>
                  <a:lnTo>
                    <a:pt x="173" y="349"/>
                  </a:lnTo>
                  <a:lnTo>
                    <a:pt x="186" y="349"/>
                  </a:lnTo>
                  <a:lnTo>
                    <a:pt x="198" y="347"/>
                  </a:lnTo>
                  <a:lnTo>
                    <a:pt x="198" y="347"/>
                  </a:lnTo>
                  <a:close/>
                  <a:moveTo>
                    <a:pt x="607" y="612"/>
                  </a:moveTo>
                  <a:lnTo>
                    <a:pt x="607" y="612"/>
                  </a:lnTo>
                  <a:lnTo>
                    <a:pt x="615" y="605"/>
                  </a:lnTo>
                  <a:lnTo>
                    <a:pt x="625" y="599"/>
                  </a:lnTo>
                  <a:lnTo>
                    <a:pt x="634" y="597"/>
                  </a:lnTo>
                  <a:lnTo>
                    <a:pt x="644" y="595"/>
                  </a:lnTo>
                  <a:lnTo>
                    <a:pt x="655" y="597"/>
                  </a:lnTo>
                  <a:lnTo>
                    <a:pt x="665" y="599"/>
                  </a:lnTo>
                  <a:lnTo>
                    <a:pt x="673" y="605"/>
                  </a:lnTo>
                  <a:lnTo>
                    <a:pt x="683" y="612"/>
                  </a:lnTo>
                  <a:lnTo>
                    <a:pt x="683" y="612"/>
                  </a:lnTo>
                  <a:lnTo>
                    <a:pt x="688" y="620"/>
                  </a:lnTo>
                  <a:lnTo>
                    <a:pt x="694" y="628"/>
                  </a:lnTo>
                  <a:lnTo>
                    <a:pt x="697" y="639"/>
                  </a:lnTo>
                  <a:lnTo>
                    <a:pt x="698" y="649"/>
                  </a:lnTo>
                  <a:lnTo>
                    <a:pt x="697" y="659"/>
                  </a:lnTo>
                  <a:lnTo>
                    <a:pt x="694" y="669"/>
                  </a:lnTo>
                  <a:lnTo>
                    <a:pt x="688" y="678"/>
                  </a:lnTo>
                  <a:lnTo>
                    <a:pt x="683" y="687"/>
                  </a:lnTo>
                  <a:lnTo>
                    <a:pt x="683" y="687"/>
                  </a:lnTo>
                  <a:lnTo>
                    <a:pt x="673" y="693"/>
                  </a:lnTo>
                  <a:lnTo>
                    <a:pt x="665" y="699"/>
                  </a:lnTo>
                  <a:lnTo>
                    <a:pt x="655" y="702"/>
                  </a:lnTo>
                  <a:lnTo>
                    <a:pt x="644" y="702"/>
                  </a:lnTo>
                  <a:lnTo>
                    <a:pt x="634" y="702"/>
                  </a:lnTo>
                  <a:lnTo>
                    <a:pt x="625" y="699"/>
                  </a:lnTo>
                  <a:lnTo>
                    <a:pt x="615" y="693"/>
                  </a:lnTo>
                  <a:lnTo>
                    <a:pt x="607" y="687"/>
                  </a:lnTo>
                  <a:lnTo>
                    <a:pt x="607" y="687"/>
                  </a:lnTo>
                  <a:lnTo>
                    <a:pt x="600" y="678"/>
                  </a:lnTo>
                  <a:lnTo>
                    <a:pt x="596" y="669"/>
                  </a:lnTo>
                  <a:lnTo>
                    <a:pt x="591" y="659"/>
                  </a:lnTo>
                  <a:lnTo>
                    <a:pt x="591" y="649"/>
                  </a:lnTo>
                  <a:lnTo>
                    <a:pt x="591" y="639"/>
                  </a:lnTo>
                  <a:lnTo>
                    <a:pt x="596" y="628"/>
                  </a:lnTo>
                  <a:lnTo>
                    <a:pt x="600" y="620"/>
                  </a:lnTo>
                  <a:lnTo>
                    <a:pt x="607" y="612"/>
                  </a:lnTo>
                  <a:lnTo>
                    <a:pt x="607" y="6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" name="Group 55"/>
          <p:cNvGrpSpPr/>
          <p:nvPr/>
        </p:nvGrpSpPr>
        <p:grpSpPr>
          <a:xfrm>
            <a:off x="4353133" y="3163464"/>
            <a:ext cx="715578" cy="803416"/>
            <a:chOff x="14981238" y="174676"/>
            <a:chExt cx="530225" cy="595312"/>
          </a:xfrm>
          <a:solidFill>
            <a:schemeClr val="bg1"/>
          </a:solidFill>
        </p:grpSpPr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5159038" y="174676"/>
              <a:ext cx="174625" cy="128588"/>
            </a:xfrm>
            <a:custGeom>
              <a:avLst/>
              <a:gdLst>
                <a:gd name="T0" fmla="*/ 111 w 221"/>
                <a:gd name="T1" fmla="*/ 68 h 161"/>
                <a:gd name="T2" fmla="*/ 111 w 221"/>
                <a:gd name="T3" fmla="*/ 68 h 161"/>
                <a:gd name="T4" fmla="*/ 114 w 221"/>
                <a:gd name="T5" fmla="*/ 71 h 161"/>
                <a:gd name="T6" fmla="*/ 118 w 221"/>
                <a:gd name="T7" fmla="*/ 75 h 161"/>
                <a:gd name="T8" fmla="*/ 124 w 221"/>
                <a:gd name="T9" fmla="*/ 80 h 161"/>
                <a:gd name="T10" fmla="*/ 129 w 221"/>
                <a:gd name="T11" fmla="*/ 90 h 161"/>
                <a:gd name="T12" fmla="*/ 135 w 221"/>
                <a:gd name="T13" fmla="*/ 102 h 161"/>
                <a:gd name="T14" fmla="*/ 142 w 221"/>
                <a:gd name="T15" fmla="*/ 118 h 161"/>
                <a:gd name="T16" fmla="*/ 149 w 221"/>
                <a:gd name="T17" fmla="*/ 137 h 161"/>
                <a:gd name="T18" fmla="*/ 156 w 221"/>
                <a:gd name="T19" fmla="*/ 161 h 161"/>
                <a:gd name="T20" fmla="*/ 156 w 221"/>
                <a:gd name="T21" fmla="*/ 161 h 161"/>
                <a:gd name="T22" fmla="*/ 189 w 221"/>
                <a:gd name="T23" fmla="*/ 148 h 161"/>
                <a:gd name="T24" fmla="*/ 221 w 221"/>
                <a:gd name="T25" fmla="*/ 137 h 161"/>
                <a:gd name="T26" fmla="*/ 221 w 221"/>
                <a:gd name="T27" fmla="*/ 137 h 161"/>
                <a:gd name="T28" fmla="*/ 212 w 221"/>
                <a:gd name="T29" fmla="*/ 111 h 161"/>
                <a:gd name="T30" fmla="*/ 204 w 221"/>
                <a:gd name="T31" fmla="*/ 86 h 161"/>
                <a:gd name="T32" fmla="*/ 193 w 221"/>
                <a:gd name="T33" fmla="*/ 64 h 161"/>
                <a:gd name="T34" fmla="*/ 181 w 221"/>
                <a:gd name="T35" fmla="*/ 43 h 161"/>
                <a:gd name="T36" fmla="*/ 174 w 221"/>
                <a:gd name="T37" fmla="*/ 33 h 161"/>
                <a:gd name="T38" fmla="*/ 167 w 221"/>
                <a:gd name="T39" fmla="*/ 25 h 161"/>
                <a:gd name="T40" fmla="*/ 158 w 221"/>
                <a:gd name="T41" fmla="*/ 18 h 161"/>
                <a:gd name="T42" fmla="*/ 150 w 221"/>
                <a:gd name="T43" fmla="*/ 11 h 161"/>
                <a:gd name="T44" fmla="*/ 140 w 221"/>
                <a:gd name="T45" fmla="*/ 7 h 161"/>
                <a:gd name="T46" fmla="*/ 131 w 221"/>
                <a:gd name="T47" fmla="*/ 3 h 161"/>
                <a:gd name="T48" fmla="*/ 121 w 221"/>
                <a:gd name="T49" fmla="*/ 0 h 161"/>
                <a:gd name="T50" fmla="*/ 111 w 221"/>
                <a:gd name="T51" fmla="*/ 0 h 161"/>
                <a:gd name="T52" fmla="*/ 111 w 221"/>
                <a:gd name="T53" fmla="*/ 0 h 161"/>
                <a:gd name="T54" fmla="*/ 102 w 221"/>
                <a:gd name="T55" fmla="*/ 0 h 161"/>
                <a:gd name="T56" fmla="*/ 92 w 221"/>
                <a:gd name="T57" fmla="*/ 3 h 161"/>
                <a:gd name="T58" fmla="*/ 82 w 221"/>
                <a:gd name="T59" fmla="*/ 5 h 161"/>
                <a:gd name="T60" fmla="*/ 71 w 221"/>
                <a:gd name="T61" fmla="*/ 12 h 161"/>
                <a:gd name="T62" fmla="*/ 60 w 221"/>
                <a:gd name="T63" fmla="*/ 21 h 161"/>
                <a:gd name="T64" fmla="*/ 49 w 221"/>
                <a:gd name="T65" fmla="*/ 32 h 161"/>
                <a:gd name="T66" fmla="*/ 38 w 221"/>
                <a:gd name="T67" fmla="*/ 47 h 161"/>
                <a:gd name="T68" fmla="*/ 28 w 221"/>
                <a:gd name="T69" fmla="*/ 65 h 161"/>
                <a:gd name="T70" fmla="*/ 28 w 221"/>
                <a:gd name="T71" fmla="*/ 65 h 161"/>
                <a:gd name="T72" fmla="*/ 20 w 221"/>
                <a:gd name="T73" fmla="*/ 82 h 161"/>
                <a:gd name="T74" fmla="*/ 13 w 221"/>
                <a:gd name="T75" fmla="*/ 98 h 161"/>
                <a:gd name="T76" fmla="*/ 7 w 221"/>
                <a:gd name="T77" fmla="*/ 116 h 161"/>
                <a:gd name="T78" fmla="*/ 0 w 221"/>
                <a:gd name="T79" fmla="*/ 137 h 161"/>
                <a:gd name="T80" fmla="*/ 0 w 221"/>
                <a:gd name="T81" fmla="*/ 137 h 161"/>
                <a:gd name="T82" fmla="*/ 32 w 221"/>
                <a:gd name="T83" fmla="*/ 148 h 161"/>
                <a:gd name="T84" fmla="*/ 66 w 221"/>
                <a:gd name="T85" fmla="*/ 161 h 161"/>
                <a:gd name="T86" fmla="*/ 66 w 221"/>
                <a:gd name="T87" fmla="*/ 161 h 161"/>
                <a:gd name="T88" fmla="*/ 72 w 221"/>
                <a:gd name="T89" fmla="*/ 137 h 161"/>
                <a:gd name="T90" fmla="*/ 79 w 221"/>
                <a:gd name="T91" fmla="*/ 118 h 161"/>
                <a:gd name="T92" fmla="*/ 86 w 221"/>
                <a:gd name="T93" fmla="*/ 102 h 161"/>
                <a:gd name="T94" fmla="*/ 93 w 221"/>
                <a:gd name="T95" fmla="*/ 90 h 161"/>
                <a:gd name="T96" fmla="*/ 99 w 221"/>
                <a:gd name="T97" fmla="*/ 80 h 161"/>
                <a:gd name="T98" fmla="*/ 104 w 221"/>
                <a:gd name="T99" fmla="*/ 75 h 161"/>
                <a:gd name="T100" fmla="*/ 109 w 221"/>
                <a:gd name="T101" fmla="*/ 71 h 161"/>
                <a:gd name="T102" fmla="*/ 111 w 221"/>
                <a:gd name="T103" fmla="*/ 68 h 161"/>
                <a:gd name="T104" fmla="*/ 111 w 221"/>
                <a:gd name="T105" fmla="*/ 6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1" h="161">
                  <a:moveTo>
                    <a:pt x="111" y="68"/>
                  </a:moveTo>
                  <a:lnTo>
                    <a:pt x="111" y="68"/>
                  </a:lnTo>
                  <a:lnTo>
                    <a:pt x="114" y="71"/>
                  </a:lnTo>
                  <a:lnTo>
                    <a:pt x="118" y="75"/>
                  </a:lnTo>
                  <a:lnTo>
                    <a:pt x="124" y="80"/>
                  </a:lnTo>
                  <a:lnTo>
                    <a:pt x="129" y="90"/>
                  </a:lnTo>
                  <a:lnTo>
                    <a:pt x="135" y="102"/>
                  </a:lnTo>
                  <a:lnTo>
                    <a:pt x="142" y="118"/>
                  </a:lnTo>
                  <a:lnTo>
                    <a:pt x="149" y="137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89" y="148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12" y="111"/>
                  </a:lnTo>
                  <a:lnTo>
                    <a:pt x="204" y="86"/>
                  </a:lnTo>
                  <a:lnTo>
                    <a:pt x="193" y="64"/>
                  </a:lnTo>
                  <a:lnTo>
                    <a:pt x="181" y="43"/>
                  </a:lnTo>
                  <a:lnTo>
                    <a:pt x="174" y="33"/>
                  </a:lnTo>
                  <a:lnTo>
                    <a:pt x="167" y="25"/>
                  </a:lnTo>
                  <a:lnTo>
                    <a:pt x="158" y="18"/>
                  </a:lnTo>
                  <a:lnTo>
                    <a:pt x="150" y="11"/>
                  </a:lnTo>
                  <a:lnTo>
                    <a:pt x="140" y="7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2" y="3"/>
                  </a:lnTo>
                  <a:lnTo>
                    <a:pt x="82" y="5"/>
                  </a:lnTo>
                  <a:lnTo>
                    <a:pt x="71" y="12"/>
                  </a:lnTo>
                  <a:lnTo>
                    <a:pt x="60" y="21"/>
                  </a:lnTo>
                  <a:lnTo>
                    <a:pt x="49" y="32"/>
                  </a:lnTo>
                  <a:lnTo>
                    <a:pt x="38" y="47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0" y="82"/>
                  </a:lnTo>
                  <a:lnTo>
                    <a:pt x="13" y="98"/>
                  </a:lnTo>
                  <a:lnTo>
                    <a:pt x="7" y="116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32" y="148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72" y="137"/>
                  </a:lnTo>
                  <a:lnTo>
                    <a:pt x="79" y="118"/>
                  </a:lnTo>
                  <a:lnTo>
                    <a:pt x="86" y="102"/>
                  </a:lnTo>
                  <a:lnTo>
                    <a:pt x="93" y="90"/>
                  </a:lnTo>
                  <a:lnTo>
                    <a:pt x="99" y="80"/>
                  </a:lnTo>
                  <a:lnTo>
                    <a:pt x="104" y="75"/>
                  </a:lnTo>
                  <a:lnTo>
                    <a:pt x="109" y="71"/>
                  </a:lnTo>
                  <a:lnTo>
                    <a:pt x="111" y="68"/>
                  </a:lnTo>
                  <a:lnTo>
                    <a:pt x="111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4981238" y="293738"/>
              <a:ext cx="233363" cy="160338"/>
            </a:xfrm>
            <a:custGeom>
              <a:avLst/>
              <a:gdLst>
                <a:gd name="T0" fmla="*/ 126 w 293"/>
                <a:gd name="T1" fmla="*/ 158 h 202"/>
                <a:gd name="T2" fmla="*/ 109 w 293"/>
                <a:gd name="T3" fmla="*/ 143 h 202"/>
                <a:gd name="T4" fmla="*/ 87 w 293"/>
                <a:gd name="T5" fmla="*/ 115 h 202"/>
                <a:gd name="T6" fmla="*/ 74 w 293"/>
                <a:gd name="T7" fmla="*/ 94 h 202"/>
                <a:gd name="T8" fmla="*/ 69 w 293"/>
                <a:gd name="T9" fmla="*/ 80 h 202"/>
                <a:gd name="T10" fmla="*/ 67 w 293"/>
                <a:gd name="T11" fmla="*/ 73 h 202"/>
                <a:gd name="T12" fmla="*/ 76 w 293"/>
                <a:gd name="T13" fmla="*/ 71 h 202"/>
                <a:gd name="T14" fmla="*/ 95 w 293"/>
                <a:gd name="T15" fmla="*/ 68 h 202"/>
                <a:gd name="T16" fmla="*/ 113 w 293"/>
                <a:gd name="T17" fmla="*/ 69 h 202"/>
                <a:gd name="T18" fmla="*/ 155 w 293"/>
                <a:gd name="T19" fmla="*/ 76 h 202"/>
                <a:gd name="T20" fmla="*/ 178 w 293"/>
                <a:gd name="T21" fmla="*/ 82 h 202"/>
                <a:gd name="T22" fmla="*/ 200 w 293"/>
                <a:gd name="T23" fmla="*/ 73 h 202"/>
                <a:gd name="T24" fmla="*/ 224 w 293"/>
                <a:gd name="T25" fmla="*/ 71 h 202"/>
                <a:gd name="T26" fmla="*/ 238 w 293"/>
                <a:gd name="T27" fmla="*/ 72 h 202"/>
                <a:gd name="T28" fmla="*/ 252 w 293"/>
                <a:gd name="T29" fmla="*/ 75 h 202"/>
                <a:gd name="T30" fmla="*/ 293 w 293"/>
                <a:gd name="T31" fmla="*/ 51 h 202"/>
                <a:gd name="T32" fmla="*/ 238 w 293"/>
                <a:gd name="T33" fmla="*/ 29 h 202"/>
                <a:gd name="T34" fmla="*/ 185 w 293"/>
                <a:gd name="T35" fmla="*/ 13 h 202"/>
                <a:gd name="T36" fmla="*/ 138 w 293"/>
                <a:gd name="T37" fmla="*/ 3 h 202"/>
                <a:gd name="T38" fmla="*/ 95 w 293"/>
                <a:gd name="T39" fmla="*/ 0 h 202"/>
                <a:gd name="T40" fmla="*/ 77 w 293"/>
                <a:gd name="T41" fmla="*/ 0 h 202"/>
                <a:gd name="T42" fmla="*/ 47 w 293"/>
                <a:gd name="T43" fmla="*/ 7 h 202"/>
                <a:gd name="T44" fmla="*/ 26 w 293"/>
                <a:gd name="T45" fmla="*/ 18 h 202"/>
                <a:gd name="T46" fmla="*/ 13 w 293"/>
                <a:gd name="T47" fmla="*/ 32 h 202"/>
                <a:gd name="T48" fmla="*/ 8 w 293"/>
                <a:gd name="T49" fmla="*/ 39 h 202"/>
                <a:gd name="T50" fmla="*/ 1 w 293"/>
                <a:gd name="T51" fmla="*/ 57 h 202"/>
                <a:gd name="T52" fmla="*/ 0 w 293"/>
                <a:gd name="T53" fmla="*/ 75 h 202"/>
                <a:gd name="T54" fmla="*/ 2 w 293"/>
                <a:gd name="T55" fmla="*/ 96 h 202"/>
                <a:gd name="T56" fmla="*/ 9 w 293"/>
                <a:gd name="T57" fmla="*/ 116 h 202"/>
                <a:gd name="T58" fmla="*/ 34 w 293"/>
                <a:gd name="T59" fmla="*/ 159 h 202"/>
                <a:gd name="T60" fmla="*/ 72 w 293"/>
                <a:gd name="T61" fmla="*/ 202 h 202"/>
                <a:gd name="T62" fmla="*/ 98 w 293"/>
                <a:gd name="T63" fmla="*/ 180 h 202"/>
                <a:gd name="T64" fmla="*/ 126 w 293"/>
                <a:gd name="T65" fmla="*/ 1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202">
                  <a:moveTo>
                    <a:pt x="126" y="158"/>
                  </a:moveTo>
                  <a:lnTo>
                    <a:pt x="126" y="158"/>
                  </a:lnTo>
                  <a:lnTo>
                    <a:pt x="109" y="143"/>
                  </a:lnTo>
                  <a:lnTo>
                    <a:pt x="109" y="143"/>
                  </a:lnTo>
                  <a:lnTo>
                    <a:pt x="96" y="128"/>
                  </a:lnTo>
                  <a:lnTo>
                    <a:pt x="87" y="115"/>
                  </a:lnTo>
                  <a:lnTo>
                    <a:pt x="80" y="104"/>
                  </a:lnTo>
                  <a:lnTo>
                    <a:pt x="74" y="94"/>
                  </a:lnTo>
                  <a:lnTo>
                    <a:pt x="70" y="86"/>
                  </a:lnTo>
                  <a:lnTo>
                    <a:pt x="69" y="80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70" y="72"/>
                  </a:lnTo>
                  <a:lnTo>
                    <a:pt x="76" y="71"/>
                  </a:lnTo>
                  <a:lnTo>
                    <a:pt x="84" y="69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113" y="69"/>
                  </a:lnTo>
                  <a:lnTo>
                    <a:pt x="132" y="72"/>
                  </a:lnTo>
                  <a:lnTo>
                    <a:pt x="155" y="76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88" y="78"/>
                  </a:lnTo>
                  <a:lnTo>
                    <a:pt x="200" y="73"/>
                  </a:lnTo>
                  <a:lnTo>
                    <a:pt x="211" y="72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38" y="72"/>
                  </a:lnTo>
                  <a:lnTo>
                    <a:pt x="252" y="75"/>
                  </a:lnTo>
                  <a:lnTo>
                    <a:pt x="252" y="75"/>
                  </a:lnTo>
                  <a:lnTo>
                    <a:pt x="293" y="51"/>
                  </a:lnTo>
                  <a:lnTo>
                    <a:pt x="293" y="51"/>
                  </a:lnTo>
                  <a:lnTo>
                    <a:pt x="265" y="40"/>
                  </a:lnTo>
                  <a:lnTo>
                    <a:pt x="238" y="29"/>
                  </a:lnTo>
                  <a:lnTo>
                    <a:pt x="210" y="21"/>
                  </a:lnTo>
                  <a:lnTo>
                    <a:pt x="185" y="13"/>
                  </a:lnTo>
                  <a:lnTo>
                    <a:pt x="160" y="7"/>
                  </a:lnTo>
                  <a:lnTo>
                    <a:pt x="138" y="3"/>
                  </a:lnTo>
                  <a:lnTo>
                    <a:pt x="116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77" y="0"/>
                  </a:lnTo>
                  <a:lnTo>
                    <a:pt x="60" y="3"/>
                  </a:lnTo>
                  <a:lnTo>
                    <a:pt x="47" y="7"/>
                  </a:lnTo>
                  <a:lnTo>
                    <a:pt x="36" y="13"/>
                  </a:lnTo>
                  <a:lnTo>
                    <a:pt x="26" y="18"/>
                  </a:lnTo>
                  <a:lnTo>
                    <a:pt x="19" y="25"/>
                  </a:lnTo>
                  <a:lnTo>
                    <a:pt x="13" y="32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4" y="47"/>
                  </a:lnTo>
                  <a:lnTo>
                    <a:pt x="1" y="57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6"/>
                  </a:lnTo>
                  <a:lnTo>
                    <a:pt x="2" y="96"/>
                  </a:lnTo>
                  <a:lnTo>
                    <a:pt x="5" y="105"/>
                  </a:lnTo>
                  <a:lnTo>
                    <a:pt x="9" y="116"/>
                  </a:lnTo>
                  <a:lnTo>
                    <a:pt x="20" y="137"/>
                  </a:lnTo>
                  <a:lnTo>
                    <a:pt x="34" y="159"/>
                  </a:lnTo>
                  <a:lnTo>
                    <a:pt x="52" y="180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98" y="180"/>
                  </a:lnTo>
                  <a:lnTo>
                    <a:pt x="126" y="158"/>
                  </a:lnTo>
                  <a:lnTo>
                    <a:pt x="126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4981238" y="293738"/>
              <a:ext cx="530225" cy="358775"/>
            </a:xfrm>
            <a:custGeom>
              <a:avLst/>
              <a:gdLst>
                <a:gd name="T0" fmla="*/ 217 w 667"/>
                <a:gd name="T1" fmla="*/ 357 h 453"/>
                <a:gd name="T2" fmla="*/ 150 w 667"/>
                <a:gd name="T3" fmla="*/ 377 h 453"/>
                <a:gd name="T4" fmla="*/ 95 w 667"/>
                <a:gd name="T5" fmla="*/ 384 h 453"/>
                <a:gd name="T6" fmla="*/ 70 w 667"/>
                <a:gd name="T7" fmla="*/ 381 h 453"/>
                <a:gd name="T8" fmla="*/ 67 w 667"/>
                <a:gd name="T9" fmla="*/ 377 h 453"/>
                <a:gd name="T10" fmla="*/ 76 w 667"/>
                <a:gd name="T11" fmla="*/ 356 h 453"/>
                <a:gd name="T12" fmla="*/ 103 w 667"/>
                <a:gd name="T13" fmla="*/ 317 h 453"/>
                <a:gd name="T14" fmla="*/ 137 w 667"/>
                <a:gd name="T15" fmla="*/ 284 h 453"/>
                <a:gd name="T16" fmla="*/ 200 w 667"/>
                <a:gd name="T17" fmla="*/ 231 h 453"/>
                <a:gd name="T18" fmla="*/ 224 w 667"/>
                <a:gd name="T19" fmla="*/ 236 h 453"/>
                <a:gd name="T20" fmla="*/ 249 w 667"/>
                <a:gd name="T21" fmla="*/ 230 h 453"/>
                <a:gd name="T22" fmla="*/ 278 w 667"/>
                <a:gd name="T23" fmla="*/ 208 h 453"/>
                <a:gd name="T24" fmla="*/ 289 w 667"/>
                <a:gd name="T25" fmla="*/ 172 h 453"/>
                <a:gd name="T26" fmla="*/ 299 w 667"/>
                <a:gd name="T27" fmla="*/ 166 h 453"/>
                <a:gd name="T28" fmla="*/ 414 w 667"/>
                <a:gd name="T29" fmla="*/ 109 h 453"/>
                <a:gd name="T30" fmla="*/ 516 w 667"/>
                <a:gd name="T31" fmla="*/ 75 h 453"/>
                <a:gd name="T32" fmla="*/ 570 w 667"/>
                <a:gd name="T33" fmla="*/ 68 h 453"/>
                <a:gd name="T34" fmla="*/ 595 w 667"/>
                <a:gd name="T35" fmla="*/ 72 h 453"/>
                <a:gd name="T36" fmla="*/ 598 w 667"/>
                <a:gd name="T37" fmla="*/ 76 h 453"/>
                <a:gd name="T38" fmla="*/ 589 w 667"/>
                <a:gd name="T39" fmla="*/ 97 h 453"/>
                <a:gd name="T40" fmla="*/ 562 w 667"/>
                <a:gd name="T41" fmla="*/ 136 h 453"/>
                <a:gd name="T42" fmla="*/ 541 w 667"/>
                <a:gd name="T43" fmla="*/ 158 h 453"/>
                <a:gd name="T44" fmla="*/ 594 w 667"/>
                <a:gd name="T45" fmla="*/ 202 h 453"/>
                <a:gd name="T46" fmla="*/ 603 w 667"/>
                <a:gd name="T47" fmla="*/ 193 h 453"/>
                <a:gd name="T48" fmla="*/ 646 w 667"/>
                <a:gd name="T49" fmla="*/ 136 h 453"/>
                <a:gd name="T50" fmla="*/ 661 w 667"/>
                <a:gd name="T51" fmla="*/ 105 h 453"/>
                <a:gd name="T52" fmla="*/ 667 w 667"/>
                <a:gd name="T53" fmla="*/ 71 h 453"/>
                <a:gd name="T54" fmla="*/ 660 w 667"/>
                <a:gd name="T55" fmla="*/ 46 h 453"/>
                <a:gd name="T56" fmla="*/ 653 w 667"/>
                <a:gd name="T57" fmla="*/ 32 h 453"/>
                <a:gd name="T58" fmla="*/ 630 w 667"/>
                <a:gd name="T59" fmla="*/ 13 h 453"/>
                <a:gd name="T60" fmla="*/ 588 w 667"/>
                <a:gd name="T61" fmla="*/ 0 h 453"/>
                <a:gd name="T62" fmla="*/ 555 w 667"/>
                <a:gd name="T63" fmla="*/ 0 h 453"/>
                <a:gd name="T64" fmla="*/ 470 w 667"/>
                <a:gd name="T65" fmla="*/ 15 h 453"/>
                <a:gd name="T66" fmla="*/ 350 w 667"/>
                <a:gd name="T67" fmla="*/ 62 h 453"/>
                <a:gd name="T68" fmla="*/ 264 w 667"/>
                <a:gd name="T69" fmla="*/ 107 h 453"/>
                <a:gd name="T70" fmla="*/ 247 w 667"/>
                <a:gd name="T71" fmla="*/ 109 h 453"/>
                <a:gd name="T72" fmla="*/ 224 w 667"/>
                <a:gd name="T73" fmla="*/ 105 h 453"/>
                <a:gd name="T74" fmla="*/ 199 w 667"/>
                <a:gd name="T75" fmla="*/ 111 h 453"/>
                <a:gd name="T76" fmla="*/ 170 w 667"/>
                <a:gd name="T77" fmla="*/ 134 h 453"/>
                <a:gd name="T78" fmla="*/ 159 w 667"/>
                <a:gd name="T79" fmla="*/ 170 h 453"/>
                <a:gd name="T80" fmla="*/ 159 w 667"/>
                <a:gd name="T81" fmla="*/ 176 h 453"/>
                <a:gd name="T82" fmla="*/ 84 w 667"/>
                <a:gd name="T83" fmla="*/ 238 h 453"/>
                <a:gd name="T84" fmla="*/ 45 w 667"/>
                <a:gd name="T85" fmla="*/ 280 h 453"/>
                <a:gd name="T86" fmla="*/ 9 w 667"/>
                <a:gd name="T87" fmla="*/ 334 h 453"/>
                <a:gd name="T88" fmla="*/ 1 w 667"/>
                <a:gd name="T89" fmla="*/ 360 h 453"/>
                <a:gd name="T90" fmla="*/ 0 w 667"/>
                <a:gd name="T91" fmla="*/ 392 h 453"/>
                <a:gd name="T92" fmla="*/ 8 w 667"/>
                <a:gd name="T93" fmla="*/ 414 h 453"/>
                <a:gd name="T94" fmla="*/ 19 w 667"/>
                <a:gd name="T95" fmla="*/ 428 h 453"/>
                <a:gd name="T96" fmla="*/ 47 w 667"/>
                <a:gd name="T97" fmla="*/ 446 h 453"/>
                <a:gd name="T98" fmla="*/ 95 w 667"/>
                <a:gd name="T99" fmla="*/ 453 h 453"/>
                <a:gd name="T100" fmla="*/ 138 w 667"/>
                <a:gd name="T101" fmla="*/ 450 h 453"/>
                <a:gd name="T102" fmla="*/ 211 w 667"/>
                <a:gd name="T103" fmla="*/ 432 h 453"/>
                <a:gd name="T104" fmla="*/ 293 w 667"/>
                <a:gd name="T105" fmla="*/ 400 h 453"/>
                <a:gd name="T106" fmla="*/ 247 w 667"/>
                <a:gd name="T107" fmla="*/ 37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7" h="453">
                  <a:moveTo>
                    <a:pt x="247" y="375"/>
                  </a:moveTo>
                  <a:lnTo>
                    <a:pt x="247" y="375"/>
                  </a:lnTo>
                  <a:lnTo>
                    <a:pt x="217" y="357"/>
                  </a:lnTo>
                  <a:lnTo>
                    <a:pt x="217" y="357"/>
                  </a:lnTo>
                  <a:lnTo>
                    <a:pt x="182" y="369"/>
                  </a:lnTo>
                  <a:lnTo>
                    <a:pt x="150" y="377"/>
                  </a:lnTo>
                  <a:lnTo>
                    <a:pt x="121" y="382"/>
                  </a:lnTo>
                  <a:lnTo>
                    <a:pt x="95" y="384"/>
                  </a:lnTo>
                  <a:lnTo>
                    <a:pt x="95" y="384"/>
                  </a:lnTo>
                  <a:lnTo>
                    <a:pt x="84" y="384"/>
                  </a:lnTo>
                  <a:lnTo>
                    <a:pt x="76" y="382"/>
                  </a:lnTo>
                  <a:lnTo>
                    <a:pt x="70" y="381"/>
                  </a:lnTo>
                  <a:lnTo>
                    <a:pt x="67" y="380"/>
                  </a:lnTo>
                  <a:lnTo>
                    <a:pt x="67" y="380"/>
                  </a:lnTo>
                  <a:lnTo>
                    <a:pt x="67" y="377"/>
                  </a:lnTo>
                  <a:lnTo>
                    <a:pt x="69" y="371"/>
                  </a:lnTo>
                  <a:lnTo>
                    <a:pt x="72" y="364"/>
                  </a:lnTo>
                  <a:lnTo>
                    <a:pt x="76" y="356"/>
                  </a:lnTo>
                  <a:lnTo>
                    <a:pt x="83" y="345"/>
                  </a:lnTo>
                  <a:lnTo>
                    <a:pt x="91" y="332"/>
                  </a:lnTo>
                  <a:lnTo>
                    <a:pt x="103" y="317"/>
                  </a:lnTo>
                  <a:lnTo>
                    <a:pt x="119" y="301"/>
                  </a:lnTo>
                  <a:lnTo>
                    <a:pt x="119" y="301"/>
                  </a:lnTo>
                  <a:lnTo>
                    <a:pt x="137" y="284"/>
                  </a:lnTo>
                  <a:lnTo>
                    <a:pt x="156" y="266"/>
                  </a:lnTo>
                  <a:lnTo>
                    <a:pt x="177" y="248"/>
                  </a:lnTo>
                  <a:lnTo>
                    <a:pt x="200" y="231"/>
                  </a:lnTo>
                  <a:lnTo>
                    <a:pt x="200" y="231"/>
                  </a:lnTo>
                  <a:lnTo>
                    <a:pt x="211" y="234"/>
                  </a:lnTo>
                  <a:lnTo>
                    <a:pt x="224" y="236"/>
                  </a:lnTo>
                  <a:lnTo>
                    <a:pt x="224" y="236"/>
                  </a:lnTo>
                  <a:lnTo>
                    <a:pt x="236" y="234"/>
                  </a:lnTo>
                  <a:lnTo>
                    <a:pt x="249" y="230"/>
                  </a:lnTo>
                  <a:lnTo>
                    <a:pt x="260" y="224"/>
                  </a:lnTo>
                  <a:lnTo>
                    <a:pt x="270" y="218"/>
                  </a:lnTo>
                  <a:lnTo>
                    <a:pt x="278" y="208"/>
                  </a:lnTo>
                  <a:lnTo>
                    <a:pt x="283" y="197"/>
                  </a:lnTo>
                  <a:lnTo>
                    <a:pt x="288" y="184"/>
                  </a:lnTo>
                  <a:lnTo>
                    <a:pt x="289" y="172"/>
                  </a:lnTo>
                  <a:lnTo>
                    <a:pt x="289" y="172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337" y="146"/>
                  </a:lnTo>
                  <a:lnTo>
                    <a:pt x="376" y="126"/>
                  </a:lnTo>
                  <a:lnTo>
                    <a:pt x="414" y="109"/>
                  </a:lnTo>
                  <a:lnTo>
                    <a:pt x="450" y="96"/>
                  </a:lnTo>
                  <a:lnTo>
                    <a:pt x="484" y="83"/>
                  </a:lnTo>
                  <a:lnTo>
                    <a:pt x="516" y="75"/>
                  </a:lnTo>
                  <a:lnTo>
                    <a:pt x="545" y="71"/>
                  </a:lnTo>
                  <a:lnTo>
                    <a:pt x="570" y="68"/>
                  </a:lnTo>
                  <a:lnTo>
                    <a:pt x="570" y="68"/>
                  </a:lnTo>
                  <a:lnTo>
                    <a:pt x="581" y="69"/>
                  </a:lnTo>
                  <a:lnTo>
                    <a:pt x="589" y="71"/>
                  </a:lnTo>
                  <a:lnTo>
                    <a:pt x="595" y="72"/>
                  </a:lnTo>
                  <a:lnTo>
                    <a:pt x="598" y="73"/>
                  </a:lnTo>
                  <a:lnTo>
                    <a:pt x="598" y="73"/>
                  </a:lnTo>
                  <a:lnTo>
                    <a:pt x="598" y="76"/>
                  </a:lnTo>
                  <a:lnTo>
                    <a:pt x="596" y="82"/>
                  </a:lnTo>
                  <a:lnTo>
                    <a:pt x="594" y="89"/>
                  </a:lnTo>
                  <a:lnTo>
                    <a:pt x="589" y="97"/>
                  </a:lnTo>
                  <a:lnTo>
                    <a:pt x="584" y="108"/>
                  </a:lnTo>
                  <a:lnTo>
                    <a:pt x="574" y="121"/>
                  </a:lnTo>
                  <a:lnTo>
                    <a:pt x="562" y="136"/>
                  </a:lnTo>
                  <a:lnTo>
                    <a:pt x="547" y="152"/>
                  </a:lnTo>
                  <a:lnTo>
                    <a:pt x="547" y="152"/>
                  </a:lnTo>
                  <a:lnTo>
                    <a:pt x="541" y="158"/>
                  </a:lnTo>
                  <a:lnTo>
                    <a:pt x="541" y="158"/>
                  </a:lnTo>
                  <a:lnTo>
                    <a:pt x="569" y="180"/>
                  </a:lnTo>
                  <a:lnTo>
                    <a:pt x="594" y="202"/>
                  </a:lnTo>
                  <a:lnTo>
                    <a:pt x="594" y="202"/>
                  </a:lnTo>
                  <a:lnTo>
                    <a:pt x="603" y="193"/>
                  </a:lnTo>
                  <a:lnTo>
                    <a:pt x="603" y="193"/>
                  </a:lnTo>
                  <a:lnTo>
                    <a:pt x="620" y="173"/>
                  </a:lnTo>
                  <a:lnTo>
                    <a:pt x="635" y="154"/>
                  </a:lnTo>
                  <a:lnTo>
                    <a:pt x="646" y="136"/>
                  </a:lnTo>
                  <a:lnTo>
                    <a:pt x="656" y="118"/>
                  </a:lnTo>
                  <a:lnTo>
                    <a:pt x="656" y="118"/>
                  </a:lnTo>
                  <a:lnTo>
                    <a:pt x="661" y="105"/>
                  </a:lnTo>
                  <a:lnTo>
                    <a:pt x="664" y="91"/>
                  </a:lnTo>
                  <a:lnTo>
                    <a:pt x="667" y="80"/>
                  </a:lnTo>
                  <a:lnTo>
                    <a:pt x="667" y="71"/>
                  </a:lnTo>
                  <a:lnTo>
                    <a:pt x="666" y="61"/>
                  </a:lnTo>
                  <a:lnTo>
                    <a:pt x="663" y="53"/>
                  </a:lnTo>
                  <a:lnTo>
                    <a:pt x="660" y="46"/>
                  </a:lnTo>
                  <a:lnTo>
                    <a:pt x="657" y="39"/>
                  </a:lnTo>
                  <a:lnTo>
                    <a:pt x="657" y="39"/>
                  </a:lnTo>
                  <a:lnTo>
                    <a:pt x="653" y="32"/>
                  </a:lnTo>
                  <a:lnTo>
                    <a:pt x="648" y="25"/>
                  </a:lnTo>
                  <a:lnTo>
                    <a:pt x="639" y="18"/>
                  </a:lnTo>
                  <a:lnTo>
                    <a:pt x="630" y="13"/>
                  </a:lnTo>
                  <a:lnTo>
                    <a:pt x="619" y="7"/>
                  </a:lnTo>
                  <a:lnTo>
                    <a:pt x="605" y="3"/>
                  </a:lnTo>
                  <a:lnTo>
                    <a:pt x="588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55" y="0"/>
                  </a:lnTo>
                  <a:lnTo>
                    <a:pt x="540" y="1"/>
                  </a:lnTo>
                  <a:lnTo>
                    <a:pt x="506" y="7"/>
                  </a:lnTo>
                  <a:lnTo>
                    <a:pt x="470" y="15"/>
                  </a:lnTo>
                  <a:lnTo>
                    <a:pt x="433" y="28"/>
                  </a:lnTo>
                  <a:lnTo>
                    <a:pt x="393" y="43"/>
                  </a:lnTo>
                  <a:lnTo>
                    <a:pt x="350" y="62"/>
                  </a:lnTo>
                  <a:lnTo>
                    <a:pt x="307" y="83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47" y="109"/>
                  </a:lnTo>
                  <a:lnTo>
                    <a:pt x="239" y="107"/>
                  </a:lnTo>
                  <a:lnTo>
                    <a:pt x="232" y="105"/>
                  </a:lnTo>
                  <a:lnTo>
                    <a:pt x="224" y="105"/>
                  </a:lnTo>
                  <a:lnTo>
                    <a:pt x="224" y="105"/>
                  </a:lnTo>
                  <a:lnTo>
                    <a:pt x="211" y="107"/>
                  </a:lnTo>
                  <a:lnTo>
                    <a:pt x="199" y="111"/>
                  </a:lnTo>
                  <a:lnTo>
                    <a:pt x="188" y="116"/>
                  </a:lnTo>
                  <a:lnTo>
                    <a:pt x="178" y="125"/>
                  </a:lnTo>
                  <a:lnTo>
                    <a:pt x="170" y="134"/>
                  </a:lnTo>
                  <a:lnTo>
                    <a:pt x="164" y="146"/>
                  </a:lnTo>
                  <a:lnTo>
                    <a:pt x="160" y="157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59" y="176"/>
                  </a:lnTo>
                  <a:lnTo>
                    <a:pt x="159" y="176"/>
                  </a:lnTo>
                  <a:lnTo>
                    <a:pt x="132" y="197"/>
                  </a:lnTo>
                  <a:lnTo>
                    <a:pt x="106" y="218"/>
                  </a:lnTo>
                  <a:lnTo>
                    <a:pt x="84" y="238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45" y="280"/>
                  </a:lnTo>
                  <a:lnTo>
                    <a:pt x="30" y="298"/>
                  </a:lnTo>
                  <a:lnTo>
                    <a:pt x="19" y="317"/>
                  </a:lnTo>
                  <a:lnTo>
                    <a:pt x="9" y="334"/>
                  </a:lnTo>
                  <a:lnTo>
                    <a:pt x="9" y="334"/>
                  </a:lnTo>
                  <a:lnTo>
                    <a:pt x="4" y="348"/>
                  </a:lnTo>
                  <a:lnTo>
                    <a:pt x="1" y="360"/>
                  </a:lnTo>
                  <a:lnTo>
                    <a:pt x="0" y="373"/>
                  </a:lnTo>
                  <a:lnTo>
                    <a:pt x="0" y="382"/>
                  </a:lnTo>
                  <a:lnTo>
                    <a:pt x="0" y="392"/>
                  </a:lnTo>
                  <a:lnTo>
                    <a:pt x="2" y="400"/>
                  </a:lnTo>
                  <a:lnTo>
                    <a:pt x="5" y="407"/>
                  </a:lnTo>
                  <a:lnTo>
                    <a:pt x="8" y="414"/>
                  </a:lnTo>
                  <a:lnTo>
                    <a:pt x="8" y="414"/>
                  </a:lnTo>
                  <a:lnTo>
                    <a:pt x="13" y="421"/>
                  </a:lnTo>
                  <a:lnTo>
                    <a:pt x="19" y="428"/>
                  </a:lnTo>
                  <a:lnTo>
                    <a:pt x="26" y="434"/>
                  </a:lnTo>
                  <a:lnTo>
                    <a:pt x="36" y="441"/>
                  </a:lnTo>
                  <a:lnTo>
                    <a:pt x="47" y="446"/>
                  </a:lnTo>
                  <a:lnTo>
                    <a:pt x="60" y="449"/>
                  </a:lnTo>
                  <a:lnTo>
                    <a:pt x="77" y="452"/>
                  </a:lnTo>
                  <a:lnTo>
                    <a:pt x="95" y="453"/>
                  </a:lnTo>
                  <a:lnTo>
                    <a:pt x="95" y="453"/>
                  </a:lnTo>
                  <a:lnTo>
                    <a:pt x="116" y="452"/>
                  </a:lnTo>
                  <a:lnTo>
                    <a:pt x="138" y="450"/>
                  </a:lnTo>
                  <a:lnTo>
                    <a:pt x="160" y="446"/>
                  </a:lnTo>
                  <a:lnTo>
                    <a:pt x="185" y="439"/>
                  </a:lnTo>
                  <a:lnTo>
                    <a:pt x="211" y="432"/>
                  </a:lnTo>
                  <a:lnTo>
                    <a:pt x="238" y="423"/>
                  </a:lnTo>
                  <a:lnTo>
                    <a:pt x="265" y="413"/>
                  </a:lnTo>
                  <a:lnTo>
                    <a:pt x="293" y="400"/>
                  </a:lnTo>
                  <a:lnTo>
                    <a:pt x="293" y="400"/>
                  </a:lnTo>
                  <a:lnTo>
                    <a:pt x="247" y="375"/>
                  </a:lnTo>
                  <a:lnTo>
                    <a:pt x="247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5159038" y="642988"/>
              <a:ext cx="168275" cy="127000"/>
            </a:xfrm>
            <a:custGeom>
              <a:avLst/>
              <a:gdLst>
                <a:gd name="T0" fmla="*/ 154 w 212"/>
                <a:gd name="T1" fmla="*/ 5 h 160"/>
                <a:gd name="T2" fmla="*/ 154 w 212"/>
                <a:gd name="T3" fmla="*/ 5 h 160"/>
                <a:gd name="T4" fmla="*/ 147 w 212"/>
                <a:gd name="T5" fmla="*/ 27 h 160"/>
                <a:gd name="T6" fmla="*/ 140 w 212"/>
                <a:gd name="T7" fmla="*/ 45 h 160"/>
                <a:gd name="T8" fmla="*/ 135 w 212"/>
                <a:gd name="T9" fmla="*/ 60 h 160"/>
                <a:gd name="T10" fmla="*/ 128 w 212"/>
                <a:gd name="T11" fmla="*/ 72 h 160"/>
                <a:gd name="T12" fmla="*/ 122 w 212"/>
                <a:gd name="T13" fmla="*/ 80 h 160"/>
                <a:gd name="T14" fmla="*/ 118 w 212"/>
                <a:gd name="T15" fmla="*/ 85 h 160"/>
                <a:gd name="T16" fmla="*/ 114 w 212"/>
                <a:gd name="T17" fmla="*/ 90 h 160"/>
                <a:gd name="T18" fmla="*/ 111 w 212"/>
                <a:gd name="T19" fmla="*/ 91 h 160"/>
                <a:gd name="T20" fmla="*/ 111 w 212"/>
                <a:gd name="T21" fmla="*/ 91 h 160"/>
                <a:gd name="T22" fmla="*/ 109 w 212"/>
                <a:gd name="T23" fmla="*/ 90 h 160"/>
                <a:gd name="T24" fmla="*/ 104 w 212"/>
                <a:gd name="T25" fmla="*/ 85 h 160"/>
                <a:gd name="T26" fmla="*/ 99 w 212"/>
                <a:gd name="T27" fmla="*/ 80 h 160"/>
                <a:gd name="T28" fmla="*/ 93 w 212"/>
                <a:gd name="T29" fmla="*/ 70 h 160"/>
                <a:gd name="T30" fmla="*/ 86 w 212"/>
                <a:gd name="T31" fmla="*/ 58 h 160"/>
                <a:gd name="T32" fmla="*/ 79 w 212"/>
                <a:gd name="T33" fmla="*/ 42 h 160"/>
                <a:gd name="T34" fmla="*/ 72 w 212"/>
                <a:gd name="T35" fmla="*/ 23 h 160"/>
                <a:gd name="T36" fmla="*/ 66 w 212"/>
                <a:gd name="T37" fmla="*/ 0 h 160"/>
                <a:gd name="T38" fmla="*/ 66 w 212"/>
                <a:gd name="T39" fmla="*/ 0 h 160"/>
                <a:gd name="T40" fmla="*/ 32 w 212"/>
                <a:gd name="T41" fmla="*/ 12 h 160"/>
                <a:gd name="T42" fmla="*/ 0 w 212"/>
                <a:gd name="T43" fmla="*/ 23 h 160"/>
                <a:gd name="T44" fmla="*/ 0 w 212"/>
                <a:gd name="T45" fmla="*/ 23 h 160"/>
                <a:gd name="T46" fmla="*/ 9 w 212"/>
                <a:gd name="T47" fmla="*/ 48 h 160"/>
                <a:gd name="T48" fmla="*/ 18 w 212"/>
                <a:gd name="T49" fmla="*/ 73 h 160"/>
                <a:gd name="T50" fmla="*/ 28 w 212"/>
                <a:gd name="T51" fmla="*/ 96 h 160"/>
                <a:gd name="T52" fmla="*/ 42 w 212"/>
                <a:gd name="T53" fmla="*/ 117 h 160"/>
                <a:gd name="T54" fmla="*/ 49 w 212"/>
                <a:gd name="T55" fmla="*/ 127 h 160"/>
                <a:gd name="T56" fmla="*/ 56 w 212"/>
                <a:gd name="T57" fmla="*/ 135 h 160"/>
                <a:gd name="T58" fmla="*/ 64 w 212"/>
                <a:gd name="T59" fmla="*/ 142 h 160"/>
                <a:gd name="T60" fmla="*/ 72 w 212"/>
                <a:gd name="T61" fmla="*/ 149 h 160"/>
                <a:gd name="T62" fmla="*/ 81 w 212"/>
                <a:gd name="T63" fmla="*/ 153 h 160"/>
                <a:gd name="T64" fmla="*/ 91 w 212"/>
                <a:gd name="T65" fmla="*/ 157 h 160"/>
                <a:gd name="T66" fmla="*/ 100 w 212"/>
                <a:gd name="T67" fmla="*/ 159 h 160"/>
                <a:gd name="T68" fmla="*/ 111 w 212"/>
                <a:gd name="T69" fmla="*/ 160 h 160"/>
                <a:gd name="T70" fmla="*/ 111 w 212"/>
                <a:gd name="T71" fmla="*/ 160 h 160"/>
                <a:gd name="T72" fmla="*/ 120 w 212"/>
                <a:gd name="T73" fmla="*/ 160 h 160"/>
                <a:gd name="T74" fmla="*/ 129 w 212"/>
                <a:gd name="T75" fmla="*/ 157 h 160"/>
                <a:gd name="T76" fmla="*/ 138 w 212"/>
                <a:gd name="T77" fmla="*/ 155 h 160"/>
                <a:gd name="T78" fmla="*/ 145 w 212"/>
                <a:gd name="T79" fmla="*/ 152 h 160"/>
                <a:gd name="T80" fmla="*/ 153 w 212"/>
                <a:gd name="T81" fmla="*/ 146 h 160"/>
                <a:gd name="T82" fmla="*/ 160 w 212"/>
                <a:gd name="T83" fmla="*/ 141 h 160"/>
                <a:gd name="T84" fmla="*/ 172 w 212"/>
                <a:gd name="T85" fmla="*/ 127 h 160"/>
                <a:gd name="T86" fmla="*/ 185 w 212"/>
                <a:gd name="T87" fmla="*/ 110 h 160"/>
                <a:gd name="T88" fmla="*/ 194 w 212"/>
                <a:gd name="T89" fmla="*/ 92 h 160"/>
                <a:gd name="T90" fmla="*/ 204 w 212"/>
                <a:gd name="T91" fmla="*/ 72 h 160"/>
                <a:gd name="T92" fmla="*/ 212 w 212"/>
                <a:gd name="T93" fmla="*/ 51 h 160"/>
                <a:gd name="T94" fmla="*/ 212 w 212"/>
                <a:gd name="T95" fmla="*/ 51 h 160"/>
                <a:gd name="T96" fmla="*/ 203 w 212"/>
                <a:gd name="T97" fmla="*/ 48 h 160"/>
                <a:gd name="T98" fmla="*/ 194 w 212"/>
                <a:gd name="T99" fmla="*/ 44 h 160"/>
                <a:gd name="T100" fmla="*/ 186 w 212"/>
                <a:gd name="T101" fmla="*/ 38 h 160"/>
                <a:gd name="T102" fmla="*/ 179 w 212"/>
                <a:gd name="T103" fmla="*/ 34 h 160"/>
                <a:gd name="T104" fmla="*/ 172 w 212"/>
                <a:gd name="T105" fmla="*/ 27 h 160"/>
                <a:gd name="T106" fmla="*/ 165 w 212"/>
                <a:gd name="T107" fmla="*/ 20 h 160"/>
                <a:gd name="T108" fmla="*/ 160 w 212"/>
                <a:gd name="T109" fmla="*/ 13 h 160"/>
                <a:gd name="T110" fmla="*/ 154 w 212"/>
                <a:gd name="T111" fmla="*/ 5 h 160"/>
                <a:gd name="T112" fmla="*/ 154 w 212"/>
                <a:gd name="T11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" h="160">
                  <a:moveTo>
                    <a:pt x="154" y="5"/>
                  </a:moveTo>
                  <a:lnTo>
                    <a:pt x="154" y="5"/>
                  </a:lnTo>
                  <a:lnTo>
                    <a:pt x="147" y="27"/>
                  </a:lnTo>
                  <a:lnTo>
                    <a:pt x="140" y="45"/>
                  </a:lnTo>
                  <a:lnTo>
                    <a:pt x="135" y="60"/>
                  </a:lnTo>
                  <a:lnTo>
                    <a:pt x="128" y="72"/>
                  </a:lnTo>
                  <a:lnTo>
                    <a:pt x="122" y="80"/>
                  </a:lnTo>
                  <a:lnTo>
                    <a:pt x="118" y="85"/>
                  </a:lnTo>
                  <a:lnTo>
                    <a:pt x="114" y="90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109" y="90"/>
                  </a:lnTo>
                  <a:lnTo>
                    <a:pt x="104" y="85"/>
                  </a:lnTo>
                  <a:lnTo>
                    <a:pt x="99" y="80"/>
                  </a:lnTo>
                  <a:lnTo>
                    <a:pt x="93" y="70"/>
                  </a:lnTo>
                  <a:lnTo>
                    <a:pt x="86" y="58"/>
                  </a:lnTo>
                  <a:lnTo>
                    <a:pt x="79" y="42"/>
                  </a:lnTo>
                  <a:lnTo>
                    <a:pt x="72" y="23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32" y="1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9" y="48"/>
                  </a:lnTo>
                  <a:lnTo>
                    <a:pt x="18" y="73"/>
                  </a:lnTo>
                  <a:lnTo>
                    <a:pt x="28" y="96"/>
                  </a:lnTo>
                  <a:lnTo>
                    <a:pt x="42" y="117"/>
                  </a:lnTo>
                  <a:lnTo>
                    <a:pt x="49" y="127"/>
                  </a:lnTo>
                  <a:lnTo>
                    <a:pt x="56" y="135"/>
                  </a:lnTo>
                  <a:lnTo>
                    <a:pt x="64" y="142"/>
                  </a:lnTo>
                  <a:lnTo>
                    <a:pt x="72" y="149"/>
                  </a:lnTo>
                  <a:lnTo>
                    <a:pt x="81" y="153"/>
                  </a:lnTo>
                  <a:lnTo>
                    <a:pt x="91" y="157"/>
                  </a:lnTo>
                  <a:lnTo>
                    <a:pt x="100" y="159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20" y="160"/>
                  </a:lnTo>
                  <a:lnTo>
                    <a:pt x="129" y="157"/>
                  </a:lnTo>
                  <a:lnTo>
                    <a:pt x="138" y="155"/>
                  </a:lnTo>
                  <a:lnTo>
                    <a:pt x="145" y="152"/>
                  </a:lnTo>
                  <a:lnTo>
                    <a:pt x="153" y="146"/>
                  </a:lnTo>
                  <a:lnTo>
                    <a:pt x="160" y="141"/>
                  </a:lnTo>
                  <a:lnTo>
                    <a:pt x="172" y="127"/>
                  </a:lnTo>
                  <a:lnTo>
                    <a:pt x="185" y="110"/>
                  </a:lnTo>
                  <a:lnTo>
                    <a:pt x="194" y="92"/>
                  </a:lnTo>
                  <a:lnTo>
                    <a:pt x="204" y="72"/>
                  </a:lnTo>
                  <a:lnTo>
                    <a:pt x="212" y="51"/>
                  </a:lnTo>
                  <a:lnTo>
                    <a:pt x="212" y="51"/>
                  </a:lnTo>
                  <a:lnTo>
                    <a:pt x="203" y="48"/>
                  </a:lnTo>
                  <a:lnTo>
                    <a:pt x="194" y="44"/>
                  </a:lnTo>
                  <a:lnTo>
                    <a:pt x="186" y="38"/>
                  </a:lnTo>
                  <a:lnTo>
                    <a:pt x="179" y="34"/>
                  </a:lnTo>
                  <a:lnTo>
                    <a:pt x="172" y="27"/>
                  </a:lnTo>
                  <a:lnTo>
                    <a:pt x="165" y="20"/>
                  </a:lnTo>
                  <a:lnTo>
                    <a:pt x="160" y="13"/>
                  </a:lnTo>
                  <a:lnTo>
                    <a:pt x="154" y="5"/>
                  </a:lnTo>
                  <a:lnTo>
                    <a:pt x="15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5124113" y="398513"/>
              <a:ext cx="387350" cy="260350"/>
            </a:xfrm>
            <a:custGeom>
              <a:avLst/>
              <a:gdLst>
                <a:gd name="T0" fmla="*/ 429 w 487"/>
                <a:gd name="T1" fmla="*/ 133 h 328"/>
                <a:gd name="T2" fmla="*/ 347 w 487"/>
                <a:gd name="T3" fmla="*/ 58 h 328"/>
                <a:gd name="T4" fmla="*/ 307 w 487"/>
                <a:gd name="T5" fmla="*/ 29 h 328"/>
                <a:gd name="T6" fmla="*/ 297 w 487"/>
                <a:gd name="T7" fmla="*/ 21 h 328"/>
                <a:gd name="T8" fmla="*/ 286 w 487"/>
                <a:gd name="T9" fmla="*/ 14 h 328"/>
                <a:gd name="T10" fmla="*/ 228 w 487"/>
                <a:gd name="T11" fmla="*/ 15 h 328"/>
                <a:gd name="T12" fmla="*/ 218 w 487"/>
                <a:gd name="T13" fmla="*/ 53 h 328"/>
                <a:gd name="T14" fmla="*/ 259 w 487"/>
                <a:gd name="T15" fmla="*/ 78 h 328"/>
                <a:gd name="T16" fmla="*/ 329 w 487"/>
                <a:gd name="T17" fmla="*/ 132 h 328"/>
                <a:gd name="T18" fmla="*/ 383 w 487"/>
                <a:gd name="T19" fmla="*/ 186 h 328"/>
                <a:gd name="T20" fmla="*/ 409 w 487"/>
                <a:gd name="T21" fmla="*/ 222 h 328"/>
                <a:gd name="T22" fmla="*/ 418 w 487"/>
                <a:gd name="T23" fmla="*/ 247 h 328"/>
                <a:gd name="T24" fmla="*/ 398 w 487"/>
                <a:gd name="T25" fmla="*/ 251 h 328"/>
                <a:gd name="T26" fmla="*/ 361 w 487"/>
                <a:gd name="T27" fmla="*/ 249 h 328"/>
                <a:gd name="T28" fmla="*/ 342 w 487"/>
                <a:gd name="T29" fmla="*/ 237 h 328"/>
                <a:gd name="T30" fmla="*/ 322 w 487"/>
                <a:gd name="T31" fmla="*/ 212 h 328"/>
                <a:gd name="T32" fmla="*/ 293 w 487"/>
                <a:gd name="T33" fmla="*/ 199 h 328"/>
                <a:gd name="T34" fmla="*/ 271 w 487"/>
                <a:gd name="T35" fmla="*/ 199 h 328"/>
                <a:gd name="T36" fmla="*/ 241 w 487"/>
                <a:gd name="T37" fmla="*/ 213 h 328"/>
                <a:gd name="T38" fmla="*/ 188 w 487"/>
                <a:gd name="T39" fmla="*/ 190 h 328"/>
                <a:gd name="T40" fmla="*/ 135 w 487"/>
                <a:gd name="T41" fmla="*/ 163 h 328"/>
                <a:gd name="T42" fmla="*/ 119 w 487"/>
                <a:gd name="T43" fmla="*/ 154 h 328"/>
                <a:gd name="T44" fmla="*/ 96 w 487"/>
                <a:gd name="T45" fmla="*/ 140 h 328"/>
                <a:gd name="T46" fmla="*/ 80 w 487"/>
                <a:gd name="T47" fmla="*/ 130 h 328"/>
                <a:gd name="T48" fmla="*/ 62 w 487"/>
                <a:gd name="T49" fmla="*/ 134 h 328"/>
                <a:gd name="T50" fmla="*/ 44 w 487"/>
                <a:gd name="T51" fmla="*/ 137 h 328"/>
                <a:gd name="T52" fmla="*/ 0 w 487"/>
                <a:gd name="T53" fmla="*/ 158 h 328"/>
                <a:gd name="T54" fmla="*/ 48 w 487"/>
                <a:gd name="T55" fmla="*/ 191 h 328"/>
                <a:gd name="T56" fmla="*/ 119 w 487"/>
                <a:gd name="T57" fmla="*/ 231 h 328"/>
                <a:gd name="T58" fmla="*/ 218 w 487"/>
                <a:gd name="T59" fmla="*/ 278 h 328"/>
                <a:gd name="T60" fmla="*/ 227 w 487"/>
                <a:gd name="T61" fmla="*/ 299 h 328"/>
                <a:gd name="T62" fmla="*/ 250 w 487"/>
                <a:gd name="T63" fmla="*/ 320 h 328"/>
                <a:gd name="T64" fmla="*/ 282 w 487"/>
                <a:gd name="T65" fmla="*/ 328 h 328"/>
                <a:gd name="T66" fmla="*/ 306 w 487"/>
                <a:gd name="T67" fmla="*/ 324 h 328"/>
                <a:gd name="T68" fmla="*/ 325 w 487"/>
                <a:gd name="T69" fmla="*/ 312 h 328"/>
                <a:gd name="T70" fmla="*/ 390 w 487"/>
                <a:gd name="T71" fmla="*/ 320 h 328"/>
                <a:gd name="T72" fmla="*/ 408 w 487"/>
                <a:gd name="T73" fmla="*/ 320 h 328"/>
                <a:gd name="T74" fmla="*/ 445 w 487"/>
                <a:gd name="T75" fmla="*/ 309 h 328"/>
                <a:gd name="T76" fmla="*/ 469 w 487"/>
                <a:gd name="T77" fmla="*/ 292 h 328"/>
                <a:gd name="T78" fmla="*/ 477 w 487"/>
                <a:gd name="T79" fmla="*/ 281 h 328"/>
                <a:gd name="T80" fmla="*/ 487 w 487"/>
                <a:gd name="T81" fmla="*/ 237 h 328"/>
                <a:gd name="T82" fmla="*/ 468 w 487"/>
                <a:gd name="T83" fmla="*/ 186 h 328"/>
                <a:gd name="T84" fmla="*/ 441 w 487"/>
                <a:gd name="T85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7" h="328">
                  <a:moveTo>
                    <a:pt x="441" y="147"/>
                  </a:moveTo>
                  <a:lnTo>
                    <a:pt x="441" y="147"/>
                  </a:lnTo>
                  <a:lnTo>
                    <a:pt x="429" y="133"/>
                  </a:lnTo>
                  <a:lnTo>
                    <a:pt x="415" y="118"/>
                  </a:lnTo>
                  <a:lnTo>
                    <a:pt x="383" y="89"/>
                  </a:lnTo>
                  <a:lnTo>
                    <a:pt x="347" y="58"/>
                  </a:lnTo>
                  <a:lnTo>
                    <a:pt x="307" y="29"/>
                  </a:lnTo>
                  <a:lnTo>
                    <a:pt x="307" y="29"/>
                  </a:lnTo>
                  <a:lnTo>
                    <a:pt x="307" y="29"/>
                  </a:lnTo>
                  <a:lnTo>
                    <a:pt x="307" y="28"/>
                  </a:lnTo>
                  <a:lnTo>
                    <a:pt x="307" y="28"/>
                  </a:lnTo>
                  <a:lnTo>
                    <a:pt x="297" y="21"/>
                  </a:lnTo>
                  <a:lnTo>
                    <a:pt x="297" y="21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28" y="15"/>
                  </a:lnTo>
                  <a:lnTo>
                    <a:pt x="189" y="35"/>
                  </a:lnTo>
                  <a:lnTo>
                    <a:pt x="189" y="35"/>
                  </a:lnTo>
                  <a:lnTo>
                    <a:pt x="218" y="53"/>
                  </a:lnTo>
                  <a:lnTo>
                    <a:pt x="247" y="71"/>
                  </a:lnTo>
                  <a:lnTo>
                    <a:pt x="247" y="71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95" y="105"/>
                  </a:lnTo>
                  <a:lnTo>
                    <a:pt x="329" y="132"/>
                  </a:lnTo>
                  <a:lnTo>
                    <a:pt x="358" y="159"/>
                  </a:lnTo>
                  <a:lnTo>
                    <a:pt x="383" y="186"/>
                  </a:lnTo>
                  <a:lnTo>
                    <a:pt x="383" y="186"/>
                  </a:lnTo>
                  <a:lnTo>
                    <a:pt x="394" y="199"/>
                  </a:lnTo>
                  <a:lnTo>
                    <a:pt x="403" y="211"/>
                  </a:lnTo>
                  <a:lnTo>
                    <a:pt x="409" y="222"/>
                  </a:lnTo>
                  <a:lnTo>
                    <a:pt x="414" y="230"/>
                  </a:lnTo>
                  <a:lnTo>
                    <a:pt x="418" y="241"/>
                  </a:lnTo>
                  <a:lnTo>
                    <a:pt x="418" y="247"/>
                  </a:lnTo>
                  <a:lnTo>
                    <a:pt x="418" y="247"/>
                  </a:lnTo>
                  <a:lnTo>
                    <a:pt x="412" y="249"/>
                  </a:lnTo>
                  <a:lnTo>
                    <a:pt x="398" y="251"/>
                  </a:lnTo>
                  <a:lnTo>
                    <a:pt x="389" y="251"/>
                  </a:lnTo>
                  <a:lnTo>
                    <a:pt x="376" y="251"/>
                  </a:lnTo>
                  <a:lnTo>
                    <a:pt x="361" y="249"/>
                  </a:lnTo>
                  <a:lnTo>
                    <a:pt x="344" y="247"/>
                  </a:lnTo>
                  <a:lnTo>
                    <a:pt x="344" y="247"/>
                  </a:lnTo>
                  <a:lnTo>
                    <a:pt x="342" y="237"/>
                  </a:lnTo>
                  <a:lnTo>
                    <a:pt x="336" y="227"/>
                  </a:lnTo>
                  <a:lnTo>
                    <a:pt x="329" y="219"/>
                  </a:lnTo>
                  <a:lnTo>
                    <a:pt x="322" y="212"/>
                  </a:lnTo>
                  <a:lnTo>
                    <a:pt x="313" y="206"/>
                  </a:lnTo>
                  <a:lnTo>
                    <a:pt x="303" y="202"/>
                  </a:lnTo>
                  <a:lnTo>
                    <a:pt x="293" y="199"/>
                  </a:lnTo>
                  <a:lnTo>
                    <a:pt x="282" y="198"/>
                  </a:lnTo>
                  <a:lnTo>
                    <a:pt x="282" y="198"/>
                  </a:lnTo>
                  <a:lnTo>
                    <a:pt x="271" y="199"/>
                  </a:lnTo>
                  <a:lnTo>
                    <a:pt x="260" y="202"/>
                  </a:lnTo>
                  <a:lnTo>
                    <a:pt x="249" y="206"/>
                  </a:lnTo>
                  <a:lnTo>
                    <a:pt x="241" y="213"/>
                  </a:lnTo>
                  <a:lnTo>
                    <a:pt x="241" y="213"/>
                  </a:lnTo>
                  <a:lnTo>
                    <a:pt x="214" y="202"/>
                  </a:lnTo>
                  <a:lnTo>
                    <a:pt x="188" y="190"/>
                  </a:lnTo>
                  <a:lnTo>
                    <a:pt x="162" y="177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84" y="133"/>
                  </a:lnTo>
                  <a:lnTo>
                    <a:pt x="84" y="133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72" y="133"/>
                  </a:lnTo>
                  <a:lnTo>
                    <a:pt x="62" y="134"/>
                  </a:lnTo>
                  <a:lnTo>
                    <a:pt x="54" y="136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27" y="136"/>
                  </a:lnTo>
                  <a:lnTo>
                    <a:pt x="27" y="136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48" y="191"/>
                  </a:lnTo>
                  <a:lnTo>
                    <a:pt x="48" y="191"/>
                  </a:lnTo>
                  <a:lnTo>
                    <a:pt x="84" y="213"/>
                  </a:lnTo>
                  <a:lnTo>
                    <a:pt x="84" y="213"/>
                  </a:lnTo>
                  <a:lnTo>
                    <a:pt x="119" y="231"/>
                  </a:lnTo>
                  <a:lnTo>
                    <a:pt x="152" y="249"/>
                  </a:lnTo>
                  <a:lnTo>
                    <a:pt x="185" y="265"/>
                  </a:lnTo>
                  <a:lnTo>
                    <a:pt x="218" y="278"/>
                  </a:lnTo>
                  <a:lnTo>
                    <a:pt x="218" y="278"/>
                  </a:lnTo>
                  <a:lnTo>
                    <a:pt x="223" y="290"/>
                  </a:lnTo>
                  <a:lnTo>
                    <a:pt x="227" y="299"/>
                  </a:lnTo>
                  <a:lnTo>
                    <a:pt x="234" y="308"/>
                  </a:lnTo>
                  <a:lnTo>
                    <a:pt x="242" y="314"/>
                  </a:lnTo>
                  <a:lnTo>
                    <a:pt x="250" y="320"/>
                  </a:lnTo>
                  <a:lnTo>
                    <a:pt x="260" y="324"/>
                  </a:lnTo>
                  <a:lnTo>
                    <a:pt x="271" y="327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95" y="327"/>
                  </a:lnTo>
                  <a:lnTo>
                    <a:pt x="306" y="324"/>
                  </a:lnTo>
                  <a:lnTo>
                    <a:pt x="315" y="319"/>
                  </a:lnTo>
                  <a:lnTo>
                    <a:pt x="325" y="312"/>
                  </a:lnTo>
                  <a:lnTo>
                    <a:pt x="325" y="312"/>
                  </a:lnTo>
                  <a:lnTo>
                    <a:pt x="360" y="319"/>
                  </a:lnTo>
                  <a:lnTo>
                    <a:pt x="375" y="320"/>
                  </a:lnTo>
                  <a:lnTo>
                    <a:pt x="390" y="320"/>
                  </a:lnTo>
                  <a:lnTo>
                    <a:pt x="390" y="320"/>
                  </a:lnTo>
                  <a:lnTo>
                    <a:pt x="408" y="320"/>
                  </a:lnTo>
                  <a:lnTo>
                    <a:pt x="408" y="320"/>
                  </a:lnTo>
                  <a:lnTo>
                    <a:pt x="422" y="317"/>
                  </a:lnTo>
                  <a:lnTo>
                    <a:pt x="434" y="313"/>
                  </a:lnTo>
                  <a:lnTo>
                    <a:pt x="445" y="309"/>
                  </a:lnTo>
                  <a:lnTo>
                    <a:pt x="455" y="305"/>
                  </a:lnTo>
                  <a:lnTo>
                    <a:pt x="462" y="299"/>
                  </a:lnTo>
                  <a:lnTo>
                    <a:pt x="469" y="292"/>
                  </a:lnTo>
                  <a:lnTo>
                    <a:pt x="473" y="287"/>
                  </a:lnTo>
                  <a:lnTo>
                    <a:pt x="477" y="281"/>
                  </a:lnTo>
                  <a:lnTo>
                    <a:pt x="477" y="281"/>
                  </a:lnTo>
                  <a:lnTo>
                    <a:pt x="483" y="267"/>
                  </a:lnTo>
                  <a:lnTo>
                    <a:pt x="487" y="252"/>
                  </a:lnTo>
                  <a:lnTo>
                    <a:pt x="487" y="237"/>
                  </a:lnTo>
                  <a:lnTo>
                    <a:pt x="483" y="222"/>
                  </a:lnTo>
                  <a:lnTo>
                    <a:pt x="477" y="204"/>
                  </a:lnTo>
                  <a:lnTo>
                    <a:pt x="468" y="186"/>
                  </a:lnTo>
                  <a:lnTo>
                    <a:pt x="457" y="166"/>
                  </a:lnTo>
                  <a:lnTo>
                    <a:pt x="441" y="147"/>
                  </a:lnTo>
                  <a:lnTo>
                    <a:pt x="441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 rot="10800000">
            <a:off x="3187386" y="1425817"/>
            <a:ext cx="2757760" cy="4808292"/>
          </a:xfrm>
          <a:prstGeom prst="rect">
            <a:avLst/>
          </a:prstGeom>
          <a:gradFill flip="none" rotWithShape="1">
            <a:gsLst>
              <a:gs pos="0">
                <a:srgbClr val="5B829A">
                  <a:alpha val="53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sp>
        <p:nvSpPr>
          <p:cNvPr id="76" name="Rectangle 75"/>
          <p:cNvSpPr/>
          <p:nvPr/>
        </p:nvSpPr>
        <p:spPr>
          <a:xfrm rot="10800000">
            <a:off x="6102821" y="1425817"/>
            <a:ext cx="2757760" cy="4808292"/>
          </a:xfrm>
          <a:prstGeom prst="rect">
            <a:avLst/>
          </a:prstGeom>
          <a:gradFill flip="none" rotWithShape="1">
            <a:gsLst>
              <a:gs pos="0">
                <a:srgbClr val="5B829A">
                  <a:alpha val="53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/>
          </a:p>
        </p:txBody>
      </p:sp>
      <p:sp>
        <p:nvSpPr>
          <p:cNvPr id="74" name="Rectangle 73"/>
          <p:cNvSpPr/>
          <p:nvPr/>
        </p:nvSpPr>
        <p:spPr>
          <a:xfrm rot="10800000">
            <a:off x="285245" y="1425817"/>
            <a:ext cx="2757760" cy="4808292"/>
          </a:xfrm>
          <a:prstGeom prst="rect">
            <a:avLst/>
          </a:prstGeom>
          <a:gradFill flip="none" rotWithShape="1">
            <a:gsLst>
              <a:gs pos="0">
                <a:srgbClr val="5B829A">
                  <a:alpha val="53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/>
          </a:p>
        </p:txBody>
      </p:sp>
      <p:sp>
        <p:nvSpPr>
          <p:cNvPr id="7" name="Rectangle 6"/>
          <p:cNvSpPr/>
          <p:nvPr/>
        </p:nvSpPr>
        <p:spPr>
          <a:xfrm>
            <a:off x="150518" y="2003777"/>
            <a:ext cx="8842963" cy="2906889"/>
          </a:xfrm>
          <a:prstGeom prst="rect">
            <a:avLst/>
          </a:prstGeom>
          <a:solidFill>
            <a:srgbClr val="FFFFFF">
              <a:alpha val="3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27992"/>
            <a:ext cx="8220075" cy="741362"/>
          </a:xfrm>
        </p:spPr>
        <p:txBody>
          <a:bodyPr/>
          <a:lstStyle/>
          <a:p>
            <a:r>
              <a:rPr lang="en-US" dirty="0" smtClean="0"/>
              <a:t>EX9200 programmability</a:t>
            </a:r>
            <a:endParaRPr lang="en-US" dirty="0"/>
          </a:p>
        </p:txBody>
      </p:sp>
      <p:sp>
        <p:nvSpPr>
          <p:cNvPr id="63" name="Round Same Side Corner Rectangle 62"/>
          <p:cNvSpPr/>
          <p:nvPr/>
        </p:nvSpPr>
        <p:spPr bwMode="gray">
          <a:xfrm>
            <a:off x="6117381" y="1267529"/>
            <a:ext cx="2743200" cy="59066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D87A1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44450" h="44450" prst="artDeco"/>
            <a:contourClr>
              <a:srgbClr val="FFFFFF"/>
            </a:contourClr>
          </a:sp3d>
        </p:spPr>
        <p:txBody>
          <a:bodyPr lIns="91440" tIns="73152" bIns="91440" anchor="ctr"/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Network</a:t>
            </a:r>
          </a:p>
        </p:txBody>
      </p:sp>
      <p:sp>
        <p:nvSpPr>
          <p:cNvPr id="65" name="Round Same Side Corner Rectangle 64"/>
          <p:cNvSpPr/>
          <p:nvPr/>
        </p:nvSpPr>
        <p:spPr bwMode="gray">
          <a:xfrm>
            <a:off x="3201947" y="1267529"/>
            <a:ext cx="2743200" cy="59066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D87A1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44450" h="44450" prst="artDeco"/>
            <a:contourClr>
              <a:srgbClr val="FFFFFF"/>
            </a:contourClr>
          </a:sp3d>
        </p:spPr>
        <p:txBody>
          <a:bodyPr lIns="91440" tIns="73152" bIns="91440" anchor="ctr"/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System</a:t>
            </a:r>
            <a:endParaRPr 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Round Same Side Corner Rectangle 65"/>
          <p:cNvSpPr/>
          <p:nvPr/>
        </p:nvSpPr>
        <p:spPr bwMode="gray">
          <a:xfrm>
            <a:off x="288470" y="1267529"/>
            <a:ext cx="2743200" cy="59066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D87A1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44450" h="44450" prst="artDeco"/>
            <a:contourClr>
              <a:srgbClr val="FFFFFF"/>
            </a:contourClr>
          </a:sp3d>
        </p:spPr>
        <p:txBody>
          <a:bodyPr lIns="91440" tIns="73152" bIns="91440" anchor="ctr"/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Silicon</a:t>
            </a: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3000" contrast="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79592" y="2463909"/>
            <a:ext cx="814265" cy="77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225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43"/>
          <p:cNvGrpSpPr>
            <a:grpSpLocks noChangeAspect="1"/>
          </p:cNvGrpSpPr>
          <p:nvPr/>
        </p:nvGrpSpPr>
        <p:grpSpPr>
          <a:xfrm>
            <a:off x="3590325" y="1964100"/>
            <a:ext cx="1963350" cy="1497484"/>
            <a:chOff x="3718541" y="-1846590"/>
            <a:chExt cx="8664656" cy="660869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7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63522" y="-1846590"/>
              <a:ext cx="5019675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5676" y="1296016"/>
              <a:ext cx="4646348" cy="3097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18541" y="2286001"/>
              <a:ext cx="3714153" cy="2476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49"/>
          <p:cNvGrpSpPr/>
          <p:nvPr/>
        </p:nvGrpSpPr>
        <p:grpSpPr>
          <a:xfrm>
            <a:off x="7147345" y="2109504"/>
            <a:ext cx="966897" cy="397564"/>
            <a:chOff x="2319050" y="2700307"/>
            <a:chExt cx="966897" cy="397564"/>
          </a:xfrm>
        </p:grpSpPr>
        <p:pic>
          <p:nvPicPr>
            <p:cNvPr id="83" name="admin" descr="manerger-s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gray">
            <a:xfrm>
              <a:off x="2319050" y="2700307"/>
              <a:ext cx="514331" cy="3975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789BA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554" y="2714449"/>
              <a:ext cx="419393" cy="359797"/>
            </a:xfrm>
            <a:prstGeom prst="rect">
              <a:avLst/>
            </a:prstGeom>
          </p:spPr>
        </p:pic>
      </p:grpSp>
      <p:cxnSp>
        <p:nvCxnSpPr>
          <p:cNvPr id="91" name="Straight Connector 90"/>
          <p:cNvCxnSpPr/>
          <p:nvPr/>
        </p:nvCxnSpPr>
        <p:spPr>
          <a:xfrm flipH="1">
            <a:off x="6671610" y="3018189"/>
            <a:ext cx="689271" cy="380278"/>
          </a:xfrm>
          <a:prstGeom prst="line">
            <a:avLst/>
          </a:prstGeom>
          <a:noFill/>
          <a:ln w="28575" cap="flat" cmpd="sng" algn="ctr">
            <a:solidFill>
              <a:srgbClr val="5D87A1"/>
            </a:solidFill>
            <a:prstDash val="solid"/>
          </a:ln>
          <a:effectLst/>
        </p:spPr>
      </p:cxnSp>
      <p:cxnSp>
        <p:nvCxnSpPr>
          <p:cNvPr id="92" name="Straight Connector 91"/>
          <p:cNvCxnSpPr/>
          <p:nvPr/>
        </p:nvCxnSpPr>
        <p:spPr>
          <a:xfrm flipH="1">
            <a:off x="6671610" y="3018190"/>
            <a:ext cx="1080501" cy="380277"/>
          </a:xfrm>
          <a:prstGeom prst="line">
            <a:avLst/>
          </a:prstGeom>
          <a:noFill/>
          <a:ln w="28575" cap="flat" cmpd="sng" algn="ctr">
            <a:solidFill>
              <a:srgbClr val="5D87A1"/>
            </a:solidFill>
            <a:prstDash val="solid"/>
          </a:ln>
          <a:effectLst/>
        </p:spPr>
      </p:cxnSp>
      <p:cxnSp>
        <p:nvCxnSpPr>
          <p:cNvPr id="93" name="Straight Connector 92"/>
          <p:cNvCxnSpPr/>
          <p:nvPr/>
        </p:nvCxnSpPr>
        <p:spPr>
          <a:xfrm flipH="1">
            <a:off x="7291371" y="3018189"/>
            <a:ext cx="69510" cy="380278"/>
          </a:xfrm>
          <a:prstGeom prst="line">
            <a:avLst/>
          </a:prstGeom>
          <a:noFill/>
          <a:ln w="28575" cap="flat" cmpd="sng" algn="ctr">
            <a:solidFill>
              <a:srgbClr val="5D87A1"/>
            </a:solidFill>
            <a:prstDash val="solid"/>
          </a:ln>
          <a:effectLst/>
        </p:spPr>
      </p:cxnSp>
      <p:cxnSp>
        <p:nvCxnSpPr>
          <p:cNvPr id="94" name="Straight Connector 93"/>
          <p:cNvCxnSpPr/>
          <p:nvPr/>
        </p:nvCxnSpPr>
        <p:spPr>
          <a:xfrm flipH="1">
            <a:off x="7291371" y="3018190"/>
            <a:ext cx="460740" cy="380277"/>
          </a:xfrm>
          <a:prstGeom prst="line">
            <a:avLst/>
          </a:prstGeom>
          <a:noFill/>
          <a:ln w="28575" cap="flat" cmpd="sng" algn="ctr">
            <a:solidFill>
              <a:srgbClr val="5D87A1"/>
            </a:solidFill>
            <a:prstDash val="solid"/>
          </a:ln>
          <a:effectLst/>
        </p:spPr>
      </p:cxnSp>
      <p:cxnSp>
        <p:nvCxnSpPr>
          <p:cNvPr id="95" name="Straight Connector 94"/>
          <p:cNvCxnSpPr/>
          <p:nvPr/>
        </p:nvCxnSpPr>
        <p:spPr>
          <a:xfrm flipH="1" flipV="1">
            <a:off x="7360881" y="3018189"/>
            <a:ext cx="513439" cy="380278"/>
          </a:xfrm>
          <a:prstGeom prst="line">
            <a:avLst/>
          </a:prstGeom>
          <a:noFill/>
          <a:ln w="28575" cap="flat" cmpd="sng" algn="ctr">
            <a:solidFill>
              <a:srgbClr val="5D87A1"/>
            </a:solidFill>
            <a:prstDash val="solid"/>
          </a:ln>
          <a:effectLst/>
        </p:spPr>
      </p:cxnSp>
      <p:cxnSp>
        <p:nvCxnSpPr>
          <p:cNvPr id="96" name="Straight Connector 95"/>
          <p:cNvCxnSpPr/>
          <p:nvPr/>
        </p:nvCxnSpPr>
        <p:spPr>
          <a:xfrm flipH="1" flipV="1">
            <a:off x="7360882" y="3008782"/>
            <a:ext cx="1084403" cy="380278"/>
          </a:xfrm>
          <a:prstGeom prst="line">
            <a:avLst/>
          </a:prstGeom>
          <a:noFill/>
          <a:ln w="28575" cap="flat" cmpd="sng" algn="ctr">
            <a:solidFill>
              <a:srgbClr val="5D87A1"/>
            </a:solidFill>
            <a:prstDash val="solid"/>
          </a:ln>
          <a:effectLst/>
        </p:spPr>
      </p:cxnSp>
      <p:cxnSp>
        <p:nvCxnSpPr>
          <p:cNvPr id="97" name="Straight Connector 96"/>
          <p:cNvCxnSpPr/>
          <p:nvPr/>
        </p:nvCxnSpPr>
        <p:spPr>
          <a:xfrm flipH="1" flipV="1">
            <a:off x="7752111" y="3018190"/>
            <a:ext cx="110778" cy="391764"/>
          </a:xfrm>
          <a:prstGeom prst="line">
            <a:avLst/>
          </a:prstGeom>
          <a:noFill/>
          <a:ln w="28575" cap="flat" cmpd="sng" algn="ctr">
            <a:solidFill>
              <a:srgbClr val="5D87A1"/>
            </a:solidFill>
            <a:prstDash val="solid"/>
          </a:ln>
          <a:effectLst/>
        </p:spPr>
      </p:cxnSp>
      <p:cxnSp>
        <p:nvCxnSpPr>
          <p:cNvPr id="98" name="Straight Connector 97"/>
          <p:cNvCxnSpPr/>
          <p:nvPr/>
        </p:nvCxnSpPr>
        <p:spPr>
          <a:xfrm flipH="1" flipV="1">
            <a:off x="7743828" y="3038594"/>
            <a:ext cx="701457" cy="350466"/>
          </a:xfrm>
          <a:prstGeom prst="line">
            <a:avLst/>
          </a:prstGeom>
          <a:noFill/>
          <a:ln w="28575" cap="flat" cmpd="sng" algn="ctr">
            <a:solidFill>
              <a:srgbClr val="5D87A1"/>
            </a:solidFill>
            <a:prstDash val="solid"/>
          </a:ln>
          <a:effectLst/>
        </p:spPr>
      </p:cxnSp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2281" y="2487587"/>
            <a:ext cx="457200" cy="58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511" y="2487587"/>
            <a:ext cx="457200" cy="58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" name="Picture 65" descr="L2-or-L3 Switch.png"/>
          <p:cNvPicPr preferRelativeResize="0">
            <a:picLocks/>
          </p:cNvPicPr>
          <p:nvPr/>
        </p:nvPicPr>
        <p:blipFill>
          <a:blip r:embed="rId11" cstate="print">
            <a:duotone>
              <a:prstClr val="black"/>
              <a:srgbClr val="789BAF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8294145" y="3266764"/>
            <a:ext cx="283464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65" descr="L2-or-L3 Switch.png"/>
          <p:cNvPicPr preferRelativeResize="0">
            <a:picLocks/>
          </p:cNvPicPr>
          <p:nvPr/>
        </p:nvPicPr>
        <p:blipFill>
          <a:blip r:embed="rId11" cstate="print">
            <a:duotone>
              <a:prstClr val="black"/>
              <a:srgbClr val="789BAF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7696200" y="3266764"/>
            <a:ext cx="283464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65" descr="L2-or-L3 Switch.png"/>
          <p:cNvPicPr preferRelativeResize="0">
            <a:picLocks/>
          </p:cNvPicPr>
          <p:nvPr/>
        </p:nvPicPr>
        <p:blipFill>
          <a:blip r:embed="rId11" cstate="print">
            <a:duotone>
              <a:prstClr val="black"/>
              <a:srgbClr val="789BAF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7162800" y="3266764"/>
            <a:ext cx="283464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65" descr="L2-or-L3 Switch.png"/>
          <p:cNvPicPr preferRelativeResize="0">
            <a:picLocks/>
          </p:cNvPicPr>
          <p:nvPr/>
        </p:nvPicPr>
        <p:blipFill>
          <a:blip r:embed="rId11" cstate="print">
            <a:duotone>
              <a:prstClr val="black"/>
              <a:srgbClr val="789BAF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6629400" y="3266764"/>
            <a:ext cx="283464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76600" y="3742814"/>
            <a:ext cx="2521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Wingdings" charset="2"/>
              <a:buChar char="§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Junos Automation</a:t>
            </a:r>
          </a:p>
          <a:p>
            <a:pPr marL="225425" indent="-225425">
              <a:buFont typeface="Wingdings" charset="2"/>
              <a:buChar char="§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Junos SDK</a:t>
            </a:r>
          </a:p>
          <a:p>
            <a:pPr marL="225425" indent="-225425">
              <a:buFont typeface="Wingdings" charset="2"/>
              <a:buChar char="§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Native interfaces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381000" y="3742814"/>
            <a:ext cx="2521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Wingdings" charset="2"/>
              <a:buChar char="§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Custom Juniper ASIC</a:t>
            </a:r>
          </a:p>
          <a:p>
            <a:pPr marL="225425" indent="-225425">
              <a:buFont typeface="Wingdings" charset="2"/>
              <a:buChar char="§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Programmable packet forwarding engine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6172200" y="3742814"/>
            <a:ext cx="2521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Wingdings" charset="2"/>
              <a:buChar char="§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Integration with </a:t>
            </a: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leading orchestration applications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9" name="Picture 2" descr="https://encrypted-tbn0.gstatic.com/images?q=tbn:ANd9GcSVElOYK07ZFvAJ6XF5qeIHoUKkUMLvSpwm7jTwN13pyDPfDMgS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2559" y="4569935"/>
            <a:ext cx="573532" cy="775606"/>
          </a:xfrm>
          <a:prstGeom prst="rect">
            <a:avLst/>
          </a:prstGeom>
          <a:noFill/>
        </p:spPr>
      </p:pic>
      <p:pic>
        <p:nvPicPr>
          <p:cNvPr id="110" name="Picture 5" descr="C:\Users\Kurt\Desktop\openstack-logo5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6816" y="4588527"/>
            <a:ext cx="828644" cy="8286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1" name="Picture 2" descr="http://www.thegeeksclub.com/wp-content/uploads/2011/08/vmware-logo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28" t="22241" r="5940" b="23441"/>
          <a:stretch>
            <a:fillRect/>
          </a:stretch>
        </p:blipFill>
        <p:spPr bwMode="auto">
          <a:xfrm>
            <a:off x="6376895" y="4862926"/>
            <a:ext cx="1235170" cy="299340"/>
          </a:xfrm>
          <a:prstGeom prst="rect">
            <a:avLst/>
          </a:prstGeom>
          <a:noFill/>
        </p:spPr>
      </p:pic>
      <p:sp>
        <p:nvSpPr>
          <p:cNvPr id="112" name="TextBox 111"/>
          <p:cNvSpPr txBox="1"/>
          <p:nvPr/>
        </p:nvSpPr>
        <p:spPr>
          <a:xfrm>
            <a:off x="449808" y="4600456"/>
            <a:ext cx="95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VXLAN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32326" y="462222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NVGRE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917927" y="501411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MPLS over IP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77" name="Freeform 5"/>
          <p:cNvSpPr>
            <a:spLocks noEditPoints="1"/>
          </p:cNvSpPr>
          <p:nvPr/>
        </p:nvSpPr>
        <p:spPr bwMode="auto">
          <a:xfrm>
            <a:off x="8164514" y="389731"/>
            <a:ext cx="470892" cy="411163"/>
          </a:xfrm>
          <a:custGeom>
            <a:avLst/>
            <a:gdLst/>
            <a:ahLst/>
            <a:cxnLst>
              <a:cxn ang="0">
                <a:pos x="109" y="253"/>
              </a:cxn>
              <a:cxn ang="0">
                <a:pos x="146" y="253"/>
              </a:cxn>
              <a:cxn ang="0">
                <a:pos x="155" y="244"/>
              </a:cxn>
              <a:cxn ang="0">
                <a:pos x="155" y="163"/>
              </a:cxn>
              <a:cxn ang="0">
                <a:pos x="130" y="150"/>
              </a:cxn>
              <a:cxn ang="0">
                <a:pos x="100" y="167"/>
              </a:cxn>
              <a:cxn ang="0">
                <a:pos x="100" y="244"/>
              </a:cxn>
              <a:cxn ang="0">
                <a:pos x="109" y="253"/>
              </a:cxn>
              <a:cxn ang="0">
                <a:pos x="0" y="165"/>
              </a:cxn>
              <a:cxn ang="0">
                <a:pos x="122" y="93"/>
              </a:cxn>
              <a:cxn ang="0">
                <a:pos x="129" y="89"/>
              </a:cxn>
              <a:cxn ang="0">
                <a:pos x="136" y="93"/>
              </a:cxn>
              <a:cxn ang="0">
                <a:pos x="173" y="113"/>
              </a:cxn>
              <a:cxn ang="0">
                <a:pos x="270" y="29"/>
              </a:cxn>
              <a:cxn ang="0">
                <a:pos x="256" y="13"/>
              </a:cxn>
              <a:cxn ang="0">
                <a:pos x="290" y="7"/>
              </a:cxn>
              <a:cxn ang="0">
                <a:pos x="324" y="0"/>
              </a:cxn>
              <a:cxn ang="0">
                <a:pos x="313" y="33"/>
              </a:cxn>
              <a:cxn ang="0">
                <a:pos x="302" y="66"/>
              </a:cxn>
              <a:cxn ang="0">
                <a:pos x="289" y="51"/>
              </a:cxn>
              <a:cxn ang="0">
                <a:pos x="184" y="141"/>
              </a:cxn>
              <a:cxn ang="0">
                <a:pos x="176" y="147"/>
              </a:cxn>
              <a:cxn ang="0">
                <a:pos x="167" y="143"/>
              </a:cxn>
              <a:cxn ang="0">
                <a:pos x="130" y="122"/>
              </a:cxn>
              <a:cxn ang="0">
                <a:pos x="15" y="189"/>
              </a:cxn>
              <a:cxn ang="0">
                <a:pos x="0" y="165"/>
              </a:cxn>
              <a:cxn ang="0">
                <a:pos x="31" y="253"/>
              </a:cxn>
              <a:cxn ang="0">
                <a:pos x="68" y="253"/>
              </a:cxn>
              <a:cxn ang="0">
                <a:pos x="77" y="244"/>
              </a:cxn>
              <a:cxn ang="0">
                <a:pos x="77" y="181"/>
              </a:cxn>
              <a:cxn ang="0">
                <a:pos x="22" y="213"/>
              </a:cxn>
              <a:cxn ang="0">
                <a:pos x="22" y="244"/>
              </a:cxn>
              <a:cxn ang="0">
                <a:pos x="31" y="253"/>
              </a:cxn>
              <a:cxn ang="0">
                <a:pos x="186" y="253"/>
              </a:cxn>
              <a:cxn ang="0">
                <a:pos x="223" y="253"/>
              </a:cxn>
              <a:cxn ang="0">
                <a:pos x="232" y="244"/>
              </a:cxn>
              <a:cxn ang="0">
                <a:pos x="232" y="131"/>
              </a:cxn>
              <a:cxn ang="0">
                <a:pos x="232" y="130"/>
              </a:cxn>
              <a:cxn ang="0">
                <a:pos x="178" y="176"/>
              </a:cxn>
              <a:cxn ang="0">
                <a:pos x="177" y="176"/>
              </a:cxn>
              <a:cxn ang="0">
                <a:pos x="177" y="244"/>
              </a:cxn>
              <a:cxn ang="0">
                <a:pos x="186" y="253"/>
              </a:cxn>
              <a:cxn ang="0">
                <a:pos x="264" y="253"/>
              </a:cxn>
              <a:cxn ang="0">
                <a:pos x="301" y="253"/>
              </a:cxn>
              <a:cxn ang="0">
                <a:pos x="310" y="244"/>
              </a:cxn>
              <a:cxn ang="0">
                <a:pos x="310" y="108"/>
              </a:cxn>
              <a:cxn ang="0">
                <a:pos x="288" y="82"/>
              </a:cxn>
              <a:cxn ang="0">
                <a:pos x="255" y="110"/>
              </a:cxn>
              <a:cxn ang="0">
                <a:pos x="255" y="244"/>
              </a:cxn>
              <a:cxn ang="0">
                <a:pos x="264" y="253"/>
              </a:cxn>
            </a:cxnLst>
            <a:rect l="0" t="0" r="r" b="b"/>
            <a:pathLst>
              <a:path w="324" h="253">
                <a:moveTo>
                  <a:pt x="109" y="253"/>
                </a:moveTo>
                <a:cubicBezTo>
                  <a:pt x="121" y="253"/>
                  <a:pt x="133" y="253"/>
                  <a:pt x="146" y="253"/>
                </a:cubicBezTo>
                <a:cubicBezTo>
                  <a:pt x="151" y="253"/>
                  <a:pt x="155" y="248"/>
                  <a:pt x="155" y="244"/>
                </a:cubicBezTo>
                <a:cubicBezTo>
                  <a:pt x="155" y="163"/>
                  <a:pt x="155" y="163"/>
                  <a:pt x="155" y="163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00" y="167"/>
                  <a:pt x="100" y="167"/>
                  <a:pt x="100" y="167"/>
                </a:cubicBezTo>
                <a:cubicBezTo>
                  <a:pt x="100" y="244"/>
                  <a:pt x="100" y="244"/>
                  <a:pt x="100" y="244"/>
                </a:cubicBezTo>
                <a:cubicBezTo>
                  <a:pt x="100" y="248"/>
                  <a:pt x="104" y="253"/>
                  <a:pt x="109" y="253"/>
                </a:cubicBezTo>
                <a:close/>
                <a:moveTo>
                  <a:pt x="0" y="165"/>
                </a:moveTo>
                <a:cubicBezTo>
                  <a:pt x="122" y="93"/>
                  <a:pt x="122" y="93"/>
                  <a:pt x="122" y="93"/>
                </a:cubicBezTo>
                <a:cubicBezTo>
                  <a:pt x="129" y="89"/>
                  <a:pt x="129" y="89"/>
                  <a:pt x="129" y="89"/>
                </a:cubicBezTo>
                <a:cubicBezTo>
                  <a:pt x="136" y="93"/>
                  <a:pt x="136" y="93"/>
                  <a:pt x="136" y="93"/>
                </a:cubicBezTo>
                <a:cubicBezTo>
                  <a:pt x="173" y="113"/>
                  <a:pt x="173" y="113"/>
                  <a:pt x="173" y="113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56" y="13"/>
                  <a:pt x="256" y="13"/>
                  <a:pt x="256" y="13"/>
                </a:cubicBezTo>
                <a:cubicBezTo>
                  <a:pt x="290" y="7"/>
                  <a:pt x="290" y="7"/>
                  <a:pt x="290" y="7"/>
                </a:cubicBezTo>
                <a:cubicBezTo>
                  <a:pt x="324" y="0"/>
                  <a:pt x="324" y="0"/>
                  <a:pt x="324" y="0"/>
                </a:cubicBezTo>
                <a:cubicBezTo>
                  <a:pt x="313" y="33"/>
                  <a:pt x="313" y="33"/>
                  <a:pt x="313" y="33"/>
                </a:cubicBezTo>
                <a:cubicBezTo>
                  <a:pt x="302" y="66"/>
                  <a:pt x="302" y="66"/>
                  <a:pt x="302" y="66"/>
                </a:cubicBezTo>
                <a:cubicBezTo>
                  <a:pt x="289" y="51"/>
                  <a:pt x="289" y="51"/>
                  <a:pt x="289" y="51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167" y="143"/>
                  <a:pt x="167" y="143"/>
                  <a:pt x="167" y="143"/>
                </a:cubicBezTo>
                <a:cubicBezTo>
                  <a:pt x="130" y="122"/>
                  <a:pt x="130" y="122"/>
                  <a:pt x="130" y="122"/>
                </a:cubicBezTo>
                <a:cubicBezTo>
                  <a:pt x="15" y="189"/>
                  <a:pt x="15" y="189"/>
                  <a:pt x="15" y="189"/>
                </a:cubicBezTo>
                <a:cubicBezTo>
                  <a:pt x="0" y="165"/>
                  <a:pt x="0" y="165"/>
                  <a:pt x="0" y="165"/>
                </a:cubicBezTo>
                <a:close/>
                <a:moveTo>
                  <a:pt x="31" y="253"/>
                </a:moveTo>
                <a:cubicBezTo>
                  <a:pt x="68" y="253"/>
                  <a:pt x="68" y="253"/>
                  <a:pt x="68" y="253"/>
                </a:cubicBezTo>
                <a:cubicBezTo>
                  <a:pt x="73" y="253"/>
                  <a:pt x="77" y="248"/>
                  <a:pt x="77" y="244"/>
                </a:cubicBezTo>
                <a:cubicBezTo>
                  <a:pt x="77" y="181"/>
                  <a:pt x="77" y="181"/>
                  <a:pt x="77" y="181"/>
                </a:cubicBezTo>
                <a:cubicBezTo>
                  <a:pt x="22" y="213"/>
                  <a:pt x="22" y="213"/>
                  <a:pt x="22" y="213"/>
                </a:cubicBezTo>
                <a:cubicBezTo>
                  <a:pt x="22" y="244"/>
                  <a:pt x="22" y="244"/>
                  <a:pt x="22" y="244"/>
                </a:cubicBezTo>
                <a:cubicBezTo>
                  <a:pt x="22" y="248"/>
                  <a:pt x="26" y="253"/>
                  <a:pt x="31" y="253"/>
                </a:cubicBezTo>
                <a:close/>
                <a:moveTo>
                  <a:pt x="186" y="253"/>
                </a:moveTo>
                <a:cubicBezTo>
                  <a:pt x="199" y="253"/>
                  <a:pt x="211" y="253"/>
                  <a:pt x="223" y="253"/>
                </a:cubicBezTo>
                <a:cubicBezTo>
                  <a:pt x="228" y="253"/>
                  <a:pt x="232" y="248"/>
                  <a:pt x="232" y="244"/>
                </a:cubicBezTo>
                <a:cubicBezTo>
                  <a:pt x="232" y="206"/>
                  <a:pt x="232" y="168"/>
                  <a:pt x="232" y="131"/>
                </a:cubicBezTo>
                <a:cubicBezTo>
                  <a:pt x="232" y="130"/>
                  <a:pt x="232" y="130"/>
                  <a:pt x="232" y="130"/>
                </a:cubicBezTo>
                <a:cubicBezTo>
                  <a:pt x="178" y="176"/>
                  <a:pt x="178" y="176"/>
                  <a:pt x="178" y="176"/>
                </a:cubicBezTo>
                <a:cubicBezTo>
                  <a:pt x="177" y="176"/>
                  <a:pt x="177" y="176"/>
                  <a:pt x="177" y="176"/>
                </a:cubicBezTo>
                <a:cubicBezTo>
                  <a:pt x="177" y="244"/>
                  <a:pt x="177" y="244"/>
                  <a:pt x="177" y="244"/>
                </a:cubicBezTo>
                <a:cubicBezTo>
                  <a:pt x="177" y="248"/>
                  <a:pt x="181" y="253"/>
                  <a:pt x="186" y="253"/>
                </a:cubicBezTo>
                <a:close/>
                <a:moveTo>
                  <a:pt x="264" y="253"/>
                </a:moveTo>
                <a:cubicBezTo>
                  <a:pt x="301" y="253"/>
                  <a:pt x="301" y="253"/>
                  <a:pt x="301" y="253"/>
                </a:cubicBezTo>
                <a:cubicBezTo>
                  <a:pt x="306" y="253"/>
                  <a:pt x="310" y="248"/>
                  <a:pt x="310" y="244"/>
                </a:cubicBezTo>
                <a:cubicBezTo>
                  <a:pt x="310" y="108"/>
                  <a:pt x="310" y="108"/>
                  <a:pt x="310" y="108"/>
                </a:cubicBezTo>
                <a:cubicBezTo>
                  <a:pt x="288" y="82"/>
                  <a:pt x="288" y="82"/>
                  <a:pt x="288" y="82"/>
                </a:cubicBezTo>
                <a:cubicBezTo>
                  <a:pt x="255" y="110"/>
                  <a:pt x="255" y="110"/>
                  <a:pt x="255" y="110"/>
                </a:cubicBezTo>
                <a:cubicBezTo>
                  <a:pt x="255" y="244"/>
                  <a:pt x="255" y="244"/>
                  <a:pt x="255" y="244"/>
                </a:cubicBezTo>
                <a:cubicBezTo>
                  <a:pt x="255" y="248"/>
                  <a:pt x="259" y="253"/>
                  <a:pt x="264" y="253"/>
                </a:cubicBezTo>
                <a:close/>
              </a:path>
            </a:pathLst>
          </a:custGeom>
          <a:solidFill>
            <a:srgbClr val="4F847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55"/>
          <p:cNvGrpSpPr/>
          <p:nvPr/>
        </p:nvGrpSpPr>
        <p:grpSpPr>
          <a:xfrm>
            <a:off x="7638678" y="342899"/>
            <a:ext cx="449633" cy="504826"/>
            <a:chOff x="14981238" y="174676"/>
            <a:chExt cx="530225" cy="595312"/>
          </a:xfrm>
          <a:solidFill>
            <a:schemeClr val="bg1">
              <a:lumMod val="50000"/>
            </a:schemeClr>
          </a:solidFill>
        </p:grpSpPr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5159038" y="174676"/>
              <a:ext cx="174625" cy="128588"/>
            </a:xfrm>
            <a:custGeom>
              <a:avLst/>
              <a:gdLst>
                <a:gd name="T0" fmla="*/ 111 w 221"/>
                <a:gd name="T1" fmla="*/ 68 h 161"/>
                <a:gd name="T2" fmla="*/ 111 w 221"/>
                <a:gd name="T3" fmla="*/ 68 h 161"/>
                <a:gd name="T4" fmla="*/ 114 w 221"/>
                <a:gd name="T5" fmla="*/ 71 h 161"/>
                <a:gd name="T6" fmla="*/ 118 w 221"/>
                <a:gd name="T7" fmla="*/ 75 h 161"/>
                <a:gd name="T8" fmla="*/ 124 w 221"/>
                <a:gd name="T9" fmla="*/ 80 h 161"/>
                <a:gd name="T10" fmla="*/ 129 w 221"/>
                <a:gd name="T11" fmla="*/ 90 h 161"/>
                <a:gd name="T12" fmla="*/ 135 w 221"/>
                <a:gd name="T13" fmla="*/ 102 h 161"/>
                <a:gd name="T14" fmla="*/ 142 w 221"/>
                <a:gd name="T15" fmla="*/ 118 h 161"/>
                <a:gd name="T16" fmla="*/ 149 w 221"/>
                <a:gd name="T17" fmla="*/ 137 h 161"/>
                <a:gd name="T18" fmla="*/ 156 w 221"/>
                <a:gd name="T19" fmla="*/ 161 h 161"/>
                <a:gd name="T20" fmla="*/ 156 w 221"/>
                <a:gd name="T21" fmla="*/ 161 h 161"/>
                <a:gd name="T22" fmla="*/ 189 w 221"/>
                <a:gd name="T23" fmla="*/ 148 h 161"/>
                <a:gd name="T24" fmla="*/ 221 w 221"/>
                <a:gd name="T25" fmla="*/ 137 h 161"/>
                <a:gd name="T26" fmla="*/ 221 w 221"/>
                <a:gd name="T27" fmla="*/ 137 h 161"/>
                <a:gd name="T28" fmla="*/ 212 w 221"/>
                <a:gd name="T29" fmla="*/ 111 h 161"/>
                <a:gd name="T30" fmla="*/ 204 w 221"/>
                <a:gd name="T31" fmla="*/ 86 h 161"/>
                <a:gd name="T32" fmla="*/ 193 w 221"/>
                <a:gd name="T33" fmla="*/ 64 h 161"/>
                <a:gd name="T34" fmla="*/ 181 w 221"/>
                <a:gd name="T35" fmla="*/ 43 h 161"/>
                <a:gd name="T36" fmla="*/ 174 w 221"/>
                <a:gd name="T37" fmla="*/ 33 h 161"/>
                <a:gd name="T38" fmla="*/ 167 w 221"/>
                <a:gd name="T39" fmla="*/ 25 h 161"/>
                <a:gd name="T40" fmla="*/ 158 w 221"/>
                <a:gd name="T41" fmla="*/ 18 h 161"/>
                <a:gd name="T42" fmla="*/ 150 w 221"/>
                <a:gd name="T43" fmla="*/ 11 h 161"/>
                <a:gd name="T44" fmla="*/ 140 w 221"/>
                <a:gd name="T45" fmla="*/ 7 h 161"/>
                <a:gd name="T46" fmla="*/ 131 w 221"/>
                <a:gd name="T47" fmla="*/ 3 h 161"/>
                <a:gd name="T48" fmla="*/ 121 w 221"/>
                <a:gd name="T49" fmla="*/ 0 h 161"/>
                <a:gd name="T50" fmla="*/ 111 w 221"/>
                <a:gd name="T51" fmla="*/ 0 h 161"/>
                <a:gd name="T52" fmla="*/ 111 w 221"/>
                <a:gd name="T53" fmla="*/ 0 h 161"/>
                <a:gd name="T54" fmla="*/ 102 w 221"/>
                <a:gd name="T55" fmla="*/ 0 h 161"/>
                <a:gd name="T56" fmla="*/ 92 w 221"/>
                <a:gd name="T57" fmla="*/ 3 h 161"/>
                <a:gd name="T58" fmla="*/ 82 w 221"/>
                <a:gd name="T59" fmla="*/ 5 h 161"/>
                <a:gd name="T60" fmla="*/ 71 w 221"/>
                <a:gd name="T61" fmla="*/ 12 h 161"/>
                <a:gd name="T62" fmla="*/ 60 w 221"/>
                <a:gd name="T63" fmla="*/ 21 h 161"/>
                <a:gd name="T64" fmla="*/ 49 w 221"/>
                <a:gd name="T65" fmla="*/ 32 h 161"/>
                <a:gd name="T66" fmla="*/ 38 w 221"/>
                <a:gd name="T67" fmla="*/ 47 h 161"/>
                <a:gd name="T68" fmla="*/ 28 w 221"/>
                <a:gd name="T69" fmla="*/ 65 h 161"/>
                <a:gd name="T70" fmla="*/ 28 w 221"/>
                <a:gd name="T71" fmla="*/ 65 h 161"/>
                <a:gd name="T72" fmla="*/ 20 w 221"/>
                <a:gd name="T73" fmla="*/ 82 h 161"/>
                <a:gd name="T74" fmla="*/ 13 w 221"/>
                <a:gd name="T75" fmla="*/ 98 h 161"/>
                <a:gd name="T76" fmla="*/ 7 w 221"/>
                <a:gd name="T77" fmla="*/ 116 h 161"/>
                <a:gd name="T78" fmla="*/ 0 w 221"/>
                <a:gd name="T79" fmla="*/ 137 h 161"/>
                <a:gd name="T80" fmla="*/ 0 w 221"/>
                <a:gd name="T81" fmla="*/ 137 h 161"/>
                <a:gd name="T82" fmla="*/ 32 w 221"/>
                <a:gd name="T83" fmla="*/ 148 h 161"/>
                <a:gd name="T84" fmla="*/ 66 w 221"/>
                <a:gd name="T85" fmla="*/ 161 h 161"/>
                <a:gd name="T86" fmla="*/ 66 w 221"/>
                <a:gd name="T87" fmla="*/ 161 h 161"/>
                <a:gd name="T88" fmla="*/ 72 w 221"/>
                <a:gd name="T89" fmla="*/ 137 h 161"/>
                <a:gd name="T90" fmla="*/ 79 w 221"/>
                <a:gd name="T91" fmla="*/ 118 h 161"/>
                <a:gd name="T92" fmla="*/ 86 w 221"/>
                <a:gd name="T93" fmla="*/ 102 h 161"/>
                <a:gd name="T94" fmla="*/ 93 w 221"/>
                <a:gd name="T95" fmla="*/ 90 h 161"/>
                <a:gd name="T96" fmla="*/ 99 w 221"/>
                <a:gd name="T97" fmla="*/ 80 h 161"/>
                <a:gd name="T98" fmla="*/ 104 w 221"/>
                <a:gd name="T99" fmla="*/ 75 h 161"/>
                <a:gd name="T100" fmla="*/ 109 w 221"/>
                <a:gd name="T101" fmla="*/ 71 h 161"/>
                <a:gd name="T102" fmla="*/ 111 w 221"/>
                <a:gd name="T103" fmla="*/ 68 h 161"/>
                <a:gd name="T104" fmla="*/ 111 w 221"/>
                <a:gd name="T105" fmla="*/ 6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1" h="161">
                  <a:moveTo>
                    <a:pt x="111" y="68"/>
                  </a:moveTo>
                  <a:lnTo>
                    <a:pt x="111" y="68"/>
                  </a:lnTo>
                  <a:lnTo>
                    <a:pt x="114" y="71"/>
                  </a:lnTo>
                  <a:lnTo>
                    <a:pt x="118" y="75"/>
                  </a:lnTo>
                  <a:lnTo>
                    <a:pt x="124" y="80"/>
                  </a:lnTo>
                  <a:lnTo>
                    <a:pt x="129" y="90"/>
                  </a:lnTo>
                  <a:lnTo>
                    <a:pt x="135" y="102"/>
                  </a:lnTo>
                  <a:lnTo>
                    <a:pt x="142" y="118"/>
                  </a:lnTo>
                  <a:lnTo>
                    <a:pt x="149" y="137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89" y="148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12" y="111"/>
                  </a:lnTo>
                  <a:lnTo>
                    <a:pt x="204" y="86"/>
                  </a:lnTo>
                  <a:lnTo>
                    <a:pt x="193" y="64"/>
                  </a:lnTo>
                  <a:lnTo>
                    <a:pt x="181" y="43"/>
                  </a:lnTo>
                  <a:lnTo>
                    <a:pt x="174" y="33"/>
                  </a:lnTo>
                  <a:lnTo>
                    <a:pt x="167" y="25"/>
                  </a:lnTo>
                  <a:lnTo>
                    <a:pt x="158" y="18"/>
                  </a:lnTo>
                  <a:lnTo>
                    <a:pt x="150" y="11"/>
                  </a:lnTo>
                  <a:lnTo>
                    <a:pt x="140" y="7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2" y="3"/>
                  </a:lnTo>
                  <a:lnTo>
                    <a:pt x="82" y="5"/>
                  </a:lnTo>
                  <a:lnTo>
                    <a:pt x="71" y="12"/>
                  </a:lnTo>
                  <a:lnTo>
                    <a:pt x="60" y="21"/>
                  </a:lnTo>
                  <a:lnTo>
                    <a:pt x="49" y="32"/>
                  </a:lnTo>
                  <a:lnTo>
                    <a:pt x="38" y="47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0" y="82"/>
                  </a:lnTo>
                  <a:lnTo>
                    <a:pt x="13" y="98"/>
                  </a:lnTo>
                  <a:lnTo>
                    <a:pt x="7" y="116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32" y="148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72" y="137"/>
                  </a:lnTo>
                  <a:lnTo>
                    <a:pt x="79" y="118"/>
                  </a:lnTo>
                  <a:lnTo>
                    <a:pt x="86" y="102"/>
                  </a:lnTo>
                  <a:lnTo>
                    <a:pt x="93" y="90"/>
                  </a:lnTo>
                  <a:lnTo>
                    <a:pt x="99" y="80"/>
                  </a:lnTo>
                  <a:lnTo>
                    <a:pt x="104" y="75"/>
                  </a:lnTo>
                  <a:lnTo>
                    <a:pt x="109" y="71"/>
                  </a:lnTo>
                  <a:lnTo>
                    <a:pt x="111" y="68"/>
                  </a:lnTo>
                  <a:lnTo>
                    <a:pt x="111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4981238" y="293738"/>
              <a:ext cx="233363" cy="160338"/>
            </a:xfrm>
            <a:custGeom>
              <a:avLst/>
              <a:gdLst>
                <a:gd name="T0" fmla="*/ 126 w 293"/>
                <a:gd name="T1" fmla="*/ 158 h 202"/>
                <a:gd name="T2" fmla="*/ 109 w 293"/>
                <a:gd name="T3" fmla="*/ 143 h 202"/>
                <a:gd name="T4" fmla="*/ 87 w 293"/>
                <a:gd name="T5" fmla="*/ 115 h 202"/>
                <a:gd name="T6" fmla="*/ 74 w 293"/>
                <a:gd name="T7" fmla="*/ 94 h 202"/>
                <a:gd name="T8" fmla="*/ 69 w 293"/>
                <a:gd name="T9" fmla="*/ 80 h 202"/>
                <a:gd name="T10" fmla="*/ 67 w 293"/>
                <a:gd name="T11" fmla="*/ 73 h 202"/>
                <a:gd name="T12" fmla="*/ 76 w 293"/>
                <a:gd name="T13" fmla="*/ 71 h 202"/>
                <a:gd name="T14" fmla="*/ 95 w 293"/>
                <a:gd name="T15" fmla="*/ 68 h 202"/>
                <a:gd name="T16" fmla="*/ 113 w 293"/>
                <a:gd name="T17" fmla="*/ 69 h 202"/>
                <a:gd name="T18" fmla="*/ 155 w 293"/>
                <a:gd name="T19" fmla="*/ 76 h 202"/>
                <a:gd name="T20" fmla="*/ 178 w 293"/>
                <a:gd name="T21" fmla="*/ 82 h 202"/>
                <a:gd name="T22" fmla="*/ 200 w 293"/>
                <a:gd name="T23" fmla="*/ 73 h 202"/>
                <a:gd name="T24" fmla="*/ 224 w 293"/>
                <a:gd name="T25" fmla="*/ 71 h 202"/>
                <a:gd name="T26" fmla="*/ 238 w 293"/>
                <a:gd name="T27" fmla="*/ 72 h 202"/>
                <a:gd name="T28" fmla="*/ 252 w 293"/>
                <a:gd name="T29" fmla="*/ 75 h 202"/>
                <a:gd name="T30" fmla="*/ 293 w 293"/>
                <a:gd name="T31" fmla="*/ 51 h 202"/>
                <a:gd name="T32" fmla="*/ 238 w 293"/>
                <a:gd name="T33" fmla="*/ 29 h 202"/>
                <a:gd name="T34" fmla="*/ 185 w 293"/>
                <a:gd name="T35" fmla="*/ 13 h 202"/>
                <a:gd name="T36" fmla="*/ 138 w 293"/>
                <a:gd name="T37" fmla="*/ 3 h 202"/>
                <a:gd name="T38" fmla="*/ 95 w 293"/>
                <a:gd name="T39" fmla="*/ 0 h 202"/>
                <a:gd name="T40" fmla="*/ 77 w 293"/>
                <a:gd name="T41" fmla="*/ 0 h 202"/>
                <a:gd name="T42" fmla="*/ 47 w 293"/>
                <a:gd name="T43" fmla="*/ 7 h 202"/>
                <a:gd name="T44" fmla="*/ 26 w 293"/>
                <a:gd name="T45" fmla="*/ 18 h 202"/>
                <a:gd name="T46" fmla="*/ 13 w 293"/>
                <a:gd name="T47" fmla="*/ 32 h 202"/>
                <a:gd name="T48" fmla="*/ 8 w 293"/>
                <a:gd name="T49" fmla="*/ 39 h 202"/>
                <a:gd name="T50" fmla="*/ 1 w 293"/>
                <a:gd name="T51" fmla="*/ 57 h 202"/>
                <a:gd name="T52" fmla="*/ 0 w 293"/>
                <a:gd name="T53" fmla="*/ 75 h 202"/>
                <a:gd name="T54" fmla="*/ 2 w 293"/>
                <a:gd name="T55" fmla="*/ 96 h 202"/>
                <a:gd name="T56" fmla="*/ 9 w 293"/>
                <a:gd name="T57" fmla="*/ 116 h 202"/>
                <a:gd name="T58" fmla="*/ 34 w 293"/>
                <a:gd name="T59" fmla="*/ 159 h 202"/>
                <a:gd name="T60" fmla="*/ 72 w 293"/>
                <a:gd name="T61" fmla="*/ 202 h 202"/>
                <a:gd name="T62" fmla="*/ 98 w 293"/>
                <a:gd name="T63" fmla="*/ 180 h 202"/>
                <a:gd name="T64" fmla="*/ 126 w 293"/>
                <a:gd name="T65" fmla="*/ 1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202">
                  <a:moveTo>
                    <a:pt x="126" y="158"/>
                  </a:moveTo>
                  <a:lnTo>
                    <a:pt x="126" y="158"/>
                  </a:lnTo>
                  <a:lnTo>
                    <a:pt x="109" y="143"/>
                  </a:lnTo>
                  <a:lnTo>
                    <a:pt x="109" y="143"/>
                  </a:lnTo>
                  <a:lnTo>
                    <a:pt x="96" y="128"/>
                  </a:lnTo>
                  <a:lnTo>
                    <a:pt x="87" y="115"/>
                  </a:lnTo>
                  <a:lnTo>
                    <a:pt x="80" y="104"/>
                  </a:lnTo>
                  <a:lnTo>
                    <a:pt x="74" y="94"/>
                  </a:lnTo>
                  <a:lnTo>
                    <a:pt x="70" y="86"/>
                  </a:lnTo>
                  <a:lnTo>
                    <a:pt x="69" y="80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70" y="72"/>
                  </a:lnTo>
                  <a:lnTo>
                    <a:pt x="76" y="71"/>
                  </a:lnTo>
                  <a:lnTo>
                    <a:pt x="84" y="69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113" y="69"/>
                  </a:lnTo>
                  <a:lnTo>
                    <a:pt x="132" y="72"/>
                  </a:lnTo>
                  <a:lnTo>
                    <a:pt x="155" y="76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88" y="78"/>
                  </a:lnTo>
                  <a:lnTo>
                    <a:pt x="200" y="73"/>
                  </a:lnTo>
                  <a:lnTo>
                    <a:pt x="211" y="72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38" y="72"/>
                  </a:lnTo>
                  <a:lnTo>
                    <a:pt x="252" y="75"/>
                  </a:lnTo>
                  <a:lnTo>
                    <a:pt x="252" y="75"/>
                  </a:lnTo>
                  <a:lnTo>
                    <a:pt x="293" y="51"/>
                  </a:lnTo>
                  <a:lnTo>
                    <a:pt x="293" y="51"/>
                  </a:lnTo>
                  <a:lnTo>
                    <a:pt x="265" y="40"/>
                  </a:lnTo>
                  <a:lnTo>
                    <a:pt x="238" y="29"/>
                  </a:lnTo>
                  <a:lnTo>
                    <a:pt x="210" y="21"/>
                  </a:lnTo>
                  <a:lnTo>
                    <a:pt x="185" y="13"/>
                  </a:lnTo>
                  <a:lnTo>
                    <a:pt x="160" y="7"/>
                  </a:lnTo>
                  <a:lnTo>
                    <a:pt x="138" y="3"/>
                  </a:lnTo>
                  <a:lnTo>
                    <a:pt x="116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77" y="0"/>
                  </a:lnTo>
                  <a:lnTo>
                    <a:pt x="60" y="3"/>
                  </a:lnTo>
                  <a:lnTo>
                    <a:pt x="47" y="7"/>
                  </a:lnTo>
                  <a:lnTo>
                    <a:pt x="36" y="13"/>
                  </a:lnTo>
                  <a:lnTo>
                    <a:pt x="26" y="18"/>
                  </a:lnTo>
                  <a:lnTo>
                    <a:pt x="19" y="25"/>
                  </a:lnTo>
                  <a:lnTo>
                    <a:pt x="13" y="32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4" y="47"/>
                  </a:lnTo>
                  <a:lnTo>
                    <a:pt x="1" y="57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6"/>
                  </a:lnTo>
                  <a:lnTo>
                    <a:pt x="2" y="96"/>
                  </a:lnTo>
                  <a:lnTo>
                    <a:pt x="5" y="105"/>
                  </a:lnTo>
                  <a:lnTo>
                    <a:pt x="9" y="116"/>
                  </a:lnTo>
                  <a:lnTo>
                    <a:pt x="20" y="137"/>
                  </a:lnTo>
                  <a:lnTo>
                    <a:pt x="34" y="159"/>
                  </a:lnTo>
                  <a:lnTo>
                    <a:pt x="52" y="180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98" y="180"/>
                  </a:lnTo>
                  <a:lnTo>
                    <a:pt x="126" y="158"/>
                  </a:lnTo>
                  <a:lnTo>
                    <a:pt x="126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4981238" y="293738"/>
              <a:ext cx="530225" cy="358775"/>
            </a:xfrm>
            <a:custGeom>
              <a:avLst/>
              <a:gdLst>
                <a:gd name="T0" fmla="*/ 217 w 667"/>
                <a:gd name="T1" fmla="*/ 357 h 453"/>
                <a:gd name="T2" fmla="*/ 150 w 667"/>
                <a:gd name="T3" fmla="*/ 377 h 453"/>
                <a:gd name="T4" fmla="*/ 95 w 667"/>
                <a:gd name="T5" fmla="*/ 384 h 453"/>
                <a:gd name="T6" fmla="*/ 70 w 667"/>
                <a:gd name="T7" fmla="*/ 381 h 453"/>
                <a:gd name="T8" fmla="*/ 67 w 667"/>
                <a:gd name="T9" fmla="*/ 377 h 453"/>
                <a:gd name="T10" fmla="*/ 76 w 667"/>
                <a:gd name="T11" fmla="*/ 356 h 453"/>
                <a:gd name="T12" fmla="*/ 103 w 667"/>
                <a:gd name="T13" fmla="*/ 317 h 453"/>
                <a:gd name="T14" fmla="*/ 137 w 667"/>
                <a:gd name="T15" fmla="*/ 284 h 453"/>
                <a:gd name="T16" fmla="*/ 200 w 667"/>
                <a:gd name="T17" fmla="*/ 231 h 453"/>
                <a:gd name="T18" fmla="*/ 224 w 667"/>
                <a:gd name="T19" fmla="*/ 236 h 453"/>
                <a:gd name="T20" fmla="*/ 249 w 667"/>
                <a:gd name="T21" fmla="*/ 230 h 453"/>
                <a:gd name="T22" fmla="*/ 278 w 667"/>
                <a:gd name="T23" fmla="*/ 208 h 453"/>
                <a:gd name="T24" fmla="*/ 289 w 667"/>
                <a:gd name="T25" fmla="*/ 172 h 453"/>
                <a:gd name="T26" fmla="*/ 299 w 667"/>
                <a:gd name="T27" fmla="*/ 166 h 453"/>
                <a:gd name="T28" fmla="*/ 414 w 667"/>
                <a:gd name="T29" fmla="*/ 109 h 453"/>
                <a:gd name="T30" fmla="*/ 516 w 667"/>
                <a:gd name="T31" fmla="*/ 75 h 453"/>
                <a:gd name="T32" fmla="*/ 570 w 667"/>
                <a:gd name="T33" fmla="*/ 68 h 453"/>
                <a:gd name="T34" fmla="*/ 595 w 667"/>
                <a:gd name="T35" fmla="*/ 72 h 453"/>
                <a:gd name="T36" fmla="*/ 598 w 667"/>
                <a:gd name="T37" fmla="*/ 76 h 453"/>
                <a:gd name="T38" fmla="*/ 589 w 667"/>
                <a:gd name="T39" fmla="*/ 97 h 453"/>
                <a:gd name="T40" fmla="*/ 562 w 667"/>
                <a:gd name="T41" fmla="*/ 136 h 453"/>
                <a:gd name="T42" fmla="*/ 541 w 667"/>
                <a:gd name="T43" fmla="*/ 158 h 453"/>
                <a:gd name="T44" fmla="*/ 594 w 667"/>
                <a:gd name="T45" fmla="*/ 202 h 453"/>
                <a:gd name="T46" fmla="*/ 603 w 667"/>
                <a:gd name="T47" fmla="*/ 193 h 453"/>
                <a:gd name="T48" fmla="*/ 646 w 667"/>
                <a:gd name="T49" fmla="*/ 136 h 453"/>
                <a:gd name="T50" fmla="*/ 661 w 667"/>
                <a:gd name="T51" fmla="*/ 105 h 453"/>
                <a:gd name="T52" fmla="*/ 667 w 667"/>
                <a:gd name="T53" fmla="*/ 71 h 453"/>
                <a:gd name="T54" fmla="*/ 660 w 667"/>
                <a:gd name="T55" fmla="*/ 46 h 453"/>
                <a:gd name="T56" fmla="*/ 653 w 667"/>
                <a:gd name="T57" fmla="*/ 32 h 453"/>
                <a:gd name="T58" fmla="*/ 630 w 667"/>
                <a:gd name="T59" fmla="*/ 13 h 453"/>
                <a:gd name="T60" fmla="*/ 588 w 667"/>
                <a:gd name="T61" fmla="*/ 0 h 453"/>
                <a:gd name="T62" fmla="*/ 555 w 667"/>
                <a:gd name="T63" fmla="*/ 0 h 453"/>
                <a:gd name="T64" fmla="*/ 470 w 667"/>
                <a:gd name="T65" fmla="*/ 15 h 453"/>
                <a:gd name="T66" fmla="*/ 350 w 667"/>
                <a:gd name="T67" fmla="*/ 62 h 453"/>
                <a:gd name="T68" fmla="*/ 264 w 667"/>
                <a:gd name="T69" fmla="*/ 107 h 453"/>
                <a:gd name="T70" fmla="*/ 247 w 667"/>
                <a:gd name="T71" fmla="*/ 109 h 453"/>
                <a:gd name="T72" fmla="*/ 224 w 667"/>
                <a:gd name="T73" fmla="*/ 105 h 453"/>
                <a:gd name="T74" fmla="*/ 199 w 667"/>
                <a:gd name="T75" fmla="*/ 111 h 453"/>
                <a:gd name="T76" fmla="*/ 170 w 667"/>
                <a:gd name="T77" fmla="*/ 134 h 453"/>
                <a:gd name="T78" fmla="*/ 159 w 667"/>
                <a:gd name="T79" fmla="*/ 170 h 453"/>
                <a:gd name="T80" fmla="*/ 159 w 667"/>
                <a:gd name="T81" fmla="*/ 176 h 453"/>
                <a:gd name="T82" fmla="*/ 84 w 667"/>
                <a:gd name="T83" fmla="*/ 238 h 453"/>
                <a:gd name="T84" fmla="*/ 45 w 667"/>
                <a:gd name="T85" fmla="*/ 280 h 453"/>
                <a:gd name="T86" fmla="*/ 9 w 667"/>
                <a:gd name="T87" fmla="*/ 334 h 453"/>
                <a:gd name="T88" fmla="*/ 1 w 667"/>
                <a:gd name="T89" fmla="*/ 360 h 453"/>
                <a:gd name="T90" fmla="*/ 0 w 667"/>
                <a:gd name="T91" fmla="*/ 392 h 453"/>
                <a:gd name="T92" fmla="*/ 8 w 667"/>
                <a:gd name="T93" fmla="*/ 414 h 453"/>
                <a:gd name="T94" fmla="*/ 19 w 667"/>
                <a:gd name="T95" fmla="*/ 428 h 453"/>
                <a:gd name="T96" fmla="*/ 47 w 667"/>
                <a:gd name="T97" fmla="*/ 446 h 453"/>
                <a:gd name="T98" fmla="*/ 95 w 667"/>
                <a:gd name="T99" fmla="*/ 453 h 453"/>
                <a:gd name="T100" fmla="*/ 138 w 667"/>
                <a:gd name="T101" fmla="*/ 450 h 453"/>
                <a:gd name="T102" fmla="*/ 211 w 667"/>
                <a:gd name="T103" fmla="*/ 432 h 453"/>
                <a:gd name="T104" fmla="*/ 293 w 667"/>
                <a:gd name="T105" fmla="*/ 400 h 453"/>
                <a:gd name="T106" fmla="*/ 247 w 667"/>
                <a:gd name="T107" fmla="*/ 37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7" h="453">
                  <a:moveTo>
                    <a:pt x="247" y="375"/>
                  </a:moveTo>
                  <a:lnTo>
                    <a:pt x="247" y="375"/>
                  </a:lnTo>
                  <a:lnTo>
                    <a:pt x="217" y="357"/>
                  </a:lnTo>
                  <a:lnTo>
                    <a:pt x="217" y="357"/>
                  </a:lnTo>
                  <a:lnTo>
                    <a:pt x="182" y="369"/>
                  </a:lnTo>
                  <a:lnTo>
                    <a:pt x="150" y="377"/>
                  </a:lnTo>
                  <a:lnTo>
                    <a:pt x="121" y="382"/>
                  </a:lnTo>
                  <a:lnTo>
                    <a:pt x="95" y="384"/>
                  </a:lnTo>
                  <a:lnTo>
                    <a:pt x="95" y="384"/>
                  </a:lnTo>
                  <a:lnTo>
                    <a:pt x="84" y="384"/>
                  </a:lnTo>
                  <a:lnTo>
                    <a:pt x="76" y="382"/>
                  </a:lnTo>
                  <a:lnTo>
                    <a:pt x="70" y="381"/>
                  </a:lnTo>
                  <a:lnTo>
                    <a:pt x="67" y="380"/>
                  </a:lnTo>
                  <a:lnTo>
                    <a:pt x="67" y="380"/>
                  </a:lnTo>
                  <a:lnTo>
                    <a:pt x="67" y="377"/>
                  </a:lnTo>
                  <a:lnTo>
                    <a:pt x="69" y="371"/>
                  </a:lnTo>
                  <a:lnTo>
                    <a:pt x="72" y="364"/>
                  </a:lnTo>
                  <a:lnTo>
                    <a:pt x="76" y="356"/>
                  </a:lnTo>
                  <a:lnTo>
                    <a:pt x="83" y="345"/>
                  </a:lnTo>
                  <a:lnTo>
                    <a:pt x="91" y="332"/>
                  </a:lnTo>
                  <a:lnTo>
                    <a:pt x="103" y="317"/>
                  </a:lnTo>
                  <a:lnTo>
                    <a:pt x="119" y="301"/>
                  </a:lnTo>
                  <a:lnTo>
                    <a:pt x="119" y="301"/>
                  </a:lnTo>
                  <a:lnTo>
                    <a:pt x="137" y="284"/>
                  </a:lnTo>
                  <a:lnTo>
                    <a:pt x="156" y="266"/>
                  </a:lnTo>
                  <a:lnTo>
                    <a:pt x="177" y="248"/>
                  </a:lnTo>
                  <a:lnTo>
                    <a:pt x="200" y="231"/>
                  </a:lnTo>
                  <a:lnTo>
                    <a:pt x="200" y="231"/>
                  </a:lnTo>
                  <a:lnTo>
                    <a:pt x="211" y="234"/>
                  </a:lnTo>
                  <a:lnTo>
                    <a:pt x="224" y="236"/>
                  </a:lnTo>
                  <a:lnTo>
                    <a:pt x="224" y="236"/>
                  </a:lnTo>
                  <a:lnTo>
                    <a:pt x="236" y="234"/>
                  </a:lnTo>
                  <a:lnTo>
                    <a:pt x="249" y="230"/>
                  </a:lnTo>
                  <a:lnTo>
                    <a:pt x="260" y="224"/>
                  </a:lnTo>
                  <a:lnTo>
                    <a:pt x="270" y="218"/>
                  </a:lnTo>
                  <a:lnTo>
                    <a:pt x="278" y="208"/>
                  </a:lnTo>
                  <a:lnTo>
                    <a:pt x="283" y="197"/>
                  </a:lnTo>
                  <a:lnTo>
                    <a:pt x="288" y="184"/>
                  </a:lnTo>
                  <a:lnTo>
                    <a:pt x="289" y="172"/>
                  </a:lnTo>
                  <a:lnTo>
                    <a:pt x="289" y="172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337" y="146"/>
                  </a:lnTo>
                  <a:lnTo>
                    <a:pt x="376" y="126"/>
                  </a:lnTo>
                  <a:lnTo>
                    <a:pt x="414" y="109"/>
                  </a:lnTo>
                  <a:lnTo>
                    <a:pt x="450" y="96"/>
                  </a:lnTo>
                  <a:lnTo>
                    <a:pt x="484" y="83"/>
                  </a:lnTo>
                  <a:lnTo>
                    <a:pt x="516" y="75"/>
                  </a:lnTo>
                  <a:lnTo>
                    <a:pt x="545" y="71"/>
                  </a:lnTo>
                  <a:lnTo>
                    <a:pt x="570" y="68"/>
                  </a:lnTo>
                  <a:lnTo>
                    <a:pt x="570" y="68"/>
                  </a:lnTo>
                  <a:lnTo>
                    <a:pt x="581" y="69"/>
                  </a:lnTo>
                  <a:lnTo>
                    <a:pt x="589" y="71"/>
                  </a:lnTo>
                  <a:lnTo>
                    <a:pt x="595" y="72"/>
                  </a:lnTo>
                  <a:lnTo>
                    <a:pt x="598" y="73"/>
                  </a:lnTo>
                  <a:lnTo>
                    <a:pt x="598" y="73"/>
                  </a:lnTo>
                  <a:lnTo>
                    <a:pt x="598" y="76"/>
                  </a:lnTo>
                  <a:lnTo>
                    <a:pt x="596" y="82"/>
                  </a:lnTo>
                  <a:lnTo>
                    <a:pt x="594" y="89"/>
                  </a:lnTo>
                  <a:lnTo>
                    <a:pt x="589" y="97"/>
                  </a:lnTo>
                  <a:lnTo>
                    <a:pt x="584" y="108"/>
                  </a:lnTo>
                  <a:lnTo>
                    <a:pt x="574" y="121"/>
                  </a:lnTo>
                  <a:lnTo>
                    <a:pt x="562" y="136"/>
                  </a:lnTo>
                  <a:lnTo>
                    <a:pt x="547" y="152"/>
                  </a:lnTo>
                  <a:lnTo>
                    <a:pt x="547" y="152"/>
                  </a:lnTo>
                  <a:lnTo>
                    <a:pt x="541" y="158"/>
                  </a:lnTo>
                  <a:lnTo>
                    <a:pt x="541" y="158"/>
                  </a:lnTo>
                  <a:lnTo>
                    <a:pt x="569" y="180"/>
                  </a:lnTo>
                  <a:lnTo>
                    <a:pt x="594" y="202"/>
                  </a:lnTo>
                  <a:lnTo>
                    <a:pt x="594" y="202"/>
                  </a:lnTo>
                  <a:lnTo>
                    <a:pt x="603" y="193"/>
                  </a:lnTo>
                  <a:lnTo>
                    <a:pt x="603" y="193"/>
                  </a:lnTo>
                  <a:lnTo>
                    <a:pt x="620" y="173"/>
                  </a:lnTo>
                  <a:lnTo>
                    <a:pt x="635" y="154"/>
                  </a:lnTo>
                  <a:lnTo>
                    <a:pt x="646" y="136"/>
                  </a:lnTo>
                  <a:lnTo>
                    <a:pt x="656" y="118"/>
                  </a:lnTo>
                  <a:lnTo>
                    <a:pt x="656" y="118"/>
                  </a:lnTo>
                  <a:lnTo>
                    <a:pt x="661" y="105"/>
                  </a:lnTo>
                  <a:lnTo>
                    <a:pt x="664" y="91"/>
                  </a:lnTo>
                  <a:lnTo>
                    <a:pt x="667" y="80"/>
                  </a:lnTo>
                  <a:lnTo>
                    <a:pt x="667" y="71"/>
                  </a:lnTo>
                  <a:lnTo>
                    <a:pt x="666" y="61"/>
                  </a:lnTo>
                  <a:lnTo>
                    <a:pt x="663" y="53"/>
                  </a:lnTo>
                  <a:lnTo>
                    <a:pt x="660" y="46"/>
                  </a:lnTo>
                  <a:lnTo>
                    <a:pt x="657" y="39"/>
                  </a:lnTo>
                  <a:lnTo>
                    <a:pt x="657" y="39"/>
                  </a:lnTo>
                  <a:lnTo>
                    <a:pt x="653" y="32"/>
                  </a:lnTo>
                  <a:lnTo>
                    <a:pt x="648" y="25"/>
                  </a:lnTo>
                  <a:lnTo>
                    <a:pt x="639" y="18"/>
                  </a:lnTo>
                  <a:lnTo>
                    <a:pt x="630" y="13"/>
                  </a:lnTo>
                  <a:lnTo>
                    <a:pt x="619" y="7"/>
                  </a:lnTo>
                  <a:lnTo>
                    <a:pt x="605" y="3"/>
                  </a:lnTo>
                  <a:lnTo>
                    <a:pt x="588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55" y="0"/>
                  </a:lnTo>
                  <a:lnTo>
                    <a:pt x="540" y="1"/>
                  </a:lnTo>
                  <a:lnTo>
                    <a:pt x="506" y="7"/>
                  </a:lnTo>
                  <a:lnTo>
                    <a:pt x="470" y="15"/>
                  </a:lnTo>
                  <a:lnTo>
                    <a:pt x="433" y="28"/>
                  </a:lnTo>
                  <a:lnTo>
                    <a:pt x="393" y="43"/>
                  </a:lnTo>
                  <a:lnTo>
                    <a:pt x="350" y="62"/>
                  </a:lnTo>
                  <a:lnTo>
                    <a:pt x="307" y="83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47" y="109"/>
                  </a:lnTo>
                  <a:lnTo>
                    <a:pt x="239" y="107"/>
                  </a:lnTo>
                  <a:lnTo>
                    <a:pt x="232" y="105"/>
                  </a:lnTo>
                  <a:lnTo>
                    <a:pt x="224" y="105"/>
                  </a:lnTo>
                  <a:lnTo>
                    <a:pt x="224" y="105"/>
                  </a:lnTo>
                  <a:lnTo>
                    <a:pt x="211" y="107"/>
                  </a:lnTo>
                  <a:lnTo>
                    <a:pt x="199" y="111"/>
                  </a:lnTo>
                  <a:lnTo>
                    <a:pt x="188" y="116"/>
                  </a:lnTo>
                  <a:lnTo>
                    <a:pt x="178" y="125"/>
                  </a:lnTo>
                  <a:lnTo>
                    <a:pt x="170" y="134"/>
                  </a:lnTo>
                  <a:lnTo>
                    <a:pt x="164" y="146"/>
                  </a:lnTo>
                  <a:lnTo>
                    <a:pt x="160" y="157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59" y="176"/>
                  </a:lnTo>
                  <a:lnTo>
                    <a:pt x="159" y="176"/>
                  </a:lnTo>
                  <a:lnTo>
                    <a:pt x="132" y="197"/>
                  </a:lnTo>
                  <a:lnTo>
                    <a:pt x="106" y="218"/>
                  </a:lnTo>
                  <a:lnTo>
                    <a:pt x="84" y="238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45" y="280"/>
                  </a:lnTo>
                  <a:lnTo>
                    <a:pt x="30" y="298"/>
                  </a:lnTo>
                  <a:lnTo>
                    <a:pt x="19" y="317"/>
                  </a:lnTo>
                  <a:lnTo>
                    <a:pt x="9" y="334"/>
                  </a:lnTo>
                  <a:lnTo>
                    <a:pt x="9" y="334"/>
                  </a:lnTo>
                  <a:lnTo>
                    <a:pt x="4" y="348"/>
                  </a:lnTo>
                  <a:lnTo>
                    <a:pt x="1" y="360"/>
                  </a:lnTo>
                  <a:lnTo>
                    <a:pt x="0" y="373"/>
                  </a:lnTo>
                  <a:lnTo>
                    <a:pt x="0" y="382"/>
                  </a:lnTo>
                  <a:lnTo>
                    <a:pt x="0" y="392"/>
                  </a:lnTo>
                  <a:lnTo>
                    <a:pt x="2" y="400"/>
                  </a:lnTo>
                  <a:lnTo>
                    <a:pt x="5" y="407"/>
                  </a:lnTo>
                  <a:lnTo>
                    <a:pt x="8" y="414"/>
                  </a:lnTo>
                  <a:lnTo>
                    <a:pt x="8" y="414"/>
                  </a:lnTo>
                  <a:lnTo>
                    <a:pt x="13" y="421"/>
                  </a:lnTo>
                  <a:lnTo>
                    <a:pt x="19" y="428"/>
                  </a:lnTo>
                  <a:lnTo>
                    <a:pt x="26" y="434"/>
                  </a:lnTo>
                  <a:lnTo>
                    <a:pt x="36" y="441"/>
                  </a:lnTo>
                  <a:lnTo>
                    <a:pt x="47" y="446"/>
                  </a:lnTo>
                  <a:lnTo>
                    <a:pt x="60" y="449"/>
                  </a:lnTo>
                  <a:lnTo>
                    <a:pt x="77" y="452"/>
                  </a:lnTo>
                  <a:lnTo>
                    <a:pt x="95" y="453"/>
                  </a:lnTo>
                  <a:lnTo>
                    <a:pt x="95" y="453"/>
                  </a:lnTo>
                  <a:lnTo>
                    <a:pt x="116" y="452"/>
                  </a:lnTo>
                  <a:lnTo>
                    <a:pt x="138" y="450"/>
                  </a:lnTo>
                  <a:lnTo>
                    <a:pt x="160" y="446"/>
                  </a:lnTo>
                  <a:lnTo>
                    <a:pt x="185" y="439"/>
                  </a:lnTo>
                  <a:lnTo>
                    <a:pt x="211" y="432"/>
                  </a:lnTo>
                  <a:lnTo>
                    <a:pt x="238" y="423"/>
                  </a:lnTo>
                  <a:lnTo>
                    <a:pt x="265" y="413"/>
                  </a:lnTo>
                  <a:lnTo>
                    <a:pt x="293" y="400"/>
                  </a:lnTo>
                  <a:lnTo>
                    <a:pt x="293" y="400"/>
                  </a:lnTo>
                  <a:lnTo>
                    <a:pt x="247" y="375"/>
                  </a:lnTo>
                  <a:lnTo>
                    <a:pt x="247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5159038" y="642988"/>
              <a:ext cx="168275" cy="127000"/>
            </a:xfrm>
            <a:custGeom>
              <a:avLst/>
              <a:gdLst>
                <a:gd name="T0" fmla="*/ 154 w 212"/>
                <a:gd name="T1" fmla="*/ 5 h 160"/>
                <a:gd name="T2" fmla="*/ 154 w 212"/>
                <a:gd name="T3" fmla="*/ 5 h 160"/>
                <a:gd name="T4" fmla="*/ 147 w 212"/>
                <a:gd name="T5" fmla="*/ 27 h 160"/>
                <a:gd name="T6" fmla="*/ 140 w 212"/>
                <a:gd name="T7" fmla="*/ 45 h 160"/>
                <a:gd name="T8" fmla="*/ 135 w 212"/>
                <a:gd name="T9" fmla="*/ 60 h 160"/>
                <a:gd name="T10" fmla="*/ 128 w 212"/>
                <a:gd name="T11" fmla="*/ 72 h 160"/>
                <a:gd name="T12" fmla="*/ 122 w 212"/>
                <a:gd name="T13" fmla="*/ 80 h 160"/>
                <a:gd name="T14" fmla="*/ 118 w 212"/>
                <a:gd name="T15" fmla="*/ 85 h 160"/>
                <a:gd name="T16" fmla="*/ 114 w 212"/>
                <a:gd name="T17" fmla="*/ 90 h 160"/>
                <a:gd name="T18" fmla="*/ 111 w 212"/>
                <a:gd name="T19" fmla="*/ 91 h 160"/>
                <a:gd name="T20" fmla="*/ 111 w 212"/>
                <a:gd name="T21" fmla="*/ 91 h 160"/>
                <a:gd name="T22" fmla="*/ 109 w 212"/>
                <a:gd name="T23" fmla="*/ 90 h 160"/>
                <a:gd name="T24" fmla="*/ 104 w 212"/>
                <a:gd name="T25" fmla="*/ 85 h 160"/>
                <a:gd name="T26" fmla="*/ 99 w 212"/>
                <a:gd name="T27" fmla="*/ 80 h 160"/>
                <a:gd name="T28" fmla="*/ 93 w 212"/>
                <a:gd name="T29" fmla="*/ 70 h 160"/>
                <a:gd name="T30" fmla="*/ 86 w 212"/>
                <a:gd name="T31" fmla="*/ 58 h 160"/>
                <a:gd name="T32" fmla="*/ 79 w 212"/>
                <a:gd name="T33" fmla="*/ 42 h 160"/>
                <a:gd name="T34" fmla="*/ 72 w 212"/>
                <a:gd name="T35" fmla="*/ 23 h 160"/>
                <a:gd name="T36" fmla="*/ 66 w 212"/>
                <a:gd name="T37" fmla="*/ 0 h 160"/>
                <a:gd name="T38" fmla="*/ 66 w 212"/>
                <a:gd name="T39" fmla="*/ 0 h 160"/>
                <a:gd name="T40" fmla="*/ 32 w 212"/>
                <a:gd name="T41" fmla="*/ 12 h 160"/>
                <a:gd name="T42" fmla="*/ 0 w 212"/>
                <a:gd name="T43" fmla="*/ 23 h 160"/>
                <a:gd name="T44" fmla="*/ 0 w 212"/>
                <a:gd name="T45" fmla="*/ 23 h 160"/>
                <a:gd name="T46" fmla="*/ 9 w 212"/>
                <a:gd name="T47" fmla="*/ 48 h 160"/>
                <a:gd name="T48" fmla="*/ 18 w 212"/>
                <a:gd name="T49" fmla="*/ 73 h 160"/>
                <a:gd name="T50" fmla="*/ 28 w 212"/>
                <a:gd name="T51" fmla="*/ 96 h 160"/>
                <a:gd name="T52" fmla="*/ 42 w 212"/>
                <a:gd name="T53" fmla="*/ 117 h 160"/>
                <a:gd name="T54" fmla="*/ 49 w 212"/>
                <a:gd name="T55" fmla="*/ 127 h 160"/>
                <a:gd name="T56" fmla="*/ 56 w 212"/>
                <a:gd name="T57" fmla="*/ 135 h 160"/>
                <a:gd name="T58" fmla="*/ 64 w 212"/>
                <a:gd name="T59" fmla="*/ 142 h 160"/>
                <a:gd name="T60" fmla="*/ 72 w 212"/>
                <a:gd name="T61" fmla="*/ 149 h 160"/>
                <a:gd name="T62" fmla="*/ 81 w 212"/>
                <a:gd name="T63" fmla="*/ 153 h 160"/>
                <a:gd name="T64" fmla="*/ 91 w 212"/>
                <a:gd name="T65" fmla="*/ 157 h 160"/>
                <a:gd name="T66" fmla="*/ 100 w 212"/>
                <a:gd name="T67" fmla="*/ 159 h 160"/>
                <a:gd name="T68" fmla="*/ 111 w 212"/>
                <a:gd name="T69" fmla="*/ 160 h 160"/>
                <a:gd name="T70" fmla="*/ 111 w 212"/>
                <a:gd name="T71" fmla="*/ 160 h 160"/>
                <a:gd name="T72" fmla="*/ 120 w 212"/>
                <a:gd name="T73" fmla="*/ 160 h 160"/>
                <a:gd name="T74" fmla="*/ 129 w 212"/>
                <a:gd name="T75" fmla="*/ 157 h 160"/>
                <a:gd name="T76" fmla="*/ 138 w 212"/>
                <a:gd name="T77" fmla="*/ 155 h 160"/>
                <a:gd name="T78" fmla="*/ 145 w 212"/>
                <a:gd name="T79" fmla="*/ 152 h 160"/>
                <a:gd name="T80" fmla="*/ 153 w 212"/>
                <a:gd name="T81" fmla="*/ 146 h 160"/>
                <a:gd name="T82" fmla="*/ 160 w 212"/>
                <a:gd name="T83" fmla="*/ 141 h 160"/>
                <a:gd name="T84" fmla="*/ 172 w 212"/>
                <a:gd name="T85" fmla="*/ 127 h 160"/>
                <a:gd name="T86" fmla="*/ 185 w 212"/>
                <a:gd name="T87" fmla="*/ 110 h 160"/>
                <a:gd name="T88" fmla="*/ 194 w 212"/>
                <a:gd name="T89" fmla="*/ 92 h 160"/>
                <a:gd name="T90" fmla="*/ 204 w 212"/>
                <a:gd name="T91" fmla="*/ 72 h 160"/>
                <a:gd name="T92" fmla="*/ 212 w 212"/>
                <a:gd name="T93" fmla="*/ 51 h 160"/>
                <a:gd name="T94" fmla="*/ 212 w 212"/>
                <a:gd name="T95" fmla="*/ 51 h 160"/>
                <a:gd name="T96" fmla="*/ 203 w 212"/>
                <a:gd name="T97" fmla="*/ 48 h 160"/>
                <a:gd name="T98" fmla="*/ 194 w 212"/>
                <a:gd name="T99" fmla="*/ 44 h 160"/>
                <a:gd name="T100" fmla="*/ 186 w 212"/>
                <a:gd name="T101" fmla="*/ 38 h 160"/>
                <a:gd name="T102" fmla="*/ 179 w 212"/>
                <a:gd name="T103" fmla="*/ 34 h 160"/>
                <a:gd name="T104" fmla="*/ 172 w 212"/>
                <a:gd name="T105" fmla="*/ 27 h 160"/>
                <a:gd name="T106" fmla="*/ 165 w 212"/>
                <a:gd name="T107" fmla="*/ 20 h 160"/>
                <a:gd name="T108" fmla="*/ 160 w 212"/>
                <a:gd name="T109" fmla="*/ 13 h 160"/>
                <a:gd name="T110" fmla="*/ 154 w 212"/>
                <a:gd name="T111" fmla="*/ 5 h 160"/>
                <a:gd name="T112" fmla="*/ 154 w 212"/>
                <a:gd name="T11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" h="160">
                  <a:moveTo>
                    <a:pt x="154" y="5"/>
                  </a:moveTo>
                  <a:lnTo>
                    <a:pt x="154" y="5"/>
                  </a:lnTo>
                  <a:lnTo>
                    <a:pt x="147" y="27"/>
                  </a:lnTo>
                  <a:lnTo>
                    <a:pt x="140" y="45"/>
                  </a:lnTo>
                  <a:lnTo>
                    <a:pt x="135" y="60"/>
                  </a:lnTo>
                  <a:lnTo>
                    <a:pt x="128" y="72"/>
                  </a:lnTo>
                  <a:lnTo>
                    <a:pt x="122" y="80"/>
                  </a:lnTo>
                  <a:lnTo>
                    <a:pt x="118" y="85"/>
                  </a:lnTo>
                  <a:lnTo>
                    <a:pt x="114" y="90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109" y="90"/>
                  </a:lnTo>
                  <a:lnTo>
                    <a:pt x="104" y="85"/>
                  </a:lnTo>
                  <a:lnTo>
                    <a:pt x="99" y="80"/>
                  </a:lnTo>
                  <a:lnTo>
                    <a:pt x="93" y="70"/>
                  </a:lnTo>
                  <a:lnTo>
                    <a:pt x="86" y="58"/>
                  </a:lnTo>
                  <a:lnTo>
                    <a:pt x="79" y="42"/>
                  </a:lnTo>
                  <a:lnTo>
                    <a:pt x="72" y="23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32" y="1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9" y="48"/>
                  </a:lnTo>
                  <a:lnTo>
                    <a:pt x="18" y="73"/>
                  </a:lnTo>
                  <a:lnTo>
                    <a:pt x="28" y="96"/>
                  </a:lnTo>
                  <a:lnTo>
                    <a:pt x="42" y="117"/>
                  </a:lnTo>
                  <a:lnTo>
                    <a:pt x="49" y="127"/>
                  </a:lnTo>
                  <a:lnTo>
                    <a:pt x="56" y="135"/>
                  </a:lnTo>
                  <a:lnTo>
                    <a:pt x="64" y="142"/>
                  </a:lnTo>
                  <a:lnTo>
                    <a:pt x="72" y="149"/>
                  </a:lnTo>
                  <a:lnTo>
                    <a:pt x="81" y="153"/>
                  </a:lnTo>
                  <a:lnTo>
                    <a:pt x="91" y="157"/>
                  </a:lnTo>
                  <a:lnTo>
                    <a:pt x="100" y="159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20" y="160"/>
                  </a:lnTo>
                  <a:lnTo>
                    <a:pt x="129" y="157"/>
                  </a:lnTo>
                  <a:lnTo>
                    <a:pt x="138" y="155"/>
                  </a:lnTo>
                  <a:lnTo>
                    <a:pt x="145" y="152"/>
                  </a:lnTo>
                  <a:lnTo>
                    <a:pt x="153" y="146"/>
                  </a:lnTo>
                  <a:lnTo>
                    <a:pt x="160" y="141"/>
                  </a:lnTo>
                  <a:lnTo>
                    <a:pt x="172" y="127"/>
                  </a:lnTo>
                  <a:lnTo>
                    <a:pt x="185" y="110"/>
                  </a:lnTo>
                  <a:lnTo>
                    <a:pt x="194" y="92"/>
                  </a:lnTo>
                  <a:lnTo>
                    <a:pt x="204" y="72"/>
                  </a:lnTo>
                  <a:lnTo>
                    <a:pt x="212" y="51"/>
                  </a:lnTo>
                  <a:lnTo>
                    <a:pt x="212" y="51"/>
                  </a:lnTo>
                  <a:lnTo>
                    <a:pt x="203" y="48"/>
                  </a:lnTo>
                  <a:lnTo>
                    <a:pt x="194" y="44"/>
                  </a:lnTo>
                  <a:lnTo>
                    <a:pt x="186" y="38"/>
                  </a:lnTo>
                  <a:lnTo>
                    <a:pt x="179" y="34"/>
                  </a:lnTo>
                  <a:lnTo>
                    <a:pt x="172" y="27"/>
                  </a:lnTo>
                  <a:lnTo>
                    <a:pt x="165" y="20"/>
                  </a:lnTo>
                  <a:lnTo>
                    <a:pt x="160" y="13"/>
                  </a:lnTo>
                  <a:lnTo>
                    <a:pt x="154" y="5"/>
                  </a:lnTo>
                  <a:lnTo>
                    <a:pt x="15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5124113" y="398513"/>
              <a:ext cx="387350" cy="260350"/>
            </a:xfrm>
            <a:custGeom>
              <a:avLst/>
              <a:gdLst>
                <a:gd name="T0" fmla="*/ 429 w 487"/>
                <a:gd name="T1" fmla="*/ 133 h 328"/>
                <a:gd name="T2" fmla="*/ 347 w 487"/>
                <a:gd name="T3" fmla="*/ 58 h 328"/>
                <a:gd name="T4" fmla="*/ 307 w 487"/>
                <a:gd name="T5" fmla="*/ 29 h 328"/>
                <a:gd name="T6" fmla="*/ 297 w 487"/>
                <a:gd name="T7" fmla="*/ 21 h 328"/>
                <a:gd name="T8" fmla="*/ 286 w 487"/>
                <a:gd name="T9" fmla="*/ 14 h 328"/>
                <a:gd name="T10" fmla="*/ 228 w 487"/>
                <a:gd name="T11" fmla="*/ 15 h 328"/>
                <a:gd name="T12" fmla="*/ 218 w 487"/>
                <a:gd name="T13" fmla="*/ 53 h 328"/>
                <a:gd name="T14" fmla="*/ 259 w 487"/>
                <a:gd name="T15" fmla="*/ 78 h 328"/>
                <a:gd name="T16" fmla="*/ 329 w 487"/>
                <a:gd name="T17" fmla="*/ 132 h 328"/>
                <a:gd name="T18" fmla="*/ 383 w 487"/>
                <a:gd name="T19" fmla="*/ 186 h 328"/>
                <a:gd name="T20" fmla="*/ 409 w 487"/>
                <a:gd name="T21" fmla="*/ 222 h 328"/>
                <a:gd name="T22" fmla="*/ 418 w 487"/>
                <a:gd name="T23" fmla="*/ 247 h 328"/>
                <a:gd name="T24" fmla="*/ 398 w 487"/>
                <a:gd name="T25" fmla="*/ 251 h 328"/>
                <a:gd name="T26" fmla="*/ 361 w 487"/>
                <a:gd name="T27" fmla="*/ 249 h 328"/>
                <a:gd name="T28" fmla="*/ 342 w 487"/>
                <a:gd name="T29" fmla="*/ 237 h 328"/>
                <a:gd name="T30" fmla="*/ 322 w 487"/>
                <a:gd name="T31" fmla="*/ 212 h 328"/>
                <a:gd name="T32" fmla="*/ 293 w 487"/>
                <a:gd name="T33" fmla="*/ 199 h 328"/>
                <a:gd name="T34" fmla="*/ 271 w 487"/>
                <a:gd name="T35" fmla="*/ 199 h 328"/>
                <a:gd name="T36" fmla="*/ 241 w 487"/>
                <a:gd name="T37" fmla="*/ 213 h 328"/>
                <a:gd name="T38" fmla="*/ 188 w 487"/>
                <a:gd name="T39" fmla="*/ 190 h 328"/>
                <a:gd name="T40" fmla="*/ 135 w 487"/>
                <a:gd name="T41" fmla="*/ 163 h 328"/>
                <a:gd name="T42" fmla="*/ 119 w 487"/>
                <a:gd name="T43" fmla="*/ 154 h 328"/>
                <a:gd name="T44" fmla="*/ 96 w 487"/>
                <a:gd name="T45" fmla="*/ 140 h 328"/>
                <a:gd name="T46" fmla="*/ 80 w 487"/>
                <a:gd name="T47" fmla="*/ 130 h 328"/>
                <a:gd name="T48" fmla="*/ 62 w 487"/>
                <a:gd name="T49" fmla="*/ 134 h 328"/>
                <a:gd name="T50" fmla="*/ 44 w 487"/>
                <a:gd name="T51" fmla="*/ 137 h 328"/>
                <a:gd name="T52" fmla="*/ 0 w 487"/>
                <a:gd name="T53" fmla="*/ 158 h 328"/>
                <a:gd name="T54" fmla="*/ 48 w 487"/>
                <a:gd name="T55" fmla="*/ 191 h 328"/>
                <a:gd name="T56" fmla="*/ 119 w 487"/>
                <a:gd name="T57" fmla="*/ 231 h 328"/>
                <a:gd name="T58" fmla="*/ 218 w 487"/>
                <a:gd name="T59" fmla="*/ 278 h 328"/>
                <a:gd name="T60" fmla="*/ 227 w 487"/>
                <a:gd name="T61" fmla="*/ 299 h 328"/>
                <a:gd name="T62" fmla="*/ 250 w 487"/>
                <a:gd name="T63" fmla="*/ 320 h 328"/>
                <a:gd name="T64" fmla="*/ 282 w 487"/>
                <a:gd name="T65" fmla="*/ 328 h 328"/>
                <a:gd name="T66" fmla="*/ 306 w 487"/>
                <a:gd name="T67" fmla="*/ 324 h 328"/>
                <a:gd name="T68" fmla="*/ 325 w 487"/>
                <a:gd name="T69" fmla="*/ 312 h 328"/>
                <a:gd name="T70" fmla="*/ 390 w 487"/>
                <a:gd name="T71" fmla="*/ 320 h 328"/>
                <a:gd name="T72" fmla="*/ 408 w 487"/>
                <a:gd name="T73" fmla="*/ 320 h 328"/>
                <a:gd name="T74" fmla="*/ 445 w 487"/>
                <a:gd name="T75" fmla="*/ 309 h 328"/>
                <a:gd name="T76" fmla="*/ 469 w 487"/>
                <a:gd name="T77" fmla="*/ 292 h 328"/>
                <a:gd name="T78" fmla="*/ 477 w 487"/>
                <a:gd name="T79" fmla="*/ 281 h 328"/>
                <a:gd name="T80" fmla="*/ 487 w 487"/>
                <a:gd name="T81" fmla="*/ 237 h 328"/>
                <a:gd name="T82" fmla="*/ 468 w 487"/>
                <a:gd name="T83" fmla="*/ 186 h 328"/>
                <a:gd name="T84" fmla="*/ 441 w 487"/>
                <a:gd name="T85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7" h="328">
                  <a:moveTo>
                    <a:pt x="441" y="147"/>
                  </a:moveTo>
                  <a:lnTo>
                    <a:pt x="441" y="147"/>
                  </a:lnTo>
                  <a:lnTo>
                    <a:pt x="429" y="133"/>
                  </a:lnTo>
                  <a:lnTo>
                    <a:pt x="415" y="118"/>
                  </a:lnTo>
                  <a:lnTo>
                    <a:pt x="383" y="89"/>
                  </a:lnTo>
                  <a:lnTo>
                    <a:pt x="347" y="58"/>
                  </a:lnTo>
                  <a:lnTo>
                    <a:pt x="307" y="29"/>
                  </a:lnTo>
                  <a:lnTo>
                    <a:pt x="307" y="29"/>
                  </a:lnTo>
                  <a:lnTo>
                    <a:pt x="307" y="29"/>
                  </a:lnTo>
                  <a:lnTo>
                    <a:pt x="307" y="28"/>
                  </a:lnTo>
                  <a:lnTo>
                    <a:pt x="307" y="28"/>
                  </a:lnTo>
                  <a:lnTo>
                    <a:pt x="297" y="21"/>
                  </a:lnTo>
                  <a:lnTo>
                    <a:pt x="297" y="21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28" y="15"/>
                  </a:lnTo>
                  <a:lnTo>
                    <a:pt x="189" y="35"/>
                  </a:lnTo>
                  <a:lnTo>
                    <a:pt x="189" y="35"/>
                  </a:lnTo>
                  <a:lnTo>
                    <a:pt x="218" y="53"/>
                  </a:lnTo>
                  <a:lnTo>
                    <a:pt x="247" y="71"/>
                  </a:lnTo>
                  <a:lnTo>
                    <a:pt x="247" y="71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95" y="105"/>
                  </a:lnTo>
                  <a:lnTo>
                    <a:pt x="329" y="132"/>
                  </a:lnTo>
                  <a:lnTo>
                    <a:pt x="358" y="159"/>
                  </a:lnTo>
                  <a:lnTo>
                    <a:pt x="383" y="186"/>
                  </a:lnTo>
                  <a:lnTo>
                    <a:pt x="383" y="186"/>
                  </a:lnTo>
                  <a:lnTo>
                    <a:pt x="394" y="199"/>
                  </a:lnTo>
                  <a:lnTo>
                    <a:pt x="403" y="211"/>
                  </a:lnTo>
                  <a:lnTo>
                    <a:pt x="409" y="222"/>
                  </a:lnTo>
                  <a:lnTo>
                    <a:pt x="414" y="230"/>
                  </a:lnTo>
                  <a:lnTo>
                    <a:pt x="418" y="241"/>
                  </a:lnTo>
                  <a:lnTo>
                    <a:pt x="418" y="247"/>
                  </a:lnTo>
                  <a:lnTo>
                    <a:pt x="418" y="247"/>
                  </a:lnTo>
                  <a:lnTo>
                    <a:pt x="412" y="249"/>
                  </a:lnTo>
                  <a:lnTo>
                    <a:pt x="398" y="251"/>
                  </a:lnTo>
                  <a:lnTo>
                    <a:pt x="389" y="251"/>
                  </a:lnTo>
                  <a:lnTo>
                    <a:pt x="376" y="251"/>
                  </a:lnTo>
                  <a:lnTo>
                    <a:pt x="361" y="249"/>
                  </a:lnTo>
                  <a:lnTo>
                    <a:pt x="344" y="247"/>
                  </a:lnTo>
                  <a:lnTo>
                    <a:pt x="344" y="247"/>
                  </a:lnTo>
                  <a:lnTo>
                    <a:pt x="342" y="237"/>
                  </a:lnTo>
                  <a:lnTo>
                    <a:pt x="336" y="227"/>
                  </a:lnTo>
                  <a:lnTo>
                    <a:pt x="329" y="219"/>
                  </a:lnTo>
                  <a:lnTo>
                    <a:pt x="322" y="212"/>
                  </a:lnTo>
                  <a:lnTo>
                    <a:pt x="313" y="206"/>
                  </a:lnTo>
                  <a:lnTo>
                    <a:pt x="303" y="202"/>
                  </a:lnTo>
                  <a:lnTo>
                    <a:pt x="293" y="199"/>
                  </a:lnTo>
                  <a:lnTo>
                    <a:pt x="282" y="198"/>
                  </a:lnTo>
                  <a:lnTo>
                    <a:pt x="282" y="198"/>
                  </a:lnTo>
                  <a:lnTo>
                    <a:pt x="271" y="199"/>
                  </a:lnTo>
                  <a:lnTo>
                    <a:pt x="260" y="202"/>
                  </a:lnTo>
                  <a:lnTo>
                    <a:pt x="249" y="206"/>
                  </a:lnTo>
                  <a:lnTo>
                    <a:pt x="241" y="213"/>
                  </a:lnTo>
                  <a:lnTo>
                    <a:pt x="241" y="213"/>
                  </a:lnTo>
                  <a:lnTo>
                    <a:pt x="214" y="202"/>
                  </a:lnTo>
                  <a:lnTo>
                    <a:pt x="188" y="190"/>
                  </a:lnTo>
                  <a:lnTo>
                    <a:pt x="162" y="177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84" y="133"/>
                  </a:lnTo>
                  <a:lnTo>
                    <a:pt x="84" y="133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72" y="133"/>
                  </a:lnTo>
                  <a:lnTo>
                    <a:pt x="62" y="134"/>
                  </a:lnTo>
                  <a:lnTo>
                    <a:pt x="54" y="136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27" y="136"/>
                  </a:lnTo>
                  <a:lnTo>
                    <a:pt x="27" y="136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48" y="191"/>
                  </a:lnTo>
                  <a:lnTo>
                    <a:pt x="48" y="191"/>
                  </a:lnTo>
                  <a:lnTo>
                    <a:pt x="84" y="213"/>
                  </a:lnTo>
                  <a:lnTo>
                    <a:pt x="84" y="213"/>
                  </a:lnTo>
                  <a:lnTo>
                    <a:pt x="119" y="231"/>
                  </a:lnTo>
                  <a:lnTo>
                    <a:pt x="152" y="249"/>
                  </a:lnTo>
                  <a:lnTo>
                    <a:pt x="185" y="265"/>
                  </a:lnTo>
                  <a:lnTo>
                    <a:pt x="218" y="278"/>
                  </a:lnTo>
                  <a:lnTo>
                    <a:pt x="218" y="278"/>
                  </a:lnTo>
                  <a:lnTo>
                    <a:pt x="223" y="290"/>
                  </a:lnTo>
                  <a:lnTo>
                    <a:pt x="227" y="299"/>
                  </a:lnTo>
                  <a:lnTo>
                    <a:pt x="234" y="308"/>
                  </a:lnTo>
                  <a:lnTo>
                    <a:pt x="242" y="314"/>
                  </a:lnTo>
                  <a:lnTo>
                    <a:pt x="250" y="320"/>
                  </a:lnTo>
                  <a:lnTo>
                    <a:pt x="260" y="324"/>
                  </a:lnTo>
                  <a:lnTo>
                    <a:pt x="271" y="327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95" y="327"/>
                  </a:lnTo>
                  <a:lnTo>
                    <a:pt x="306" y="324"/>
                  </a:lnTo>
                  <a:lnTo>
                    <a:pt x="315" y="319"/>
                  </a:lnTo>
                  <a:lnTo>
                    <a:pt x="325" y="312"/>
                  </a:lnTo>
                  <a:lnTo>
                    <a:pt x="325" y="312"/>
                  </a:lnTo>
                  <a:lnTo>
                    <a:pt x="360" y="319"/>
                  </a:lnTo>
                  <a:lnTo>
                    <a:pt x="375" y="320"/>
                  </a:lnTo>
                  <a:lnTo>
                    <a:pt x="390" y="320"/>
                  </a:lnTo>
                  <a:lnTo>
                    <a:pt x="390" y="320"/>
                  </a:lnTo>
                  <a:lnTo>
                    <a:pt x="408" y="320"/>
                  </a:lnTo>
                  <a:lnTo>
                    <a:pt x="408" y="320"/>
                  </a:lnTo>
                  <a:lnTo>
                    <a:pt x="422" y="317"/>
                  </a:lnTo>
                  <a:lnTo>
                    <a:pt x="434" y="313"/>
                  </a:lnTo>
                  <a:lnTo>
                    <a:pt x="445" y="309"/>
                  </a:lnTo>
                  <a:lnTo>
                    <a:pt x="455" y="305"/>
                  </a:lnTo>
                  <a:lnTo>
                    <a:pt x="462" y="299"/>
                  </a:lnTo>
                  <a:lnTo>
                    <a:pt x="469" y="292"/>
                  </a:lnTo>
                  <a:lnTo>
                    <a:pt x="473" y="287"/>
                  </a:lnTo>
                  <a:lnTo>
                    <a:pt x="477" y="281"/>
                  </a:lnTo>
                  <a:lnTo>
                    <a:pt x="477" y="281"/>
                  </a:lnTo>
                  <a:lnTo>
                    <a:pt x="483" y="267"/>
                  </a:lnTo>
                  <a:lnTo>
                    <a:pt x="487" y="252"/>
                  </a:lnTo>
                  <a:lnTo>
                    <a:pt x="487" y="237"/>
                  </a:lnTo>
                  <a:lnTo>
                    <a:pt x="483" y="222"/>
                  </a:lnTo>
                  <a:lnTo>
                    <a:pt x="477" y="204"/>
                  </a:lnTo>
                  <a:lnTo>
                    <a:pt x="468" y="186"/>
                  </a:lnTo>
                  <a:lnTo>
                    <a:pt x="457" y="166"/>
                  </a:lnTo>
                  <a:lnTo>
                    <a:pt x="441" y="147"/>
                  </a:lnTo>
                  <a:lnTo>
                    <a:pt x="441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7000875" y="285750"/>
            <a:ext cx="1714500" cy="6191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41"/>
          <p:cNvGrpSpPr>
            <a:grpSpLocks noChangeAspect="1"/>
          </p:cNvGrpSpPr>
          <p:nvPr/>
        </p:nvGrpSpPr>
        <p:grpSpPr>
          <a:xfrm>
            <a:off x="7119974" y="388424"/>
            <a:ext cx="413778" cy="413776"/>
            <a:chOff x="14947901" y="2574976"/>
            <a:chExt cx="595313" cy="595313"/>
          </a:xfrm>
          <a:solidFill>
            <a:srgbClr val="5D87A1"/>
          </a:solidFill>
        </p:grpSpPr>
        <p:sp>
          <p:nvSpPr>
            <p:cNvPr id="45" name="Freeform 107"/>
            <p:cNvSpPr>
              <a:spLocks/>
            </p:cNvSpPr>
            <p:nvPr/>
          </p:nvSpPr>
          <p:spPr bwMode="auto">
            <a:xfrm>
              <a:off x="14947901" y="2933751"/>
              <a:ext cx="236538" cy="236538"/>
            </a:xfrm>
            <a:custGeom>
              <a:avLst/>
              <a:gdLst>
                <a:gd name="T0" fmla="*/ 143 w 298"/>
                <a:gd name="T1" fmla="*/ 114 h 298"/>
                <a:gd name="T2" fmla="*/ 91 w 298"/>
                <a:gd name="T3" fmla="*/ 125 h 298"/>
                <a:gd name="T4" fmla="*/ 0 w 298"/>
                <a:gd name="T5" fmla="*/ 263 h 298"/>
                <a:gd name="T6" fmla="*/ 17 w 298"/>
                <a:gd name="T7" fmla="*/ 281 h 298"/>
                <a:gd name="T8" fmla="*/ 35 w 298"/>
                <a:gd name="T9" fmla="*/ 298 h 298"/>
                <a:gd name="T10" fmla="*/ 173 w 298"/>
                <a:gd name="T11" fmla="*/ 206 h 298"/>
                <a:gd name="T12" fmla="*/ 184 w 298"/>
                <a:gd name="T13" fmla="*/ 155 h 298"/>
                <a:gd name="T14" fmla="*/ 298 w 298"/>
                <a:gd name="T15" fmla="*/ 42 h 298"/>
                <a:gd name="T16" fmla="*/ 256 w 298"/>
                <a:gd name="T17" fmla="*/ 0 h 298"/>
                <a:gd name="T18" fmla="*/ 143 w 298"/>
                <a:gd name="T19" fmla="*/ 11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8" h="298">
                  <a:moveTo>
                    <a:pt x="143" y="114"/>
                  </a:moveTo>
                  <a:lnTo>
                    <a:pt x="91" y="125"/>
                  </a:lnTo>
                  <a:lnTo>
                    <a:pt x="0" y="263"/>
                  </a:lnTo>
                  <a:lnTo>
                    <a:pt x="17" y="281"/>
                  </a:lnTo>
                  <a:lnTo>
                    <a:pt x="35" y="298"/>
                  </a:lnTo>
                  <a:lnTo>
                    <a:pt x="173" y="206"/>
                  </a:lnTo>
                  <a:lnTo>
                    <a:pt x="184" y="155"/>
                  </a:lnTo>
                  <a:lnTo>
                    <a:pt x="298" y="42"/>
                  </a:lnTo>
                  <a:lnTo>
                    <a:pt x="256" y="0"/>
                  </a:lnTo>
                  <a:lnTo>
                    <a:pt x="14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8"/>
            <p:cNvSpPr>
              <a:spLocks/>
            </p:cNvSpPr>
            <p:nvPr/>
          </p:nvSpPr>
          <p:spPr bwMode="auto">
            <a:xfrm>
              <a:off x="15274926" y="2574976"/>
              <a:ext cx="268288" cy="268288"/>
            </a:xfrm>
            <a:custGeom>
              <a:avLst/>
              <a:gdLst>
                <a:gd name="T0" fmla="*/ 227 w 338"/>
                <a:gd name="T1" fmla="*/ 44 h 338"/>
                <a:gd name="T2" fmla="*/ 227 w 338"/>
                <a:gd name="T3" fmla="*/ 44 h 338"/>
                <a:gd name="T4" fmla="*/ 232 w 338"/>
                <a:gd name="T5" fmla="*/ 41 h 338"/>
                <a:gd name="T6" fmla="*/ 236 w 338"/>
                <a:gd name="T7" fmla="*/ 41 h 338"/>
                <a:gd name="T8" fmla="*/ 241 w 338"/>
                <a:gd name="T9" fmla="*/ 41 h 338"/>
                <a:gd name="T10" fmla="*/ 245 w 338"/>
                <a:gd name="T11" fmla="*/ 44 h 338"/>
                <a:gd name="T12" fmla="*/ 245 w 338"/>
                <a:gd name="T13" fmla="*/ 44 h 338"/>
                <a:gd name="T14" fmla="*/ 248 w 338"/>
                <a:gd name="T15" fmla="*/ 48 h 338"/>
                <a:gd name="T16" fmla="*/ 248 w 338"/>
                <a:gd name="T17" fmla="*/ 54 h 338"/>
                <a:gd name="T18" fmla="*/ 248 w 338"/>
                <a:gd name="T19" fmla="*/ 58 h 338"/>
                <a:gd name="T20" fmla="*/ 245 w 338"/>
                <a:gd name="T21" fmla="*/ 62 h 338"/>
                <a:gd name="T22" fmla="*/ 45 w 338"/>
                <a:gd name="T23" fmla="*/ 261 h 338"/>
                <a:gd name="T24" fmla="*/ 76 w 338"/>
                <a:gd name="T25" fmla="*/ 293 h 338"/>
                <a:gd name="T26" fmla="*/ 276 w 338"/>
                <a:gd name="T27" fmla="*/ 92 h 338"/>
                <a:gd name="T28" fmla="*/ 276 w 338"/>
                <a:gd name="T29" fmla="*/ 92 h 338"/>
                <a:gd name="T30" fmla="*/ 280 w 338"/>
                <a:gd name="T31" fmla="*/ 90 h 338"/>
                <a:gd name="T32" fmla="*/ 284 w 338"/>
                <a:gd name="T33" fmla="*/ 90 h 338"/>
                <a:gd name="T34" fmla="*/ 290 w 338"/>
                <a:gd name="T35" fmla="*/ 90 h 338"/>
                <a:gd name="T36" fmla="*/ 294 w 338"/>
                <a:gd name="T37" fmla="*/ 92 h 338"/>
                <a:gd name="T38" fmla="*/ 294 w 338"/>
                <a:gd name="T39" fmla="*/ 92 h 338"/>
                <a:gd name="T40" fmla="*/ 297 w 338"/>
                <a:gd name="T41" fmla="*/ 97 h 338"/>
                <a:gd name="T42" fmla="*/ 297 w 338"/>
                <a:gd name="T43" fmla="*/ 102 h 338"/>
                <a:gd name="T44" fmla="*/ 297 w 338"/>
                <a:gd name="T45" fmla="*/ 106 h 338"/>
                <a:gd name="T46" fmla="*/ 294 w 338"/>
                <a:gd name="T47" fmla="*/ 110 h 338"/>
                <a:gd name="T48" fmla="*/ 93 w 338"/>
                <a:gd name="T49" fmla="*/ 310 h 338"/>
                <a:gd name="T50" fmla="*/ 122 w 338"/>
                <a:gd name="T51" fmla="*/ 338 h 338"/>
                <a:gd name="T52" fmla="*/ 122 w 338"/>
                <a:gd name="T53" fmla="*/ 338 h 338"/>
                <a:gd name="T54" fmla="*/ 124 w 338"/>
                <a:gd name="T55" fmla="*/ 338 h 338"/>
                <a:gd name="T56" fmla="*/ 144 w 338"/>
                <a:gd name="T57" fmla="*/ 315 h 338"/>
                <a:gd name="T58" fmla="*/ 144 w 338"/>
                <a:gd name="T59" fmla="*/ 315 h 338"/>
                <a:gd name="T60" fmla="*/ 313 w 338"/>
                <a:gd name="T61" fmla="*/ 146 h 338"/>
                <a:gd name="T62" fmla="*/ 313 w 338"/>
                <a:gd name="T63" fmla="*/ 146 h 338"/>
                <a:gd name="T64" fmla="*/ 319 w 338"/>
                <a:gd name="T65" fmla="*/ 139 h 338"/>
                <a:gd name="T66" fmla="*/ 324 w 338"/>
                <a:gd name="T67" fmla="*/ 133 h 338"/>
                <a:gd name="T68" fmla="*/ 328 w 338"/>
                <a:gd name="T69" fmla="*/ 126 h 338"/>
                <a:gd name="T70" fmla="*/ 333 w 338"/>
                <a:gd name="T71" fmla="*/ 117 h 338"/>
                <a:gd name="T72" fmla="*/ 337 w 338"/>
                <a:gd name="T73" fmla="*/ 102 h 338"/>
                <a:gd name="T74" fmla="*/ 338 w 338"/>
                <a:gd name="T75" fmla="*/ 85 h 338"/>
                <a:gd name="T76" fmla="*/ 337 w 338"/>
                <a:gd name="T77" fmla="*/ 69 h 338"/>
                <a:gd name="T78" fmla="*/ 333 w 338"/>
                <a:gd name="T79" fmla="*/ 54 h 338"/>
                <a:gd name="T80" fmla="*/ 328 w 338"/>
                <a:gd name="T81" fmla="*/ 45 h 338"/>
                <a:gd name="T82" fmla="*/ 324 w 338"/>
                <a:gd name="T83" fmla="*/ 38 h 338"/>
                <a:gd name="T84" fmla="*/ 319 w 338"/>
                <a:gd name="T85" fmla="*/ 31 h 338"/>
                <a:gd name="T86" fmla="*/ 313 w 338"/>
                <a:gd name="T87" fmla="*/ 24 h 338"/>
                <a:gd name="T88" fmla="*/ 313 w 338"/>
                <a:gd name="T89" fmla="*/ 24 h 338"/>
                <a:gd name="T90" fmla="*/ 306 w 338"/>
                <a:gd name="T91" fmla="*/ 19 h 338"/>
                <a:gd name="T92" fmla="*/ 299 w 338"/>
                <a:gd name="T93" fmla="*/ 13 h 338"/>
                <a:gd name="T94" fmla="*/ 292 w 338"/>
                <a:gd name="T95" fmla="*/ 9 h 338"/>
                <a:gd name="T96" fmla="*/ 286 w 338"/>
                <a:gd name="T97" fmla="*/ 5 h 338"/>
                <a:gd name="T98" fmla="*/ 269 w 338"/>
                <a:gd name="T99" fmla="*/ 1 h 338"/>
                <a:gd name="T100" fmla="*/ 252 w 338"/>
                <a:gd name="T101" fmla="*/ 0 h 338"/>
                <a:gd name="T102" fmla="*/ 236 w 338"/>
                <a:gd name="T103" fmla="*/ 1 h 338"/>
                <a:gd name="T104" fmla="*/ 220 w 338"/>
                <a:gd name="T105" fmla="*/ 5 h 338"/>
                <a:gd name="T106" fmla="*/ 212 w 338"/>
                <a:gd name="T107" fmla="*/ 9 h 338"/>
                <a:gd name="T108" fmla="*/ 205 w 338"/>
                <a:gd name="T109" fmla="*/ 13 h 338"/>
                <a:gd name="T110" fmla="*/ 198 w 338"/>
                <a:gd name="T111" fmla="*/ 19 h 338"/>
                <a:gd name="T112" fmla="*/ 191 w 338"/>
                <a:gd name="T113" fmla="*/ 24 h 338"/>
                <a:gd name="T114" fmla="*/ 22 w 338"/>
                <a:gd name="T115" fmla="*/ 192 h 338"/>
                <a:gd name="T116" fmla="*/ 0 w 338"/>
                <a:gd name="T117" fmla="*/ 214 h 338"/>
                <a:gd name="T118" fmla="*/ 0 w 338"/>
                <a:gd name="T119" fmla="*/ 214 h 338"/>
                <a:gd name="T120" fmla="*/ 0 w 338"/>
                <a:gd name="T121" fmla="*/ 216 h 338"/>
                <a:gd name="T122" fmla="*/ 28 w 338"/>
                <a:gd name="T123" fmla="*/ 245 h 338"/>
                <a:gd name="T124" fmla="*/ 227 w 338"/>
                <a:gd name="T125" fmla="*/ 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8" h="338">
                  <a:moveTo>
                    <a:pt x="227" y="44"/>
                  </a:moveTo>
                  <a:lnTo>
                    <a:pt x="227" y="44"/>
                  </a:lnTo>
                  <a:lnTo>
                    <a:pt x="232" y="41"/>
                  </a:lnTo>
                  <a:lnTo>
                    <a:pt x="236" y="41"/>
                  </a:lnTo>
                  <a:lnTo>
                    <a:pt x="241" y="41"/>
                  </a:lnTo>
                  <a:lnTo>
                    <a:pt x="245" y="44"/>
                  </a:lnTo>
                  <a:lnTo>
                    <a:pt x="245" y="44"/>
                  </a:lnTo>
                  <a:lnTo>
                    <a:pt x="248" y="48"/>
                  </a:lnTo>
                  <a:lnTo>
                    <a:pt x="248" y="54"/>
                  </a:lnTo>
                  <a:lnTo>
                    <a:pt x="248" y="58"/>
                  </a:lnTo>
                  <a:lnTo>
                    <a:pt x="245" y="62"/>
                  </a:lnTo>
                  <a:lnTo>
                    <a:pt x="45" y="261"/>
                  </a:lnTo>
                  <a:lnTo>
                    <a:pt x="76" y="293"/>
                  </a:lnTo>
                  <a:lnTo>
                    <a:pt x="276" y="92"/>
                  </a:lnTo>
                  <a:lnTo>
                    <a:pt x="276" y="92"/>
                  </a:lnTo>
                  <a:lnTo>
                    <a:pt x="280" y="90"/>
                  </a:lnTo>
                  <a:lnTo>
                    <a:pt x="284" y="90"/>
                  </a:lnTo>
                  <a:lnTo>
                    <a:pt x="290" y="90"/>
                  </a:lnTo>
                  <a:lnTo>
                    <a:pt x="294" y="92"/>
                  </a:lnTo>
                  <a:lnTo>
                    <a:pt x="294" y="92"/>
                  </a:lnTo>
                  <a:lnTo>
                    <a:pt x="297" y="97"/>
                  </a:lnTo>
                  <a:lnTo>
                    <a:pt x="297" y="102"/>
                  </a:lnTo>
                  <a:lnTo>
                    <a:pt x="297" y="106"/>
                  </a:lnTo>
                  <a:lnTo>
                    <a:pt x="294" y="110"/>
                  </a:lnTo>
                  <a:lnTo>
                    <a:pt x="93" y="310"/>
                  </a:lnTo>
                  <a:lnTo>
                    <a:pt x="122" y="338"/>
                  </a:lnTo>
                  <a:lnTo>
                    <a:pt x="122" y="338"/>
                  </a:lnTo>
                  <a:lnTo>
                    <a:pt x="124" y="338"/>
                  </a:lnTo>
                  <a:lnTo>
                    <a:pt x="144" y="315"/>
                  </a:lnTo>
                  <a:lnTo>
                    <a:pt x="144" y="315"/>
                  </a:lnTo>
                  <a:lnTo>
                    <a:pt x="313" y="146"/>
                  </a:lnTo>
                  <a:lnTo>
                    <a:pt x="313" y="146"/>
                  </a:lnTo>
                  <a:lnTo>
                    <a:pt x="319" y="139"/>
                  </a:lnTo>
                  <a:lnTo>
                    <a:pt x="324" y="133"/>
                  </a:lnTo>
                  <a:lnTo>
                    <a:pt x="328" y="126"/>
                  </a:lnTo>
                  <a:lnTo>
                    <a:pt x="333" y="117"/>
                  </a:lnTo>
                  <a:lnTo>
                    <a:pt x="337" y="102"/>
                  </a:lnTo>
                  <a:lnTo>
                    <a:pt x="338" y="85"/>
                  </a:lnTo>
                  <a:lnTo>
                    <a:pt x="337" y="69"/>
                  </a:lnTo>
                  <a:lnTo>
                    <a:pt x="333" y="54"/>
                  </a:lnTo>
                  <a:lnTo>
                    <a:pt x="328" y="45"/>
                  </a:lnTo>
                  <a:lnTo>
                    <a:pt x="324" y="38"/>
                  </a:lnTo>
                  <a:lnTo>
                    <a:pt x="319" y="31"/>
                  </a:lnTo>
                  <a:lnTo>
                    <a:pt x="313" y="24"/>
                  </a:lnTo>
                  <a:lnTo>
                    <a:pt x="313" y="24"/>
                  </a:lnTo>
                  <a:lnTo>
                    <a:pt x="306" y="19"/>
                  </a:lnTo>
                  <a:lnTo>
                    <a:pt x="299" y="13"/>
                  </a:lnTo>
                  <a:lnTo>
                    <a:pt x="292" y="9"/>
                  </a:lnTo>
                  <a:lnTo>
                    <a:pt x="286" y="5"/>
                  </a:lnTo>
                  <a:lnTo>
                    <a:pt x="269" y="1"/>
                  </a:lnTo>
                  <a:lnTo>
                    <a:pt x="252" y="0"/>
                  </a:lnTo>
                  <a:lnTo>
                    <a:pt x="236" y="1"/>
                  </a:lnTo>
                  <a:lnTo>
                    <a:pt x="220" y="5"/>
                  </a:lnTo>
                  <a:lnTo>
                    <a:pt x="212" y="9"/>
                  </a:lnTo>
                  <a:lnTo>
                    <a:pt x="205" y="13"/>
                  </a:lnTo>
                  <a:lnTo>
                    <a:pt x="198" y="19"/>
                  </a:lnTo>
                  <a:lnTo>
                    <a:pt x="191" y="24"/>
                  </a:lnTo>
                  <a:lnTo>
                    <a:pt x="22" y="192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28" y="245"/>
                  </a:lnTo>
                  <a:lnTo>
                    <a:pt x="22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9"/>
            <p:cNvSpPr>
              <a:spLocks noEditPoints="1"/>
            </p:cNvSpPr>
            <p:nvPr/>
          </p:nvSpPr>
          <p:spPr bwMode="auto">
            <a:xfrm>
              <a:off x="14952663" y="2574976"/>
              <a:ext cx="588963" cy="595313"/>
            </a:xfrm>
            <a:custGeom>
              <a:avLst/>
              <a:gdLst>
                <a:gd name="T0" fmla="*/ 569 w 744"/>
                <a:gd name="T1" fmla="*/ 718 h 749"/>
                <a:gd name="T2" fmla="*/ 585 w 744"/>
                <a:gd name="T3" fmla="*/ 732 h 749"/>
                <a:gd name="T4" fmla="*/ 612 w 744"/>
                <a:gd name="T5" fmla="*/ 745 h 749"/>
                <a:gd name="T6" fmla="*/ 641 w 744"/>
                <a:gd name="T7" fmla="*/ 749 h 749"/>
                <a:gd name="T8" fmla="*/ 670 w 744"/>
                <a:gd name="T9" fmla="*/ 745 h 749"/>
                <a:gd name="T10" fmla="*/ 698 w 744"/>
                <a:gd name="T11" fmla="*/ 732 h 749"/>
                <a:gd name="T12" fmla="*/ 713 w 744"/>
                <a:gd name="T13" fmla="*/ 718 h 749"/>
                <a:gd name="T14" fmla="*/ 731 w 744"/>
                <a:gd name="T15" fmla="*/ 695 h 749"/>
                <a:gd name="T16" fmla="*/ 742 w 744"/>
                <a:gd name="T17" fmla="*/ 666 h 749"/>
                <a:gd name="T18" fmla="*/ 744 w 744"/>
                <a:gd name="T19" fmla="*/ 646 h 749"/>
                <a:gd name="T20" fmla="*/ 740 w 744"/>
                <a:gd name="T21" fmla="*/ 616 h 749"/>
                <a:gd name="T22" fmla="*/ 727 w 744"/>
                <a:gd name="T23" fmla="*/ 590 h 749"/>
                <a:gd name="T24" fmla="*/ 346 w 744"/>
                <a:gd name="T25" fmla="*/ 206 h 749"/>
                <a:gd name="T26" fmla="*/ 349 w 744"/>
                <a:gd name="T27" fmla="*/ 159 h 749"/>
                <a:gd name="T28" fmla="*/ 344 w 744"/>
                <a:gd name="T29" fmla="*/ 130 h 749"/>
                <a:gd name="T30" fmla="*/ 327 w 744"/>
                <a:gd name="T31" fmla="*/ 88 h 749"/>
                <a:gd name="T32" fmla="*/ 298 w 744"/>
                <a:gd name="T33" fmla="*/ 51 h 749"/>
                <a:gd name="T34" fmla="*/ 278 w 744"/>
                <a:gd name="T35" fmla="*/ 33 h 749"/>
                <a:gd name="T36" fmla="*/ 244 w 744"/>
                <a:gd name="T37" fmla="*/ 13 h 749"/>
                <a:gd name="T38" fmla="*/ 208 w 744"/>
                <a:gd name="T39" fmla="*/ 2 h 749"/>
                <a:gd name="T40" fmla="*/ 169 w 744"/>
                <a:gd name="T41" fmla="*/ 0 h 749"/>
                <a:gd name="T42" fmla="*/ 132 w 744"/>
                <a:gd name="T43" fmla="*/ 5 h 749"/>
                <a:gd name="T44" fmla="*/ 211 w 744"/>
                <a:gd name="T45" fmla="*/ 116 h 749"/>
                <a:gd name="T46" fmla="*/ 219 w 744"/>
                <a:gd name="T47" fmla="*/ 128 h 749"/>
                <a:gd name="T48" fmla="*/ 220 w 744"/>
                <a:gd name="T49" fmla="*/ 152 h 749"/>
                <a:gd name="T50" fmla="*/ 211 w 744"/>
                <a:gd name="T51" fmla="*/ 171 h 749"/>
                <a:gd name="T52" fmla="*/ 161 w 744"/>
                <a:gd name="T53" fmla="*/ 220 h 749"/>
                <a:gd name="T54" fmla="*/ 139 w 744"/>
                <a:gd name="T55" fmla="*/ 227 h 749"/>
                <a:gd name="T56" fmla="*/ 118 w 744"/>
                <a:gd name="T57" fmla="*/ 220 h 749"/>
                <a:gd name="T58" fmla="*/ 11 w 744"/>
                <a:gd name="T59" fmla="*/ 115 h 749"/>
                <a:gd name="T60" fmla="*/ 2 w 744"/>
                <a:gd name="T61" fmla="*/ 149 h 749"/>
                <a:gd name="T62" fmla="*/ 0 w 744"/>
                <a:gd name="T63" fmla="*/ 187 h 749"/>
                <a:gd name="T64" fmla="*/ 7 w 744"/>
                <a:gd name="T65" fmla="*/ 223 h 749"/>
                <a:gd name="T66" fmla="*/ 21 w 744"/>
                <a:gd name="T67" fmla="*/ 257 h 749"/>
                <a:gd name="T68" fmla="*/ 42 w 744"/>
                <a:gd name="T69" fmla="*/ 289 h 749"/>
                <a:gd name="T70" fmla="*/ 61 w 744"/>
                <a:gd name="T71" fmla="*/ 308 h 749"/>
                <a:gd name="T72" fmla="*/ 96 w 744"/>
                <a:gd name="T73" fmla="*/ 331 h 749"/>
                <a:gd name="T74" fmla="*/ 134 w 744"/>
                <a:gd name="T75" fmla="*/ 344 h 749"/>
                <a:gd name="T76" fmla="*/ 161 w 744"/>
                <a:gd name="T77" fmla="*/ 349 h 749"/>
                <a:gd name="T78" fmla="*/ 198 w 744"/>
                <a:gd name="T79" fmla="*/ 347 h 749"/>
                <a:gd name="T80" fmla="*/ 607 w 744"/>
                <a:gd name="T81" fmla="*/ 612 h 749"/>
                <a:gd name="T82" fmla="*/ 634 w 744"/>
                <a:gd name="T83" fmla="*/ 597 h 749"/>
                <a:gd name="T84" fmla="*/ 665 w 744"/>
                <a:gd name="T85" fmla="*/ 599 h 749"/>
                <a:gd name="T86" fmla="*/ 683 w 744"/>
                <a:gd name="T87" fmla="*/ 612 h 749"/>
                <a:gd name="T88" fmla="*/ 697 w 744"/>
                <a:gd name="T89" fmla="*/ 639 h 749"/>
                <a:gd name="T90" fmla="*/ 694 w 744"/>
                <a:gd name="T91" fmla="*/ 669 h 749"/>
                <a:gd name="T92" fmla="*/ 683 w 744"/>
                <a:gd name="T93" fmla="*/ 687 h 749"/>
                <a:gd name="T94" fmla="*/ 655 w 744"/>
                <a:gd name="T95" fmla="*/ 702 h 749"/>
                <a:gd name="T96" fmla="*/ 625 w 744"/>
                <a:gd name="T97" fmla="*/ 699 h 749"/>
                <a:gd name="T98" fmla="*/ 607 w 744"/>
                <a:gd name="T99" fmla="*/ 687 h 749"/>
                <a:gd name="T100" fmla="*/ 591 w 744"/>
                <a:gd name="T101" fmla="*/ 659 h 749"/>
                <a:gd name="T102" fmla="*/ 596 w 744"/>
                <a:gd name="T103" fmla="*/ 628 h 749"/>
                <a:gd name="T104" fmla="*/ 607 w 744"/>
                <a:gd name="T105" fmla="*/ 612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44" h="749">
                  <a:moveTo>
                    <a:pt x="198" y="347"/>
                  </a:moveTo>
                  <a:lnTo>
                    <a:pt x="198" y="347"/>
                  </a:lnTo>
                  <a:lnTo>
                    <a:pt x="569" y="718"/>
                  </a:lnTo>
                  <a:lnTo>
                    <a:pt x="569" y="718"/>
                  </a:lnTo>
                  <a:lnTo>
                    <a:pt x="576" y="725"/>
                  </a:lnTo>
                  <a:lnTo>
                    <a:pt x="585" y="732"/>
                  </a:lnTo>
                  <a:lnTo>
                    <a:pt x="594" y="736"/>
                  </a:lnTo>
                  <a:lnTo>
                    <a:pt x="603" y="741"/>
                  </a:lnTo>
                  <a:lnTo>
                    <a:pt x="612" y="745"/>
                  </a:lnTo>
                  <a:lnTo>
                    <a:pt x="622" y="746"/>
                  </a:lnTo>
                  <a:lnTo>
                    <a:pt x="632" y="748"/>
                  </a:lnTo>
                  <a:lnTo>
                    <a:pt x="641" y="749"/>
                  </a:lnTo>
                  <a:lnTo>
                    <a:pt x="651" y="748"/>
                  </a:lnTo>
                  <a:lnTo>
                    <a:pt x="661" y="746"/>
                  </a:lnTo>
                  <a:lnTo>
                    <a:pt x="670" y="745"/>
                  </a:lnTo>
                  <a:lnTo>
                    <a:pt x="680" y="741"/>
                  </a:lnTo>
                  <a:lnTo>
                    <a:pt x="688" y="736"/>
                  </a:lnTo>
                  <a:lnTo>
                    <a:pt x="698" y="732"/>
                  </a:lnTo>
                  <a:lnTo>
                    <a:pt x="706" y="725"/>
                  </a:lnTo>
                  <a:lnTo>
                    <a:pt x="713" y="718"/>
                  </a:lnTo>
                  <a:lnTo>
                    <a:pt x="713" y="718"/>
                  </a:lnTo>
                  <a:lnTo>
                    <a:pt x="720" y="712"/>
                  </a:lnTo>
                  <a:lnTo>
                    <a:pt x="727" y="703"/>
                  </a:lnTo>
                  <a:lnTo>
                    <a:pt x="731" y="695"/>
                  </a:lnTo>
                  <a:lnTo>
                    <a:pt x="735" y="685"/>
                  </a:lnTo>
                  <a:lnTo>
                    <a:pt x="740" y="675"/>
                  </a:lnTo>
                  <a:lnTo>
                    <a:pt x="742" y="666"/>
                  </a:lnTo>
                  <a:lnTo>
                    <a:pt x="744" y="656"/>
                  </a:lnTo>
                  <a:lnTo>
                    <a:pt x="744" y="646"/>
                  </a:lnTo>
                  <a:lnTo>
                    <a:pt x="744" y="646"/>
                  </a:lnTo>
                  <a:lnTo>
                    <a:pt x="744" y="635"/>
                  </a:lnTo>
                  <a:lnTo>
                    <a:pt x="742" y="626"/>
                  </a:lnTo>
                  <a:lnTo>
                    <a:pt x="740" y="616"/>
                  </a:lnTo>
                  <a:lnTo>
                    <a:pt x="735" y="606"/>
                  </a:lnTo>
                  <a:lnTo>
                    <a:pt x="731" y="598"/>
                  </a:lnTo>
                  <a:lnTo>
                    <a:pt x="727" y="590"/>
                  </a:lnTo>
                  <a:lnTo>
                    <a:pt x="720" y="581"/>
                  </a:lnTo>
                  <a:lnTo>
                    <a:pt x="713" y="573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9" y="182"/>
                  </a:lnTo>
                  <a:lnTo>
                    <a:pt x="349" y="159"/>
                  </a:lnTo>
                  <a:lnTo>
                    <a:pt x="349" y="159"/>
                  </a:lnTo>
                  <a:lnTo>
                    <a:pt x="346" y="144"/>
                  </a:lnTo>
                  <a:lnTo>
                    <a:pt x="344" y="130"/>
                  </a:lnTo>
                  <a:lnTo>
                    <a:pt x="339" y="115"/>
                  </a:lnTo>
                  <a:lnTo>
                    <a:pt x="334" y="101"/>
                  </a:lnTo>
                  <a:lnTo>
                    <a:pt x="327" y="88"/>
                  </a:lnTo>
                  <a:lnTo>
                    <a:pt x="319" y="74"/>
                  </a:lnTo>
                  <a:lnTo>
                    <a:pt x="309" y="62"/>
                  </a:lnTo>
                  <a:lnTo>
                    <a:pt x="298" y="51"/>
                  </a:lnTo>
                  <a:lnTo>
                    <a:pt x="298" y="51"/>
                  </a:lnTo>
                  <a:lnTo>
                    <a:pt x="288" y="41"/>
                  </a:lnTo>
                  <a:lnTo>
                    <a:pt x="278" y="33"/>
                  </a:lnTo>
                  <a:lnTo>
                    <a:pt x="267" y="26"/>
                  </a:lnTo>
                  <a:lnTo>
                    <a:pt x="256" y="19"/>
                  </a:lnTo>
                  <a:lnTo>
                    <a:pt x="244" y="13"/>
                  </a:lnTo>
                  <a:lnTo>
                    <a:pt x="231" y="9"/>
                  </a:lnTo>
                  <a:lnTo>
                    <a:pt x="220" y="5"/>
                  </a:lnTo>
                  <a:lnTo>
                    <a:pt x="208" y="2"/>
                  </a:lnTo>
                  <a:lnTo>
                    <a:pt x="195" y="1"/>
                  </a:lnTo>
                  <a:lnTo>
                    <a:pt x="182" y="0"/>
                  </a:lnTo>
                  <a:lnTo>
                    <a:pt x="169" y="0"/>
                  </a:lnTo>
                  <a:lnTo>
                    <a:pt x="157" y="1"/>
                  </a:lnTo>
                  <a:lnTo>
                    <a:pt x="144" y="2"/>
                  </a:lnTo>
                  <a:lnTo>
                    <a:pt x="132" y="5"/>
                  </a:lnTo>
                  <a:lnTo>
                    <a:pt x="119" y="8"/>
                  </a:lnTo>
                  <a:lnTo>
                    <a:pt x="107" y="13"/>
                  </a:lnTo>
                  <a:lnTo>
                    <a:pt x="211" y="116"/>
                  </a:lnTo>
                  <a:lnTo>
                    <a:pt x="211" y="116"/>
                  </a:lnTo>
                  <a:lnTo>
                    <a:pt x="215" y="121"/>
                  </a:lnTo>
                  <a:lnTo>
                    <a:pt x="219" y="128"/>
                  </a:lnTo>
                  <a:lnTo>
                    <a:pt x="220" y="137"/>
                  </a:lnTo>
                  <a:lnTo>
                    <a:pt x="222" y="144"/>
                  </a:lnTo>
                  <a:lnTo>
                    <a:pt x="220" y="152"/>
                  </a:lnTo>
                  <a:lnTo>
                    <a:pt x="219" y="159"/>
                  </a:lnTo>
                  <a:lnTo>
                    <a:pt x="215" y="166"/>
                  </a:lnTo>
                  <a:lnTo>
                    <a:pt x="211" y="171"/>
                  </a:lnTo>
                  <a:lnTo>
                    <a:pt x="168" y="214"/>
                  </a:lnTo>
                  <a:lnTo>
                    <a:pt x="168" y="214"/>
                  </a:lnTo>
                  <a:lnTo>
                    <a:pt x="161" y="220"/>
                  </a:lnTo>
                  <a:lnTo>
                    <a:pt x="154" y="223"/>
                  </a:lnTo>
                  <a:lnTo>
                    <a:pt x="147" y="225"/>
                  </a:lnTo>
                  <a:lnTo>
                    <a:pt x="139" y="227"/>
                  </a:lnTo>
                  <a:lnTo>
                    <a:pt x="132" y="225"/>
                  </a:lnTo>
                  <a:lnTo>
                    <a:pt x="125" y="223"/>
                  </a:lnTo>
                  <a:lnTo>
                    <a:pt x="118" y="220"/>
                  </a:lnTo>
                  <a:lnTo>
                    <a:pt x="111" y="2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7" y="126"/>
                  </a:lnTo>
                  <a:lnTo>
                    <a:pt x="4" y="138"/>
                  </a:lnTo>
                  <a:lnTo>
                    <a:pt x="2" y="149"/>
                  </a:lnTo>
                  <a:lnTo>
                    <a:pt x="0" y="162"/>
                  </a:lnTo>
                  <a:lnTo>
                    <a:pt x="0" y="174"/>
                  </a:lnTo>
                  <a:lnTo>
                    <a:pt x="0" y="187"/>
                  </a:lnTo>
                  <a:lnTo>
                    <a:pt x="2" y="199"/>
                  </a:lnTo>
                  <a:lnTo>
                    <a:pt x="4" y="210"/>
                  </a:lnTo>
                  <a:lnTo>
                    <a:pt x="7" y="223"/>
                  </a:lnTo>
                  <a:lnTo>
                    <a:pt x="10" y="235"/>
                  </a:lnTo>
                  <a:lnTo>
                    <a:pt x="15" y="246"/>
                  </a:lnTo>
                  <a:lnTo>
                    <a:pt x="21" y="257"/>
                  </a:lnTo>
                  <a:lnTo>
                    <a:pt x="26" y="268"/>
                  </a:lnTo>
                  <a:lnTo>
                    <a:pt x="33" y="278"/>
                  </a:lnTo>
                  <a:lnTo>
                    <a:pt x="42" y="289"/>
                  </a:lnTo>
                  <a:lnTo>
                    <a:pt x="51" y="299"/>
                  </a:lnTo>
                  <a:lnTo>
                    <a:pt x="51" y="299"/>
                  </a:lnTo>
                  <a:lnTo>
                    <a:pt x="61" y="308"/>
                  </a:lnTo>
                  <a:lnTo>
                    <a:pt x="72" y="317"/>
                  </a:lnTo>
                  <a:lnTo>
                    <a:pt x="85" y="324"/>
                  </a:lnTo>
                  <a:lnTo>
                    <a:pt x="96" y="331"/>
                  </a:lnTo>
                  <a:lnTo>
                    <a:pt x="108" y="336"/>
                  </a:lnTo>
                  <a:lnTo>
                    <a:pt x="122" y="340"/>
                  </a:lnTo>
                  <a:lnTo>
                    <a:pt x="134" y="344"/>
                  </a:lnTo>
                  <a:lnTo>
                    <a:pt x="148" y="347"/>
                  </a:lnTo>
                  <a:lnTo>
                    <a:pt x="148" y="347"/>
                  </a:lnTo>
                  <a:lnTo>
                    <a:pt x="161" y="349"/>
                  </a:lnTo>
                  <a:lnTo>
                    <a:pt x="173" y="349"/>
                  </a:lnTo>
                  <a:lnTo>
                    <a:pt x="186" y="349"/>
                  </a:lnTo>
                  <a:lnTo>
                    <a:pt x="198" y="347"/>
                  </a:lnTo>
                  <a:lnTo>
                    <a:pt x="198" y="347"/>
                  </a:lnTo>
                  <a:close/>
                  <a:moveTo>
                    <a:pt x="607" y="612"/>
                  </a:moveTo>
                  <a:lnTo>
                    <a:pt x="607" y="612"/>
                  </a:lnTo>
                  <a:lnTo>
                    <a:pt x="615" y="605"/>
                  </a:lnTo>
                  <a:lnTo>
                    <a:pt x="625" y="599"/>
                  </a:lnTo>
                  <a:lnTo>
                    <a:pt x="634" y="597"/>
                  </a:lnTo>
                  <a:lnTo>
                    <a:pt x="644" y="595"/>
                  </a:lnTo>
                  <a:lnTo>
                    <a:pt x="655" y="597"/>
                  </a:lnTo>
                  <a:lnTo>
                    <a:pt x="665" y="599"/>
                  </a:lnTo>
                  <a:lnTo>
                    <a:pt x="673" y="605"/>
                  </a:lnTo>
                  <a:lnTo>
                    <a:pt x="683" y="612"/>
                  </a:lnTo>
                  <a:lnTo>
                    <a:pt x="683" y="612"/>
                  </a:lnTo>
                  <a:lnTo>
                    <a:pt x="688" y="620"/>
                  </a:lnTo>
                  <a:lnTo>
                    <a:pt x="694" y="628"/>
                  </a:lnTo>
                  <a:lnTo>
                    <a:pt x="697" y="639"/>
                  </a:lnTo>
                  <a:lnTo>
                    <a:pt x="698" y="649"/>
                  </a:lnTo>
                  <a:lnTo>
                    <a:pt x="697" y="659"/>
                  </a:lnTo>
                  <a:lnTo>
                    <a:pt x="694" y="669"/>
                  </a:lnTo>
                  <a:lnTo>
                    <a:pt x="688" y="678"/>
                  </a:lnTo>
                  <a:lnTo>
                    <a:pt x="683" y="687"/>
                  </a:lnTo>
                  <a:lnTo>
                    <a:pt x="683" y="687"/>
                  </a:lnTo>
                  <a:lnTo>
                    <a:pt x="673" y="693"/>
                  </a:lnTo>
                  <a:lnTo>
                    <a:pt x="665" y="699"/>
                  </a:lnTo>
                  <a:lnTo>
                    <a:pt x="655" y="702"/>
                  </a:lnTo>
                  <a:lnTo>
                    <a:pt x="644" y="702"/>
                  </a:lnTo>
                  <a:lnTo>
                    <a:pt x="634" y="702"/>
                  </a:lnTo>
                  <a:lnTo>
                    <a:pt x="625" y="699"/>
                  </a:lnTo>
                  <a:lnTo>
                    <a:pt x="615" y="693"/>
                  </a:lnTo>
                  <a:lnTo>
                    <a:pt x="607" y="687"/>
                  </a:lnTo>
                  <a:lnTo>
                    <a:pt x="607" y="687"/>
                  </a:lnTo>
                  <a:lnTo>
                    <a:pt x="600" y="678"/>
                  </a:lnTo>
                  <a:lnTo>
                    <a:pt x="596" y="669"/>
                  </a:lnTo>
                  <a:lnTo>
                    <a:pt x="591" y="659"/>
                  </a:lnTo>
                  <a:lnTo>
                    <a:pt x="591" y="649"/>
                  </a:lnTo>
                  <a:lnTo>
                    <a:pt x="591" y="639"/>
                  </a:lnTo>
                  <a:lnTo>
                    <a:pt x="596" y="628"/>
                  </a:lnTo>
                  <a:lnTo>
                    <a:pt x="600" y="620"/>
                  </a:lnTo>
                  <a:lnTo>
                    <a:pt x="607" y="612"/>
                  </a:lnTo>
                  <a:lnTo>
                    <a:pt x="607" y="6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0" name="Picture 2" descr="https://encrypted-tbn1.gstatic.com/images?q=tbn:ANd9GcSV9fatqwggA1LazL9QgifUBkd8fjAthQmz1naF7kDPognAfth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7012" y="4617560"/>
            <a:ext cx="825954" cy="520381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4467669" y="456993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SDN</a:t>
            </a:r>
          </a:p>
        </p:txBody>
      </p:sp>
      <p:pic>
        <p:nvPicPr>
          <p:cNvPr id="107" name="Picture 2" descr="http://www.iwnetworks.com/images/openflow-logo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62" b="23658"/>
          <a:stretch>
            <a:fillRect/>
          </a:stretch>
        </p:blipFill>
        <p:spPr bwMode="auto">
          <a:xfrm>
            <a:off x="3314206" y="5192507"/>
            <a:ext cx="1348862" cy="279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36061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27992"/>
            <a:ext cx="8220075" cy="741362"/>
          </a:xfrm>
        </p:spPr>
        <p:txBody>
          <a:bodyPr/>
          <a:lstStyle/>
          <a:p>
            <a:r>
              <a:rPr lang="en-US" dirty="0" smtClean="0"/>
              <a:t>EX9200 protocol Flexibility</a:t>
            </a:r>
            <a:endParaRPr lang="en-US" dirty="0"/>
          </a:p>
        </p:txBody>
      </p:sp>
      <p:sp>
        <p:nvSpPr>
          <p:cNvPr id="67" name="Freeform 5"/>
          <p:cNvSpPr>
            <a:spLocks noEditPoints="1"/>
          </p:cNvSpPr>
          <p:nvPr/>
        </p:nvSpPr>
        <p:spPr bwMode="auto">
          <a:xfrm>
            <a:off x="8164514" y="389731"/>
            <a:ext cx="470892" cy="411163"/>
          </a:xfrm>
          <a:custGeom>
            <a:avLst/>
            <a:gdLst/>
            <a:ahLst/>
            <a:cxnLst>
              <a:cxn ang="0">
                <a:pos x="109" y="253"/>
              </a:cxn>
              <a:cxn ang="0">
                <a:pos x="146" y="253"/>
              </a:cxn>
              <a:cxn ang="0">
                <a:pos x="155" y="244"/>
              </a:cxn>
              <a:cxn ang="0">
                <a:pos x="155" y="163"/>
              </a:cxn>
              <a:cxn ang="0">
                <a:pos x="130" y="150"/>
              </a:cxn>
              <a:cxn ang="0">
                <a:pos x="100" y="167"/>
              </a:cxn>
              <a:cxn ang="0">
                <a:pos x="100" y="244"/>
              </a:cxn>
              <a:cxn ang="0">
                <a:pos x="109" y="253"/>
              </a:cxn>
              <a:cxn ang="0">
                <a:pos x="0" y="165"/>
              </a:cxn>
              <a:cxn ang="0">
                <a:pos x="122" y="93"/>
              </a:cxn>
              <a:cxn ang="0">
                <a:pos x="129" y="89"/>
              </a:cxn>
              <a:cxn ang="0">
                <a:pos x="136" y="93"/>
              </a:cxn>
              <a:cxn ang="0">
                <a:pos x="173" y="113"/>
              </a:cxn>
              <a:cxn ang="0">
                <a:pos x="270" y="29"/>
              </a:cxn>
              <a:cxn ang="0">
                <a:pos x="256" y="13"/>
              </a:cxn>
              <a:cxn ang="0">
                <a:pos x="290" y="7"/>
              </a:cxn>
              <a:cxn ang="0">
                <a:pos x="324" y="0"/>
              </a:cxn>
              <a:cxn ang="0">
                <a:pos x="313" y="33"/>
              </a:cxn>
              <a:cxn ang="0">
                <a:pos x="302" y="66"/>
              </a:cxn>
              <a:cxn ang="0">
                <a:pos x="289" y="51"/>
              </a:cxn>
              <a:cxn ang="0">
                <a:pos x="184" y="141"/>
              </a:cxn>
              <a:cxn ang="0">
                <a:pos x="176" y="147"/>
              </a:cxn>
              <a:cxn ang="0">
                <a:pos x="167" y="143"/>
              </a:cxn>
              <a:cxn ang="0">
                <a:pos x="130" y="122"/>
              </a:cxn>
              <a:cxn ang="0">
                <a:pos x="15" y="189"/>
              </a:cxn>
              <a:cxn ang="0">
                <a:pos x="0" y="165"/>
              </a:cxn>
              <a:cxn ang="0">
                <a:pos x="31" y="253"/>
              </a:cxn>
              <a:cxn ang="0">
                <a:pos x="68" y="253"/>
              </a:cxn>
              <a:cxn ang="0">
                <a:pos x="77" y="244"/>
              </a:cxn>
              <a:cxn ang="0">
                <a:pos x="77" y="181"/>
              </a:cxn>
              <a:cxn ang="0">
                <a:pos x="22" y="213"/>
              </a:cxn>
              <a:cxn ang="0">
                <a:pos x="22" y="244"/>
              </a:cxn>
              <a:cxn ang="0">
                <a:pos x="31" y="253"/>
              </a:cxn>
              <a:cxn ang="0">
                <a:pos x="186" y="253"/>
              </a:cxn>
              <a:cxn ang="0">
                <a:pos x="223" y="253"/>
              </a:cxn>
              <a:cxn ang="0">
                <a:pos x="232" y="244"/>
              </a:cxn>
              <a:cxn ang="0">
                <a:pos x="232" y="131"/>
              </a:cxn>
              <a:cxn ang="0">
                <a:pos x="232" y="130"/>
              </a:cxn>
              <a:cxn ang="0">
                <a:pos x="178" y="176"/>
              </a:cxn>
              <a:cxn ang="0">
                <a:pos x="177" y="176"/>
              </a:cxn>
              <a:cxn ang="0">
                <a:pos x="177" y="244"/>
              </a:cxn>
              <a:cxn ang="0">
                <a:pos x="186" y="253"/>
              </a:cxn>
              <a:cxn ang="0">
                <a:pos x="264" y="253"/>
              </a:cxn>
              <a:cxn ang="0">
                <a:pos x="301" y="253"/>
              </a:cxn>
              <a:cxn ang="0">
                <a:pos x="310" y="244"/>
              </a:cxn>
              <a:cxn ang="0">
                <a:pos x="310" y="108"/>
              </a:cxn>
              <a:cxn ang="0">
                <a:pos x="288" y="82"/>
              </a:cxn>
              <a:cxn ang="0">
                <a:pos x="255" y="110"/>
              </a:cxn>
              <a:cxn ang="0">
                <a:pos x="255" y="244"/>
              </a:cxn>
              <a:cxn ang="0">
                <a:pos x="264" y="253"/>
              </a:cxn>
            </a:cxnLst>
            <a:rect l="0" t="0" r="r" b="b"/>
            <a:pathLst>
              <a:path w="324" h="253">
                <a:moveTo>
                  <a:pt x="109" y="253"/>
                </a:moveTo>
                <a:cubicBezTo>
                  <a:pt x="121" y="253"/>
                  <a:pt x="133" y="253"/>
                  <a:pt x="146" y="253"/>
                </a:cubicBezTo>
                <a:cubicBezTo>
                  <a:pt x="151" y="253"/>
                  <a:pt x="155" y="248"/>
                  <a:pt x="155" y="244"/>
                </a:cubicBezTo>
                <a:cubicBezTo>
                  <a:pt x="155" y="163"/>
                  <a:pt x="155" y="163"/>
                  <a:pt x="155" y="163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00" y="167"/>
                  <a:pt x="100" y="167"/>
                  <a:pt x="100" y="167"/>
                </a:cubicBezTo>
                <a:cubicBezTo>
                  <a:pt x="100" y="244"/>
                  <a:pt x="100" y="244"/>
                  <a:pt x="100" y="244"/>
                </a:cubicBezTo>
                <a:cubicBezTo>
                  <a:pt x="100" y="248"/>
                  <a:pt x="104" y="253"/>
                  <a:pt x="109" y="253"/>
                </a:cubicBezTo>
                <a:close/>
                <a:moveTo>
                  <a:pt x="0" y="165"/>
                </a:moveTo>
                <a:cubicBezTo>
                  <a:pt x="122" y="93"/>
                  <a:pt x="122" y="93"/>
                  <a:pt x="122" y="93"/>
                </a:cubicBezTo>
                <a:cubicBezTo>
                  <a:pt x="129" y="89"/>
                  <a:pt x="129" y="89"/>
                  <a:pt x="129" y="89"/>
                </a:cubicBezTo>
                <a:cubicBezTo>
                  <a:pt x="136" y="93"/>
                  <a:pt x="136" y="93"/>
                  <a:pt x="136" y="93"/>
                </a:cubicBezTo>
                <a:cubicBezTo>
                  <a:pt x="173" y="113"/>
                  <a:pt x="173" y="113"/>
                  <a:pt x="173" y="113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56" y="13"/>
                  <a:pt x="256" y="13"/>
                  <a:pt x="256" y="13"/>
                </a:cubicBezTo>
                <a:cubicBezTo>
                  <a:pt x="290" y="7"/>
                  <a:pt x="290" y="7"/>
                  <a:pt x="290" y="7"/>
                </a:cubicBezTo>
                <a:cubicBezTo>
                  <a:pt x="324" y="0"/>
                  <a:pt x="324" y="0"/>
                  <a:pt x="324" y="0"/>
                </a:cubicBezTo>
                <a:cubicBezTo>
                  <a:pt x="313" y="33"/>
                  <a:pt x="313" y="33"/>
                  <a:pt x="313" y="33"/>
                </a:cubicBezTo>
                <a:cubicBezTo>
                  <a:pt x="302" y="66"/>
                  <a:pt x="302" y="66"/>
                  <a:pt x="302" y="66"/>
                </a:cubicBezTo>
                <a:cubicBezTo>
                  <a:pt x="289" y="51"/>
                  <a:pt x="289" y="51"/>
                  <a:pt x="289" y="51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167" y="143"/>
                  <a:pt x="167" y="143"/>
                  <a:pt x="167" y="143"/>
                </a:cubicBezTo>
                <a:cubicBezTo>
                  <a:pt x="130" y="122"/>
                  <a:pt x="130" y="122"/>
                  <a:pt x="130" y="122"/>
                </a:cubicBezTo>
                <a:cubicBezTo>
                  <a:pt x="15" y="189"/>
                  <a:pt x="15" y="189"/>
                  <a:pt x="15" y="189"/>
                </a:cubicBezTo>
                <a:cubicBezTo>
                  <a:pt x="0" y="165"/>
                  <a:pt x="0" y="165"/>
                  <a:pt x="0" y="165"/>
                </a:cubicBezTo>
                <a:close/>
                <a:moveTo>
                  <a:pt x="31" y="253"/>
                </a:moveTo>
                <a:cubicBezTo>
                  <a:pt x="68" y="253"/>
                  <a:pt x="68" y="253"/>
                  <a:pt x="68" y="253"/>
                </a:cubicBezTo>
                <a:cubicBezTo>
                  <a:pt x="73" y="253"/>
                  <a:pt x="77" y="248"/>
                  <a:pt x="77" y="244"/>
                </a:cubicBezTo>
                <a:cubicBezTo>
                  <a:pt x="77" y="181"/>
                  <a:pt x="77" y="181"/>
                  <a:pt x="77" y="181"/>
                </a:cubicBezTo>
                <a:cubicBezTo>
                  <a:pt x="22" y="213"/>
                  <a:pt x="22" y="213"/>
                  <a:pt x="22" y="213"/>
                </a:cubicBezTo>
                <a:cubicBezTo>
                  <a:pt x="22" y="244"/>
                  <a:pt x="22" y="244"/>
                  <a:pt x="22" y="244"/>
                </a:cubicBezTo>
                <a:cubicBezTo>
                  <a:pt x="22" y="248"/>
                  <a:pt x="26" y="253"/>
                  <a:pt x="31" y="253"/>
                </a:cubicBezTo>
                <a:close/>
                <a:moveTo>
                  <a:pt x="186" y="253"/>
                </a:moveTo>
                <a:cubicBezTo>
                  <a:pt x="199" y="253"/>
                  <a:pt x="211" y="253"/>
                  <a:pt x="223" y="253"/>
                </a:cubicBezTo>
                <a:cubicBezTo>
                  <a:pt x="228" y="253"/>
                  <a:pt x="232" y="248"/>
                  <a:pt x="232" y="244"/>
                </a:cubicBezTo>
                <a:cubicBezTo>
                  <a:pt x="232" y="206"/>
                  <a:pt x="232" y="168"/>
                  <a:pt x="232" y="131"/>
                </a:cubicBezTo>
                <a:cubicBezTo>
                  <a:pt x="232" y="130"/>
                  <a:pt x="232" y="130"/>
                  <a:pt x="232" y="130"/>
                </a:cubicBezTo>
                <a:cubicBezTo>
                  <a:pt x="178" y="176"/>
                  <a:pt x="178" y="176"/>
                  <a:pt x="178" y="176"/>
                </a:cubicBezTo>
                <a:cubicBezTo>
                  <a:pt x="177" y="176"/>
                  <a:pt x="177" y="176"/>
                  <a:pt x="177" y="176"/>
                </a:cubicBezTo>
                <a:cubicBezTo>
                  <a:pt x="177" y="244"/>
                  <a:pt x="177" y="244"/>
                  <a:pt x="177" y="244"/>
                </a:cubicBezTo>
                <a:cubicBezTo>
                  <a:pt x="177" y="248"/>
                  <a:pt x="181" y="253"/>
                  <a:pt x="186" y="253"/>
                </a:cubicBezTo>
                <a:close/>
                <a:moveTo>
                  <a:pt x="264" y="253"/>
                </a:moveTo>
                <a:cubicBezTo>
                  <a:pt x="301" y="253"/>
                  <a:pt x="301" y="253"/>
                  <a:pt x="301" y="253"/>
                </a:cubicBezTo>
                <a:cubicBezTo>
                  <a:pt x="306" y="253"/>
                  <a:pt x="310" y="248"/>
                  <a:pt x="310" y="244"/>
                </a:cubicBezTo>
                <a:cubicBezTo>
                  <a:pt x="310" y="108"/>
                  <a:pt x="310" y="108"/>
                  <a:pt x="310" y="108"/>
                </a:cubicBezTo>
                <a:cubicBezTo>
                  <a:pt x="288" y="82"/>
                  <a:pt x="288" y="82"/>
                  <a:pt x="288" y="82"/>
                </a:cubicBezTo>
                <a:cubicBezTo>
                  <a:pt x="255" y="110"/>
                  <a:pt x="255" y="110"/>
                  <a:pt x="255" y="110"/>
                </a:cubicBezTo>
                <a:cubicBezTo>
                  <a:pt x="255" y="244"/>
                  <a:pt x="255" y="244"/>
                  <a:pt x="255" y="244"/>
                </a:cubicBezTo>
                <a:cubicBezTo>
                  <a:pt x="255" y="248"/>
                  <a:pt x="259" y="253"/>
                  <a:pt x="264" y="253"/>
                </a:cubicBezTo>
                <a:close/>
              </a:path>
            </a:pathLst>
          </a:custGeom>
          <a:solidFill>
            <a:srgbClr val="4F847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7"/>
          <p:cNvGrpSpPr>
            <a:grpSpLocks noChangeAspect="1"/>
          </p:cNvGrpSpPr>
          <p:nvPr/>
        </p:nvGrpSpPr>
        <p:grpSpPr>
          <a:xfrm>
            <a:off x="7119974" y="388424"/>
            <a:ext cx="413778" cy="413776"/>
            <a:chOff x="14947901" y="2574976"/>
            <a:chExt cx="595313" cy="595313"/>
          </a:xfrm>
          <a:solidFill>
            <a:srgbClr val="5D87A1"/>
          </a:solidFill>
        </p:grpSpPr>
        <p:sp>
          <p:nvSpPr>
            <p:cNvPr id="69" name="Freeform 107"/>
            <p:cNvSpPr>
              <a:spLocks/>
            </p:cNvSpPr>
            <p:nvPr/>
          </p:nvSpPr>
          <p:spPr bwMode="auto">
            <a:xfrm>
              <a:off x="14947901" y="2933751"/>
              <a:ext cx="236538" cy="236538"/>
            </a:xfrm>
            <a:custGeom>
              <a:avLst/>
              <a:gdLst>
                <a:gd name="T0" fmla="*/ 143 w 298"/>
                <a:gd name="T1" fmla="*/ 114 h 298"/>
                <a:gd name="T2" fmla="*/ 91 w 298"/>
                <a:gd name="T3" fmla="*/ 125 h 298"/>
                <a:gd name="T4" fmla="*/ 0 w 298"/>
                <a:gd name="T5" fmla="*/ 263 h 298"/>
                <a:gd name="T6" fmla="*/ 17 w 298"/>
                <a:gd name="T7" fmla="*/ 281 h 298"/>
                <a:gd name="T8" fmla="*/ 35 w 298"/>
                <a:gd name="T9" fmla="*/ 298 h 298"/>
                <a:gd name="T10" fmla="*/ 173 w 298"/>
                <a:gd name="T11" fmla="*/ 206 h 298"/>
                <a:gd name="T12" fmla="*/ 184 w 298"/>
                <a:gd name="T13" fmla="*/ 155 h 298"/>
                <a:gd name="T14" fmla="*/ 298 w 298"/>
                <a:gd name="T15" fmla="*/ 42 h 298"/>
                <a:gd name="T16" fmla="*/ 256 w 298"/>
                <a:gd name="T17" fmla="*/ 0 h 298"/>
                <a:gd name="T18" fmla="*/ 143 w 298"/>
                <a:gd name="T19" fmla="*/ 11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8" h="298">
                  <a:moveTo>
                    <a:pt x="143" y="114"/>
                  </a:moveTo>
                  <a:lnTo>
                    <a:pt x="91" y="125"/>
                  </a:lnTo>
                  <a:lnTo>
                    <a:pt x="0" y="263"/>
                  </a:lnTo>
                  <a:lnTo>
                    <a:pt x="17" y="281"/>
                  </a:lnTo>
                  <a:lnTo>
                    <a:pt x="35" y="298"/>
                  </a:lnTo>
                  <a:lnTo>
                    <a:pt x="173" y="206"/>
                  </a:lnTo>
                  <a:lnTo>
                    <a:pt x="184" y="155"/>
                  </a:lnTo>
                  <a:lnTo>
                    <a:pt x="298" y="42"/>
                  </a:lnTo>
                  <a:lnTo>
                    <a:pt x="256" y="0"/>
                  </a:lnTo>
                  <a:lnTo>
                    <a:pt x="14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8"/>
            <p:cNvSpPr>
              <a:spLocks/>
            </p:cNvSpPr>
            <p:nvPr/>
          </p:nvSpPr>
          <p:spPr bwMode="auto">
            <a:xfrm>
              <a:off x="15274926" y="2574976"/>
              <a:ext cx="268288" cy="268288"/>
            </a:xfrm>
            <a:custGeom>
              <a:avLst/>
              <a:gdLst>
                <a:gd name="T0" fmla="*/ 227 w 338"/>
                <a:gd name="T1" fmla="*/ 44 h 338"/>
                <a:gd name="T2" fmla="*/ 227 w 338"/>
                <a:gd name="T3" fmla="*/ 44 h 338"/>
                <a:gd name="T4" fmla="*/ 232 w 338"/>
                <a:gd name="T5" fmla="*/ 41 h 338"/>
                <a:gd name="T6" fmla="*/ 236 w 338"/>
                <a:gd name="T7" fmla="*/ 41 h 338"/>
                <a:gd name="T8" fmla="*/ 241 w 338"/>
                <a:gd name="T9" fmla="*/ 41 h 338"/>
                <a:gd name="T10" fmla="*/ 245 w 338"/>
                <a:gd name="T11" fmla="*/ 44 h 338"/>
                <a:gd name="T12" fmla="*/ 245 w 338"/>
                <a:gd name="T13" fmla="*/ 44 h 338"/>
                <a:gd name="T14" fmla="*/ 248 w 338"/>
                <a:gd name="T15" fmla="*/ 48 h 338"/>
                <a:gd name="T16" fmla="*/ 248 w 338"/>
                <a:gd name="T17" fmla="*/ 54 h 338"/>
                <a:gd name="T18" fmla="*/ 248 w 338"/>
                <a:gd name="T19" fmla="*/ 58 h 338"/>
                <a:gd name="T20" fmla="*/ 245 w 338"/>
                <a:gd name="T21" fmla="*/ 62 h 338"/>
                <a:gd name="T22" fmla="*/ 45 w 338"/>
                <a:gd name="T23" fmla="*/ 261 h 338"/>
                <a:gd name="T24" fmla="*/ 76 w 338"/>
                <a:gd name="T25" fmla="*/ 293 h 338"/>
                <a:gd name="T26" fmla="*/ 276 w 338"/>
                <a:gd name="T27" fmla="*/ 92 h 338"/>
                <a:gd name="T28" fmla="*/ 276 w 338"/>
                <a:gd name="T29" fmla="*/ 92 h 338"/>
                <a:gd name="T30" fmla="*/ 280 w 338"/>
                <a:gd name="T31" fmla="*/ 90 h 338"/>
                <a:gd name="T32" fmla="*/ 284 w 338"/>
                <a:gd name="T33" fmla="*/ 90 h 338"/>
                <a:gd name="T34" fmla="*/ 290 w 338"/>
                <a:gd name="T35" fmla="*/ 90 h 338"/>
                <a:gd name="T36" fmla="*/ 294 w 338"/>
                <a:gd name="T37" fmla="*/ 92 h 338"/>
                <a:gd name="T38" fmla="*/ 294 w 338"/>
                <a:gd name="T39" fmla="*/ 92 h 338"/>
                <a:gd name="T40" fmla="*/ 297 w 338"/>
                <a:gd name="T41" fmla="*/ 97 h 338"/>
                <a:gd name="T42" fmla="*/ 297 w 338"/>
                <a:gd name="T43" fmla="*/ 102 h 338"/>
                <a:gd name="T44" fmla="*/ 297 w 338"/>
                <a:gd name="T45" fmla="*/ 106 h 338"/>
                <a:gd name="T46" fmla="*/ 294 w 338"/>
                <a:gd name="T47" fmla="*/ 110 h 338"/>
                <a:gd name="T48" fmla="*/ 93 w 338"/>
                <a:gd name="T49" fmla="*/ 310 h 338"/>
                <a:gd name="T50" fmla="*/ 122 w 338"/>
                <a:gd name="T51" fmla="*/ 338 h 338"/>
                <a:gd name="T52" fmla="*/ 122 w 338"/>
                <a:gd name="T53" fmla="*/ 338 h 338"/>
                <a:gd name="T54" fmla="*/ 124 w 338"/>
                <a:gd name="T55" fmla="*/ 338 h 338"/>
                <a:gd name="T56" fmla="*/ 144 w 338"/>
                <a:gd name="T57" fmla="*/ 315 h 338"/>
                <a:gd name="T58" fmla="*/ 144 w 338"/>
                <a:gd name="T59" fmla="*/ 315 h 338"/>
                <a:gd name="T60" fmla="*/ 313 w 338"/>
                <a:gd name="T61" fmla="*/ 146 h 338"/>
                <a:gd name="T62" fmla="*/ 313 w 338"/>
                <a:gd name="T63" fmla="*/ 146 h 338"/>
                <a:gd name="T64" fmla="*/ 319 w 338"/>
                <a:gd name="T65" fmla="*/ 139 h 338"/>
                <a:gd name="T66" fmla="*/ 324 w 338"/>
                <a:gd name="T67" fmla="*/ 133 h 338"/>
                <a:gd name="T68" fmla="*/ 328 w 338"/>
                <a:gd name="T69" fmla="*/ 126 h 338"/>
                <a:gd name="T70" fmla="*/ 333 w 338"/>
                <a:gd name="T71" fmla="*/ 117 h 338"/>
                <a:gd name="T72" fmla="*/ 337 w 338"/>
                <a:gd name="T73" fmla="*/ 102 h 338"/>
                <a:gd name="T74" fmla="*/ 338 w 338"/>
                <a:gd name="T75" fmla="*/ 85 h 338"/>
                <a:gd name="T76" fmla="*/ 337 w 338"/>
                <a:gd name="T77" fmla="*/ 69 h 338"/>
                <a:gd name="T78" fmla="*/ 333 w 338"/>
                <a:gd name="T79" fmla="*/ 54 h 338"/>
                <a:gd name="T80" fmla="*/ 328 w 338"/>
                <a:gd name="T81" fmla="*/ 45 h 338"/>
                <a:gd name="T82" fmla="*/ 324 w 338"/>
                <a:gd name="T83" fmla="*/ 38 h 338"/>
                <a:gd name="T84" fmla="*/ 319 w 338"/>
                <a:gd name="T85" fmla="*/ 31 h 338"/>
                <a:gd name="T86" fmla="*/ 313 w 338"/>
                <a:gd name="T87" fmla="*/ 24 h 338"/>
                <a:gd name="T88" fmla="*/ 313 w 338"/>
                <a:gd name="T89" fmla="*/ 24 h 338"/>
                <a:gd name="T90" fmla="*/ 306 w 338"/>
                <a:gd name="T91" fmla="*/ 19 h 338"/>
                <a:gd name="T92" fmla="*/ 299 w 338"/>
                <a:gd name="T93" fmla="*/ 13 h 338"/>
                <a:gd name="T94" fmla="*/ 292 w 338"/>
                <a:gd name="T95" fmla="*/ 9 h 338"/>
                <a:gd name="T96" fmla="*/ 286 w 338"/>
                <a:gd name="T97" fmla="*/ 5 h 338"/>
                <a:gd name="T98" fmla="*/ 269 w 338"/>
                <a:gd name="T99" fmla="*/ 1 h 338"/>
                <a:gd name="T100" fmla="*/ 252 w 338"/>
                <a:gd name="T101" fmla="*/ 0 h 338"/>
                <a:gd name="T102" fmla="*/ 236 w 338"/>
                <a:gd name="T103" fmla="*/ 1 h 338"/>
                <a:gd name="T104" fmla="*/ 220 w 338"/>
                <a:gd name="T105" fmla="*/ 5 h 338"/>
                <a:gd name="T106" fmla="*/ 212 w 338"/>
                <a:gd name="T107" fmla="*/ 9 h 338"/>
                <a:gd name="T108" fmla="*/ 205 w 338"/>
                <a:gd name="T109" fmla="*/ 13 h 338"/>
                <a:gd name="T110" fmla="*/ 198 w 338"/>
                <a:gd name="T111" fmla="*/ 19 h 338"/>
                <a:gd name="T112" fmla="*/ 191 w 338"/>
                <a:gd name="T113" fmla="*/ 24 h 338"/>
                <a:gd name="T114" fmla="*/ 22 w 338"/>
                <a:gd name="T115" fmla="*/ 192 h 338"/>
                <a:gd name="T116" fmla="*/ 0 w 338"/>
                <a:gd name="T117" fmla="*/ 214 h 338"/>
                <a:gd name="T118" fmla="*/ 0 w 338"/>
                <a:gd name="T119" fmla="*/ 214 h 338"/>
                <a:gd name="T120" fmla="*/ 0 w 338"/>
                <a:gd name="T121" fmla="*/ 216 h 338"/>
                <a:gd name="T122" fmla="*/ 28 w 338"/>
                <a:gd name="T123" fmla="*/ 245 h 338"/>
                <a:gd name="T124" fmla="*/ 227 w 338"/>
                <a:gd name="T125" fmla="*/ 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8" h="338">
                  <a:moveTo>
                    <a:pt x="227" y="44"/>
                  </a:moveTo>
                  <a:lnTo>
                    <a:pt x="227" y="44"/>
                  </a:lnTo>
                  <a:lnTo>
                    <a:pt x="232" y="41"/>
                  </a:lnTo>
                  <a:lnTo>
                    <a:pt x="236" y="41"/>
                  </a:lnTo>
                  <a:lnTo>
                    <a:pt x="241" y="41"/>
                  </a:lnTo>
                  <a:lnTo>
                    <a:pt x="245" y="44"/>
                  </a:lnTo>
                  <a:lnTo>
                    <a:pt x="245" y="44"/>
                  </a:lnTo>
                  <a:lnTo>
                    <a:pt x="248" y="48"/>
                  </a:lnTo>
                  <a:lnTo>
                    <a:pt x="248" y="54"/>
                  </a:lnTo>
                  <a:lnTo>
                    <a:pt x="248" y="58"/>
                  </a:lnTo>
                  <a:lnTo>
                    <a:pt x="245" y="62"/>
                  </a:lnTo>
                  <a:lnTo>
                    <a:pt x="45" y="261"/>
                  </a:lnTo>
                  <a:lnTo>
                    <a:pt x="76" y="293"/>
                  </a:lnTo>
                  <a:lnTo>
                    <a:pt x="276" y="92"/>
                  </a:lnTo>
                  <a:lnTo>
                    <a:pt x="276" y="92"/>
                  </a:lnTo>
                  <a:lnTo>
                    <a:pt x="280" y="90"/>
                  </a:lnTo>
                  <a:lnTo>
                    <a:pt x="284" y="90"/>
                  </a:lnTo>
                  <a:lnTo>
                    <a:pt x="290" y="90"/>
                  </a:lnTo>
                  <a:lnTo>
                    <a:pt x="294" y="92"/>
                  </a:lnTo>
                  <a:lnTo>
                    <a:pt x="294" y="92"/>
                  </a:lnTo>
                  <a:lnTo>
                    <a:pt x="297" y="97"/>
                  </a:lnTo>
                  <a:lnTo>
                    <a:pt x="297" y="102"/>
                  </a:lnTo>
                  <a:lnTo>
                    <a:pt x="297" y="106"/>
                  </a:lnTo>
                  <a:lnTo>
                    <a:pt x="294" y="110"/>
                  </a:lnTo>
                  <a:lnTo>
                    <a:pt x="93" y="310"/>
                  </a:lnTo>
                  <a:lnTo>
                    <a:pt x="122" y="338"/>
                  </a:lnTo>
                  <a:lnTo>
                    <a:pt x="122" y="338"/>
                  </a:lnTo>
                  <a:lnTo>
                    <a:pt x="124" y="338"/>
                  </a:lnTo>
                  <a:lnTo>
                    <a:pt x="144" y="315"/>
                  </a:lnTo>
                  <a:lnTo>
                    <a:pt x="144" y="315"/>
                  </a:lnTo>
                  <a:lnTo>
                    <a:pt x="313" y="146"/>
                  </a:lnTo>
                  <a:lnTo>
                    <a:pt x="313" y="146"/>
                  </a:lnTo>
                  <a:lnTo>
                    <a:pt x="319" y="139"/>
                  </a:lnTo>
                  <a:lnTo>
                    <a:pt x="324" y="133"/>
                  </a:lnTo>
                  <a:lnTo>
                    <a:pt x="328" y="126"/>
                  </a:lnTo>
                  <a:lnTo>
                    <a:pt x="333" y="117"/>
                  </a:lnTo>
                  <a:lnTo>
                    <a:pt x="337" y="102"/>
                  </a:lnTo>
                  <a:lnTo>
                    <a:pt x="338" y="85"/>
                  </a:lnTo>
                  <a:lnTo>
                    <a:pt x="337" y="69"/>
                  </a:lnTo>
                  <a:lnTo>
                    <a:pt x="333" y="54"/>
                  </a:lnTo>
                  <a:lnTo>
                    <a:pt x="328" y="45"/>
                  </a:lnTo>
                  <a:lnTo>
                    <a:pt x="324" y="38"/>
                  </a:lnTo>
                  <a:lnTo>
                    <a:pt x="319" y="31"/>
                  </a:lnTo>
                  <a:lnTo>
                    <a:pt x="313" y="24"/>
                  </a:lnTo>
                  <a:lnTo>
                    <a:pt x="313" y="24"/>
                  </a:lnTo>
                  <a:lnTo>
                    <a:pt x="306" y="19"/>
                  </a:lnTo>
                  <a:lnTo>
                    <a:pt x="299" y="13"/>
                  </a:lnTo>
                  <a:lnTo>
                    <a:pt x="292" y="9"/>
                  </a:lnTo>
                  <a:lnTo>
                    <a:pt x="286" y="5"/>
                  </a:lnTo>
                  <a:lnTo>
                    <a:pt x="269" y="1"/>
                  </a:lnTo>
                  <a:lnTo>
                    <a:pt x="252" y="0"/>
                  </a:lnTo>
                  <a:lnTo>
                    <a:pt x="236" y="1"/>
                  </a:lnTo>
                  <a:lnTo>
                    <a:pt x="220" y="5"/>
                  </a:lnTo>
                  <a:lnTo>
                    <a:pt x="212" y="9"/>
                  </a:lnTo>
                  <a:lnTo>
                    <a:pt x="205" y="13"/>
                  </a:lnTo>
                  <a:lnTo>
                    <a:pt x="198" y="19"/>
                  </a:lnTo>
                  <a:lnTo>
                    <a:pt x="191" y="24"/>
                  </a:lnTo>
                  <a:lnTo>
                    <a:pt x="22" y="192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28" y="245"/>
                  </a:lnTo>
                  <a:lnTo>
                    <a:pt x="22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9"/>
            <p:cNvSpPr>
              <a:spLocks noEditPoints="1"/>
            </p:cNvSpPr>
            <p:nvPr/>
          </p:nvSpPr>
          <p:spPr bwMode="auto">
            <a:xfrm>
              <a:off x="14952663" y="2574976"/>
              <a:ext cx="588963" cy="595313"/>
            </a:xfrm>
            <a:custGeom>
              <a:avLst/>
              <a:gdLst>
                <a:gd name="T0" fmla="*/ 569 w 744"/>
                <a:gd name="T1" fmla="*/ 718 h 749"/>
                <a:gd name="T2" fmla="*/ 585 w 744"/>
                <a:gd name="T3" fmla="*/ 732 h 749"/>
                <a:gd name="T4" fmla="*/ 612 w 744"/>
                <a:gd name="T5" fmla="*/ 745 h 749"/>
                <a:gd name="T6" fmla="*/ 641 w 744"/>
                <a:gd name="T7" fmla="*/ 749 h 749"/>
                <a:gd name="T8" fmla="*/ 670 w 744"/>
                <a:gd name="T9" fmla="*/ 745 h 749"/>
                <a:gd name="T10" fmla="*/ 698 w 744"/>
                <a:gd name="T11" fmla="*/ 732 h 749"/>
                <a:gd name="T12" fmla="*/ 713 w 744"/>
                <a:gd name="T13" fmla="*/ 718 h 749"/>
                <a:gd name="T14" fmla="*/ 731 w 744"/>
                <a:gd name="T15" fmla="*/ 695 h 749"/>
                <a:gd name="T16" fmla="*/ 742 w 744"/>
                <a:gd name="T17" fmla="*/ 666 h 749"/>
                <a:gd name="T18" fmla="*/ 744 w 744"/>
                <a:gd name="T19" fmla="*/ 646 h 749"/>
                <a:gd name="T20" fmla="*/ 740 w 744"/>
                <a:gd name="T21" fmla="*/ 616 h 749"/>
                <a:gd name="T22" fmla="*/ 727 w 744"/>
                <a:gd name="T23" fmla="*/ 590 h 749"/>
                <a:gd name="T24" fmla="*/ 346 w 744"/>
                <a:gd name="T25" fmla="*/ 206 h 749"/>
                <a:gd name="T26" fmla="*/ 349 w 744"/>
                <a:gd name="T27" fmla="*/ 159 h 749"/>
                <a:gd name="T28" fmla="*/ 344 w 744"/>
                <a:gd name="T29" fmla="*/ 130 h 749"/>
                <a:gd name="T30" fmla="*/ 327 w 744"/>
                <a:gd name="T31" fmla="*/ 88 h 749"/>
                <a:gd name="T32" fmla="*/ 298 w 744"/>
                <a:gd name="T33" fmla="*/ 51 h 749"/>
                <a:gd name="T34" fmla="*/ 278 w 744"/>
                <a:gd name="T35" fmla="*/ 33 h 749"/>
                <a:gd name="T36" fmla="*/ 244 w 744"/>
                <a:gd name="T37" fmla="*/ 13 h 749"/>
                <a:gd name="T38" fmla="*/ 208 w 744"/>
                <a:gd name="T39" fmla="*/ 2 h 749"/>
                <a:gd name="T40" fmla="*/ 169 w 744"/>
                <a:gd name="T41" fmla="*/ 0 h 749"/>
                <a:gd name="T42" fmla="*/ 132 w 744"/>
                <a:gd name="T43" fmla="*/ 5 h 749"/>
                <a:gd name="T44" fmla="*/ 211 w 744"/>
                <a:gd name="T45" fmla="*/ 116 h 749"/>
                <a:gd name="T46" fmla="*/ 219 w 744"/>
                <a:gd name="T47" fmla="*/ 128 h 749"/>
                <a:gd name="T48" fmla="*/ 220 w 744"/>
                <a:gd name="T49" fmla="*/ 152 h 749"/>
                <a:gd name="T50" fmla="*/ 211 w 744"/>
                <a:gd name="T51" fmla="*/ 171 h 749"/>
                <a:gd name="T52" fmla="*/ 161 w 744"/>
                <a:gd name="T53" fmla="*/ 220 h 749"/>
                <a:gd name="T54" fmla="*/ 139 w 744"/>
                <a:gd name="T55" fmla="*/ 227 h 749"/>
                <a:gd name="T56" fmla="*/ 118 w 744"/>
                <a:gd name="T57" fmla="*/ 220 h 749"/>
                <a:gd name="T58" fmla="*/ 11 w 744"/>
                <a:gd name="T59" fmla="*/ 115 h 749"/>
                <a:gd name="T60" fmla="*/ 2 w 744"/>
                <a:gd name="T61" fmla="*/ 149 h 749"/>
                <a:gd name="T62" fmla="*/ 0 w 744"/>
                <a:gd name="T63" fmla="*/ 187 h 749"/>
                <a:gd name="T64" fmla="*/ 7 w 744"/>
                <a:gd name="T65" fmla="*/ 223 h 749"/>
                <a:gd name="T66" fmla="*/ 21 w 744"/>
                <a:gd name="T67" fmla="*/ 257 h 749"/>
                <a:gd name="T68" fmla="*/ 42 w 744"/>
                <a:gd name="T69" fmla="*/ 289 h 749"/>
                <a:gd name="T70" fmla="*/ 61 w 744"/>
                <a:gd name="T71" fmla="*/ 308 h 749"/>
                <a:gd name="T72" fmla="*/ 96 w 744"/>
                <a:gd name="T73" fmla="*/ 331 h 749"/>
                <a:gd name="T74" fmla="*/ 134 w 744"/>
                <a:gd name="T75" fmla="*/ 344 h 749"/>
                <a:gd name="T76" fmla="*/ 161 w 744"/>
                <a:gd name="T77" fmla="*/ 349 h 749"/>
                <a:gd name="T78" fmla="*/ 198 w 744"/>
                <a:gd name="T79" fmla="*/ 347 h 749"/>
                <a:gd name="T80" fmla="*/ 607 w 744"/>
                <a:gd name="T81" fmla="*/ 612 h 749"/>
                <a:gd name="T82" fmla="*/ 634 w 744"/>
                <a:gd name="T83" fmla="*/ 597 h 749"/>
                <a:gd name="T84" fmla="*/ 665 w 744"/>
                <a:gd name="T85" fmla="*/ 599 h 749"/>
                <a:gd name="T86" fmla="*/ 683 w 744"/>
                <a:gd name="T87" fmla="*/ 612 h 749"/>
                <a:gd name="T88" fmla="*/ 697 w 744"/>
                <a:gd name="T89" fmla="*/ 639 h 749"/>
                <a:gd name="T90" fmla="*/ 694 w 744"/>
                <a:gd name="T91" fmla="*/ 669 h 749"/>
                <a:gd name="T92" fmla="*/ 683 w 744"/>
                <a:gd name="T93" fmla="*/ 687 h 749"/>
                <a:gd name="T94" fmla="*/ 655 w 744"/>
                <a:gd name="T95" fmla="*/ 702 h 749"/>
                <a:gd name="T96" fmla="*/ 625 w 744"/>
                <a:gd name="T97" fmla="*/ 699 h 749"/>
                <a:gd name="T98" fmla="*/ 607 w 744"/>
                <a:gd name="T99" fmla="*/ 687 h 749"/>
                <a:gd name="T100" fmla="*/ 591 w 744"/>
                <a:gd name="T101" fmla="*/ 659 h 749"/>
                <a:gd name="T102" fmla="*/ 596 w 744"/>
                <a:gd name="T103" fmla="*/ 628 h 749"/>
                <a:gd name="T104" fmla="*/ 607 w 744"/>
                <a:gd name="T105" fmla="*/ 612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44" h="749">
                  <a:moveTo>
                    <a:pt x="198" y="347"/>
                  </a:moveTo>
                  <a:lnTo>
                    <a:pt x="198" y="347"/>
                  </a:lnTo>
                  <a:lnTo>
                    <a:pt x="569" y="718"/>
                  </a:lnTo>
                  <a:lnTo>
                    <a:pt x="569" y="718"/>
                  </a:lnTo>
                  <a:lnTo>
                    <a:pt x="576" y="725"/>
                  </a:lnTo>
                  <a:lnTo>
                    <a:pt x="585" y="732"/>
                  </a:lnTo>
                  <a:lnTo>
                    <a:pt x="594" y="736"/>
                  </a:lnTo>
                  <a:lnTo>
                    <a:pt x="603" y="741"/>
                  </a:lnTo>
                  <a:lnTo>
                    <a:pt x="612" y="745"/>
                  </a:lnTo>
                  <a:lnTo>
                    <a:pt x="622" y="746"/>
                  </a:lnTo>
                  <a:lnTo>
                    <a:pt x="632" y="748"/>
                  </a:lnTo>
                  <a:lnTo>
                    <a:pt x="641" y="749"/>
                  </a:lnTo>
                  <a:lnTo>
                    <a:pt x="651" y="748"/>
                  </a:lnTo>
                  <a:lnTo>
                    <a:pt x="661" y="746"/>
                  </a:lnTo>
                  <a:lnTo>
                    <a:pt x="670" y="745"/>
                  </a:lnTo>
                  <a:lnTo>
                    <a:pt x="680" y="741"/>
                  </a:lnTo>
                  <a:lnTo>
                    <a:pt x="688" y="736"/>
                  </a:lnTo>
                  <a:lnTo>
                    <a:pt x="698" y="732"/>
                  </a:lnTo>
                  <a:lnTo>
                    <a:pt x="706" y="725"/>
                  </a:lnTo>
                  <a:lnTo>
                    <a:pt x="713" y="718"/>
                  </a:lnTo>
                  <a:lnTo>
                    <a:pt x="713" y="718"/>
                  </a:lnTo>
                  <a:lnTo>
                    <a:pt x="720" y="712"/>
                  </a:lnTo>
                  <a:lnTo>
                    <a:pt x="727" y="703"/>
                  </a:lnTo>
                  <a:lnTo>
                    <a:pt x="731" y="695"/>
                  </a:lnTo>
                  <a:lnTo>
                    <a:pt x="735" y="685"/>
                  </a:lnTo>
                  <a:lnTo>
                    <a:pt x="740" y="675"/>
                  </a:lnTo>
                  <a:lnTo>
                    <a:pt x="742" y="666"/>
                  </a:lnTo>
                  <a:lnTo>
                    <a:pt x="744" y="656"/>
                  </a:lnTo>
                  <a:lnTo>
                    <a:pt x="744" y="646"/>
                  </a:lnTo>
                  <a:lnTo>
                    <a:pt x="744" y="646"/>
                  </a:lnTo>
                  <a:lnTo>
                    <a:pt x="744" y="635"/>
                  </a:lnTo>
                  <a:lnTo>
                    <a:pt x="742" y="626"/>
                  </a:lnTo>
                  <a:lnTo>
                    <a:pt x="740" y="616"/>
                  </a:lnTo>
                  <a:lnTo>
                    <a:pt x="735" y="606"/>
                  </a:lnTo>
                  <a:lnTo>
                    <a:pt x="731" y="598"/>
                  </a:lnTo>
                  <a:lnTo>
                    <a:pt x="727" y="590"/>
                  </a:lnTo>
                  <a:lnTo>
                    <a:pt x="720" y="581"/>
                  </a:lnTo>
                  <a:lnTo>
                    <a:pt x="713" y="573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9" y="182"/>
                  </a:lnTo>
                  <a:lnTo>
                    <a:pt x="349" y="159"/>
                  </a:lnTo>
                  <a:lnTo>
                    <a:pt x="349" y="159"/>
                  </a:lnTo>
                  <a:lnTo>
                    <a:pt x="346" y="144"/>
                  </a:lnTo>
                  <a:lnTo>
                    <a:pt x="344" y="130"/>
                  </a:lnTo>
                  <a:lnTo>
                    <a:pt x="339" y="115"/>
                  </a:lnTo>
                  <a:lnTo>
                    <a:pt x="334" y="101"/>
                  </a:lnTo>
                  <a:lnTo>
                    <a:pt x="327" y="88"/>
                  </a:lnTo>
                  <a:lnTo>
                    <a:pt x="319" y="74"/>
                  </a:lnTo>
                  <a:lnTo>
                    <a:pt x="309" y="62"/>
                  </a:lnTo>
                  <a:lnTo>
                    <a:pt x="298" y="51"/>
                  </a:lnTo>
                  <a:lnTo>
                    <a:pt x="298" y="51"/>
                  </a:lnTo>
                  <a:lnTo>
                    <a:pt x="288" y="41"/>
                  </a:lnTo>
                  <a:lnTo>
                    <a:pt x="278" y="33"/>
                  </a:lnTo>
                  <a:lnTo>
                    <a:pt x="267" y="26"/>
                  </a:lnTo>
                  <a:lnTo>
                    <a:pt x="256" y="19"/>
                  </a:lnTo>
                  <a:lnTo>
                    <a:pt x="244" y="13"/>
                  </a:lnTo>
                  <a:lnTo>
                    <a:pt x="231" y="9"/>
                  </a:lnTo>
                  <a:lnTo>
                    <a:pt x="220" y="5"/>
                  </a:lnTo>
                  <a:lnTo>
                    <a:pt x="208" y="2"/>
                  </a:lnTo>
                  <a:lnTo>
                    <a:pt x="195" y="1"/>
                  </a:lnTo>
                  <a:lnTo>
                    <a:pt x="182" y="0"/>
                  </a:lnTo>
                  <a:lnTo>
                    <a:pt x="169" y="0"/>
                  </a:lnTo>
                  <a:lnTo>
                    <a:pt x="157" y="1"/>
                  </a:lnTo>
                  <a:lnTo>
                    <a:pt x="144" y="2"/>
                  </a:lnTo>
                  <a:lnTo>
                    <a:pt x="132" y="5"/>
                  </a:lnTo>
                  <a:lnTo>
                    <a:pt x="119" y="8"/>
                  </a:lnTo>
                  <a:lnTo>
                    <a:pt x="107" y="13"/>
                  </a:lnTo>
                  <a:lnTo>
                    <a:pt x="211" y="116"/>
                  </a:lnTo>
                  <a:lnTo>
                    <a:pt x="211" y="116"/>
                  </a:lnTo>
                  <a:lnTo>
                    <a:pt x="215" y="121"/>
                  </a:lnTo>
                  <a:lnTo>
                    <a:pt x="219" y="128"/>
                  </a:lnTo>
                  <a:lnTo>
                    <a:pt x="220" y="137"/>
                  </a:lnTo>
                  <a:lnTo>
                    <a:pt x="222" y="144"/>
                  </a:lnTo>
                  <a:lnTo>
                    <a:pt x="220" y="152"/>
                  </a:lnTo>
                  <a:lnTo>
                    <a:pt x="219" y="159"/>
                  </a:lnTo>
                  <a:lnTo>
                    <a:pt x="215" y="166"/>
                  </a:lnTo>
                  <a:lnTo>
                    <a:pt x="211" y="171"/>
                  </a:lnTo>
                  <a:lnTo>
                    <a:pt x="168" y="214"/>
                  </a:lnTo>
                  <a:lnTo>
                    <a:pt x="168" y="214"/>
                  </a:lnTo>
                  <a:lnTo>
                    <a:pt x="161" y="220"/>
                  </a:lnTo>
                  <a:lnTo>
                    <a:pt x="154" y="223"/>
                  </a:lnTo>
                  <a:lnTo>
                    <a:pt x="147" y="225"/>
                  </a:lnTo>
                  <a:lnTo>
                    <a:pt x="139" y="227"/>
                  </a:lnTo>
                  <a:lnTo>
                    <a:pt x="132" y="225"/>
                  </a:lnTo>
                  <a:lnTo>
                    <a:pt x="125" y="223"/>
                  </a:lnTo>
                  <a:lnTo>
                    <a:pt x="118" y="220"/>
                  </a:lnTo>
                  <a:lnTo>
                    <a:pt x="111" y="2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7" y="126"/>
                  </a:lnTo>
                  <a:lnTo>
                    <a:pt x="4" y="138"/>
                  </a:lnTo>
                  <a:lnTo>
                    <a:pt x="2" y="149"/>
                  </a:lnTo>
                  <a:lnTo>
                    <a:pt x="0" y="162"/>
                  </a:lnTo>
                  <a:lnTo>
                    <a:pt x="0" y="174"/>
                  </a:lnTo>
                  <a:lnTo>
                    <a:pt x="0" y="187"/>
                  </a:lnTo>
                  <a:lnTo>
                    <a:pt x="2" y="199"/>
                  </a:lnTo>
                  <a:lnTo>
                    <a:pt x="4" y="210"/>
                  </a:lnTo>
                  <a:lnTo>
                    <a:pt x="7" y="223"/>
                  </a:lnTo>
                  <a:lnTo>
                    <a:pt x="10" y="235"/>
                  </a:lnTo>
                  <a:lnTo>
                    <a:pt x="15" y="246"/>
                  </a:lnTo>
                  <a:lnTo>
                    <a:pt x="21" y="257"/>
                  </a:lnTo>
                  <a:lnTo>
                    <a:pt x="26" y="268"/>
                  </a:lnTo>
                  <a:lnTo>
                    <a:pt x="33" y="278"/>
                  </a:lnTo>
                  <a:lnTo>
                    <a:pt x="42" y="289"/>
                  </a:lnTo>
                  <a:lnTo>
                    <a:pt x="51" y="299"/>
                  </a:lnTo>
                  <a:lnTo>
                    <a:pt x="51" y="299"/>
                  </a:lnTo>
                  <a:lnTo>
                    <a:pt x="61" y="308"/>
                  </a:lnTo>
                  <a:lnTo>
                    <a:pt x="72" y="317"/>
                  </a:lnTo>
                  <a:lnTo>
                    <a:pt x="85" y="324"/>
                  </a:lnTo>
                  <a:lnTo>
                    <a:pt x="96" y="331"/>
                  </a:lnTo>
                  <a:lnTo>
                    <a:pt x="108" y="336"/>
                  </a:lnTo>
                  <a:lnTo>
                    <a:pt x="122" y="340"/>
                  </a:lnTo>
                  <a:lnTo>
                    <a:pt x="134" y="344"/>
                  </a:lnTo>
                  <a:lnTo>
                    <a:pt x="148" y="347"/>
                  </a:lnTo>
                  <a:lnTo>
                    <a:pt x="148" y="347"/>
                  </a:lnTo>
                  <a:lnTo>
                    <a:pt x="161" y="349"/>
                  </a:lnTo>
                  <a:lnTo>
                    <a:pt x="173" y="349"/>
                  </a:lnTo>
                  <a:lnTo>
                    <a:pt x="186" y="349"/>
                  </a:lnTo>
                  <a:lnTo>
                    <a:pt x="198" y="347"/>
                  </a:lnTo>
                  <a:lnTo>
                    <a:pt x="198" y="347"/>
                  </a:lnTo>
                  <a:close/>
                  <a:moveTo>
                    <a:pt x="607" y="612"/>
                  </a:moveTo>
                  <a:lnTo>
                    <a:pt x="607" y="612"/>
                  </a:lnTo>
                  <a:lnTo>
                    <a:pt x="615" y="605"/>
                  </a:lnTo>
                  <a:lnTo>
                    <a:pt x="625" y="599"/>
                  </a:lnTo>
                  <a:lnTo>
                    <a:pt x="634" y="597"/>
                  </a:lnTo>
                  <a:lnTo>
                    <a:pt x="644" y="595"/>
                  </a:lnTo>
                  <a:lnTo>
                    <a:pt x="655" y="597"/>
                  </a:lnTo>
                  <a:lnTo>
                    <a:pt x="665" y="599"/>
                  </a:lnTo>
                  <a:lnTo>
                    <a:pt x="673" y="605"/>
                  </a:lnTo>
                  <a:lnTo>
                    <a:pt x="683" y="612"/>
                  </a:lnTo>
                  <a:lnTo>
                    <a:pt x="683" y="612"/>
                  </a:lnTo>
                  <a:lnTo>
                    <a:pt x="688" y="620"/>
                  </a:lnTo>
                  <a:lnTo>
                    <a:pt x="694" y="628"/>
                  </a:lnTo>
                  <a:lnTo>
                    <a:pt x="697" y="639"/>
                  </a:lnTo>
                  <a:lnTo>
                    <a:pt x="698" y="649"/>
                  </a:lnTo>
                  <a:lnTo>
                    <a:pt x="697" y="659"/>
                  </a:lnTo>
                  <a:lnTo>
                    <a:pt x="694" y="669"/>
                  </a:lnTo>
                  <a:lnTo>
                    <a:pt x="688" y="678"/>
                  </a:lnTo>
                  <a:lnTo>
                    <a:pt x="683" y="687"/>
                  </a:lnTo>
                  <a:lnTo>
                    <a:pt x="683" y="687"/>
                  </a:lnTo>
                  <a:lnTo>
                    <a:pt x="673" y="693"/>
                  </a:lnTo>
                  <a:lnTo>
                    <a:pt x="665" y="699"/>
                  </a:lnTo>
                  <a:lnTo>
                    <a:pt x="655" y="702"/>
                  </a:lnTo>
                  <a:lnTo>
                    <a:pt x="644" y="702"/>
                  </a:lnTo>
                  <a:lnTo>
                    <a:pt x="634" y="702"/>
                  </a:lnTo>
                  <a:lnTo>
                    <a:pt x="625" y="699"/>
                  </a:lnTo>
                  <a:lnTo>
                    <a:pt x="615" y="693"/>
                  </a:lnTo>
                  <a:lnTo>
                    <a:pt x="607" y="687"/>
                  </a:lnTo>
                  <a:lnTo>
                    <a:pt x="607" y="687"/>
                  </a:lnTo>
                  <a:lnTo>
                    <a:pt x="600" y="678"/>
                  </a:lnTo>
                  <a:lnTo>
                    <a:pt x="596" y="669"/>
                  </a:lnTo>
                  <a:lnTo>
                    <a:pt x="591" y="659"/>
                  </a:lnTo>
                  <a:lnTo>
                    <a:pt x="591" y="649"/>
                  </a:lnTo>
                  <a:lnTo>
                    <a:pt x="591" y="639"/>
                  </a:lnTo>
                  <a:lnTo>
                    <a:pt x="596" y="628"/>
                  </a:lnTo>
                  <a:lnTo>
                    <a:pt x="600" y="620"/>
                  </a:lnTo>
                  <a:lnTo>
                    <a:pt x="607" y="612"/>
                  </a:lnTo>
                  <a:lnTo>
                    <a:pt x="607" y="6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7000875" y="285750"/>
            <a:ext cx="1714500" cy="6191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55"/>
          <p:cNvGrpSpPr/>
          <p:nvPr/>
        </p:nvGrpSpPr>
        <p:grpSpPr>
          <a:xfrm>
            <a:off x="7638678" y="342899"/>
            <a:ext cx="449633" cy="504826"/>
            <a:chOff x="14981238" y="174676"/>
            <a:chExt cx="530225" cy="595312"/>
          </a:xfrm>
          <a:solidFill>
            <a:schemeClr val="bg1">
              <a:lumMod val="50000"/>
            </a:schemeClr>
          </a:solidFill>
        </p:grpSpPr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5159038" y="174676"/>
              <a:ext cx="174625" cy="128588"/>
            </a:xfrm>
            <a:custGeom>
              <a:avLst/>
              <a:gdLst>
                <a:gd name="T0" fmla="*/ 111 w 221"/>
                <a:gd name="T1" fmla="*/ 68 h 161"/>
                <a:gd name="T2" fmla="*/ 111 w 221"/>
                <a:gd name="T3" fmla="*/ 68 h 161"/>
                <a:gd name="T4" fmla="*/ 114 w 221"/>
                <a:gd name="T5" fmla="*/ 71 h 161"/>
                <a:gd name="T6" fmla="*/ 118 w 221"/>
                <a:gd name="T7" fmla="*/ 75 h 161"/>
                <a:gd name="T8" fmla="*/ 124 w 221"/>
                <a:gd name="T9" fmla="*/ 80 h 161"/>
                <a:gd name="T10" fmla="*/ 129 w 221"/>
                <a:gd name="T11" fmla="*/ 90 h 161"/>
                <a:gd name="T12" fmla="*/ 135 w 221"/>
                <a:gd name="T13" fmla="*/ 102 h 161"/>
                <a:gd name="T14" fmla="*/ 142 w 221"/>
                <a:gd name="T15" fmla="*/ 118 h 161"/>
                <a:gd name="T16" fmla="*/ 149 w 221"/>
                <a:gd name="T17" fmla="*/ 137 h 161"/>
                <a:gd name="T18" fmla="*/ 156 w 221"/>
                <a:gd name="T19" fmla="*/ 161 h 161"/>
                <a:gd name="T20" fmla="*/ 156 w 221"/>
                <a:gd name="T21" fmla="*/ 161 h 161"/>
                <a:gd name="T22" fmla="*/ 189 w 221"/>
                <a:gd name="T23" fmla="*/ 148 h 161"/>
                <a:gd name="T24" fmla="*/ 221 w 221"/>
                <a:gd name="T25" fmla="*/ 137 h 161"/>
                <a:gd name="T26" fmla="*/ 221 w 221"/>
                <a:gd name="T27" fmla="*/ 137 h 161"/>
                <a:gd name="T28" fmla="*/ 212 w 221"/>
                <a:gd name="T29" fmla="*/ 111 h 161"/>
                <a:gd name="T30" fmla="*/ 204 w 221"/>
                <a:gd name="T31" fmla="*/ 86 h 161"/>
                <a:gd name="T32" fmla="*/ 193 w 221"/>
                <a:gd name="T33" fmla="*/ 64 h 161"/>
                <a:gd name="T34" fmla="*/ 181 w 221"/>
                <a:gd name="T35" fmla="*/ 43 h 161"/>
                <a:gd name="T36" fmla="*/ 174 w 221"/>
                <a:gd name="T37" fmla="*/ 33 h 161"/>
                <a:gd name="T38" fmla="*/ 167 w 221"/>
                <a:gd name="T39" fmla="*/ 25 h 161"/>
                <a:gd name="T40" fmla="*/ 158 w 221"/>
                <a:gd name="T41" fmla="*/ 18 h 161"/>
                <a:gd name="T42" fmla="*/ 150 w 221"/>
                <a:gd name="T43" fmla="*/ 11 h 161"/>
                <a:gd name="T44" fmla="*/ 140 w 221"/>
                <a:gd name="T45" fmla="*/ 7 h 161"/>
                <a:gd name="T46" fmla="*/ 131 w 221"/>
                <a:gd name="T47" fmla="*/ 3 h 161"/>
                <a:gd name="T48" fmla="*/ 121 w 221"/>
                <a:gd name="T49" fmla="*/ 0 h 161"/>
                <a:gd name="T50" fmla="*/ 111 w 221"/>
                <a:gd name="T51" fmla="*/ 0 h 161"/>
                <a:gd name="T52" fmla="*/ 111 w 221"/>
                <a:gd name="T53" fmla="*/ 0 h 161"/>
                <a:gd name="T54" fmla="*/ 102 w 221"/>
                <a:gd name="T55" fmla="*/ 0 h 161"/>
                <a:gd name="T56" fmla="*/ 92 w 221"/>
                <a:gd name="T57" fmla="*/ 3 h 161"/>
                <a:gd name="T58" fmla="*/ 82 w 221"/>
                <a:gd name="T59" fmla="*/ 5 h 161"/>
                <a:gd name="T60" fmla="*/ 71 w 221"/>
                <a:gd name="T61" fmla="*/ 12 h 161"/>
                <a:gd name="T62" fmla="*/ 60 w 221"/>
                <a:gd name="T63" fmla="*/ 21 h 161"/>
                <a:gd name="T64" fmla="*/ 49 w 221"/>
                <a:gd name="T65" fmla="*/ 32 h 161"/>
                <a:gd name="T66" fmla="*/ 38 w 221"/>
                <a:gd name="T67" fmla="*/ 47 h 161"/>
                <a:gd name="T68" fmla="*/ 28 w 221"/>
                <a:gd name="T69" fmla="*/ 65 h 161"/>
                <a:gd name="T70" fmla="*/ 28 w 221"/>
                <a:gd name="T71" fmla="*/ 65 h 161"/>
                <a:gd name="T72" fmla="*/ 20 w 221"/>
                <a:gd name="T73" fmla="*/ 82 h 161"/>
                <a:gd name="T74" fmla="*/ 13 w 221"/>
                <a:gd name="T75" fmla="*/ 98 h 161"/>
                <a:gd name="T76" fmla="*/ 7 w 221"/>
                <a:gd name="T77" fmla="*/ 116 h 161"/>
                <a:gd name="T78" fmla="*/ 0 w 221"/>
                <a:gd name="T79" fmla="*/ 137 h 161"/>
                <a:gd name="T80" fmla="*/ 0 w 221"/>
                <a:gd name="T81" fmla="*/ 137 h 161"/>
                <a:gd name="T82" fmla="*/ 32 w 221"/>
                <a:gd name="T83" fmla="*/ 148 h 161"/>
                <a:gd name="T84" fmla="*/ 66 w 221"/>
                <a:gd name="T85" fmla="*/ 161 h 161"/>
                <a:gd name="T86" fmla="*/ 66 w 221"/>
                <a:gd name="T87" fmla="*/ 161 h 161"/>
                <a:gd name="T88" fmla="*/ 72 w 221"/>
                <a:gd name="T89" fmla="*/ 137 h 161"/>
                <a:gd name="T90" fmla="*/ 79 w 221"/>
                <a:gd name="T91" fmla="*/ 118 h 161"/>
                <a:gd name="T92" fmla="*/ 86 w 221"/>
                <a:gd name="T93" fmla="*/ 102 h 161"/>
                <a:gd name="T94" fmla="*/ 93 w 221"/>
                <a:gd name="T95" fmla="*/ 90 h 161"/>
                <a:gd name="T96" fmla="*/ 99 w 221"/>
                <a:gd name="T97" fmla="*/ 80 h 161"/>
                <a:gd name="T98" fmla="*/ 104 w 221"/>
                <a:gd name="T99" fmla="*/ 75 h 161"/>
                <a:gd name="T100" fmla="*/ 109 w 221"/>
                <a:gd name="T101" fmla="*/ 71 h 161"/>
                <a:gd name="T102" fmla="*/ 111 w 221"/>
                <a:gd name="T103" fmla="*/ 68 h 161"/>
                <a:gd name="T104" fmla="*/ 111 w 221"/>
                <a:gd name="T105" fmla="*/ 6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1" h="161">
                  <a:moveTo>
                    <a:pt x="111" y="68"/>
                  </a:moveTo>
                  <a:lnTo>
                    <a:pt x="111" y="68"/>
                  </a:lnTo>
                  <a:lnTo>
                    <a:pt x="114" y="71"/>
                  </a:lnTo>
                  <a:lnTo>
                    <a:pt x="118" y="75"/>
                  </a:lnTo>
                  <a:lnTo>
                    <a:pt x="124" y="80"/>
                  </a:lnTo>
                  <a:lnTo>
                    <a:pt x="129" y="90"/>
                  </a:lnTo>
                  <a:lnTo>
                    <a:pt x="135" y="102"/>
                  </a:lnTo>
                  <a:lnTo>
                    <a:pt x="142" y="118"/>
                  </a:lnTo>
                  <a:lnTo>
                    <a:pt x="149" y="137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89" y="148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12" y="111"/>
                  </a:lnTo>
                  <a:lnTo>
                    <a:pt x="204" y="86"/>
                  </a:lnTo>
                  <a:lnTo>
                    <a:pt x="193" y="64"/>
                  </a:lnTo>
                  <a:lnTo>
                    <a:pt x="181" y="43"/>
                  </a:lnTo>
                  <a:lnTo>
                    <a:pt x="174" y="33"/>
                  </a:lnTo>
                  <a:lnTo>
                    <a:pt x="167" y="25"/>
                  </a:lnTo>
                  <a:lnTo>
                    <a:pt x="158" y="18"/>
                  </a:lnTo>
                  <a:lnTo>
                    <a:pt x="150" y="11"/>
                  </a:lnTo>
                  <a:lnTo>
                    <a:pt x="140" y="7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2" y="3"/>
                  </a:lnTo>
                  <a:lnTo>
                    <a:pt x="82" y="5"/>
                  </a:lnTo>
                  <a:lnTo>
                    <a:pt x="71" y="12"/>
                  </a:lnTo>
                  <a:lnTo>
                    <a:pt x="60" y="21"/>
                  </a:lnTo>
                  <a:lnTo>
                    <a:pt x="49" y="32"/>
                  </a:lnTo>
                  <a:lnTo>
                    <a:pt x="38" y="47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0" y="82"/>
                  </a:lnTo>
                  <a:lnTo>
                    <a:pt x="13" y="98"/>
                  </a:lnTo>
                  <a:lnTo>
                    <a:pt x="7" y="116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32" y="148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72" y="137"/>
                  </a:lnTo>
                  <a:lnTo>
                    <a:pt x="79" y="118"/>
                  </a:lnTo>
                  <a:lnTo>
                    <a:pt x="86" y="102"/>
                  </a:lnTo>
                  <a:lnTo>
                    <a:pt x="93" y="90"/>
                  </a:lnTo>
                  <a:lnTo>
                    <a:pt x="99" y="80"/>
                  </a:lnTo>
                  <a:lnTo>
                    <a:pt x="104" y="75"/>
                  </a:lnTo>
                  <a:lnTo>
                    <a:pt x="109" y="71"/>
                  </a:lnTo>
                  <a:lnTo>
                    <a:pt x="111" y="68"/>
                  </a:lnTo>
                  <a:lnTo>
                    <a:pt x="111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4981238" y="293738"/>
              <a:ext cx="233363" cy="160338"/>
            </a:xfrm>
            <a:custGeom>
              <a:avLst/>
              <a:gdLst>
                <a:gd name="T0" fmla="*/ 126 w 293"/>
                <a:gd name="T1" fmla="*/ 158 h 202"/>
                <a:gd name="T2" fmla="*/ 109 w 293"/>
                <a:gd name="T3" fmla="*/ 143 h 202"/>
                <a:gd name="T4" fmla="*/ 87 w 293"/>
                <a:gd name="T5" fmla="*/ 115 h 202"/>
                <a:gd name="T6" fmla="*/ 74 w 293"/>
                <a:gd name="T7" fmla="*/ 94 h 202"/>
                <a:gd name="T8" fmla="*/ 69 w 293"/>
                <a:gd name="T9" fmla="*/ 80 h 202"/>
                <a:gd name="T10" fmla="*/ 67 w 293"/>
                <a:gd name="T11" fmla="*/ 73 h 202"/>
                <a:gd name="T12" fmla="*/ 76 w 293"/>
                <a:gd name="T13" fmla="*/ 71 h 202"/>
                <a:gd name="T14" fmla="*/ 95 w 293"/>
                <a:gd name="T15" fmla="*/ 68 h 202"/>
                <a:gd name="T16" fmla="*/ 113 w 293"/>
                <a:gd name="T17" fmla="*/ 69 h 202"/>
                <a:gd name="T18" fmla="*/ 155 w 293"/>
                <a:gd name="T19" fmla="*/ 76 h 202"/>
                <a:gd name="T20" fmla="*/ 178 w 293"/>
                <a:gd name="T21" fmla="*/ 82 h 202"/>
                <a:gd name="T22" fmla="*/ 200 w 293"/>
                <a:gd name="T23" fmla="*/ 73 h 202"/>
                <a:gd name="T24" fmla="*/ 224 w 293"/>
                <a:gd name="T25" fmla="*/ 71 h 202"/>
                <a:gd name="T26" fmla="*/ 238 w 293"/>
                <a:gd name="T27" fmla="*/ 72 h 202"/>
                <a:gd name="T28" fmla="*/ 252 w 293"/>
                <a:gd name="T29" fmla="*/ 75 h 202"/>
                <a:gd name="T30" fmla="*/ 293 w 293"/>
                <a:gd name="T31" fmla="*/ 51 h 202"/>
                <a:gd name="T32" fmla="*/ 238 w 293"/>
                <a:gd name="T33" fmla="*/ 29 h 202"/>
                <a:gd name="T34" fmla="*/ 185 w 293"/>
                <a:gd name="T35" fmla="*/ 13 h 202"/>
                <a:gd name="T36" fmla="*/ 138 w 293"/>
                <a:gd name="T37" fmla="*/ 3 h 202"/>
                <a:gd name="T38" fmla="*/ 95 w 293"/>
                <a:gd name="T39" fmla="*/ 0 h 202"/>
                <a:gd name="T40" fmla="*/ 77 w 293"/>
                <a:gd name="T41" fmla="*/ 0 h 202"/>
                <a:gd name="T42" fmla="*/ 47 w 293"/>
                <a:gd name="T43" fmla="*/ 7 h 202"/>
                <a:gd name="T44" fmla="*/ 26 w 293"/>
                <a:gd name="T45" fmla="*/ 18 h 202"/>
                <a:gd name="T46" fmla="*/ 13 w 293"/>
                <a:gd name="T47" fmla="*/ 32 h 202"/>
                <a:gd name="T48" fmla="*/ 8 w 293"/>
                <a:gd name="T49" fmla="*/ 39 h 202"/>
                <a:gd name="T50" fmla="*/ 1 w 293"/>
                <a:gd name="T51" fmla="*/ 57 h 202"/>
                <a:gd name="T52" fmla="*/ 0 w 293"/>
                <a:gd name="T53" fmla="*/ 75 h 202"/>
                <a:gd name="T54" fmla="*/ 2 w 293"/>
                <a:gd name="T55" fmla="*/ 96 h 202"/>
                <a:gd name="T56" fmla="*/ 9 w 293"/>
                <a:gd name="T57" fmla="*/ 116 h 202"/>
                <a:gd name="T58" fmla="*/ 34 w 293"/>
                <a:gd name="T59" fmla="*/ 159 h 202"/>
                <a:gd name="T60" fmla="*/ 72 w 293"/>
                <a:gd name="T61" fmla="*/ 202 h 202"/>
                <a:gd name="T62" fmla="*/ 98 w 293"/>
                <a:gd name="T63" fmla="*/ 180 h 202"/>
                <a:gd name="T64" fmla="*/ 126 w 293"/>
                <a:gd name="T65" fmla="*/ 1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202">
                  <a:moveTo>
                    <a:pt x="126" y="158"/>
                  </a:moveTo>
                  <a:lnTo>
                    <a:pt x="126" y="158"/>
                  </a:lnTo>
                  <a:lnTo>
                    <a:pt x="109" y="143"/>
                  </a:lnTo>
                  <a:lnTo>
                    <a:pt x="109" y="143"/>
                  </a:lnTo>
                  <a:lnTo>
                    <a:pt x="96" y="128"/>
                  </a:lnTo>
                  <a:lnTo>
                    <a:pt x="87" y="115"/>
                  </a:lnTo>
                  <a:lnTo>
                    <a:pt x="80" y="104"/>
                  </a:lnTo>
                  <a:lnTo>
                    <a:pt x="74" y="94"/>
                  </a:lnTo>
                  <a:lnTo>
                    <a:pt x="70" y="86"/>
                  </a:lnTo>
                  <a:lnTo>
                    <a:pt x="69" y="80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70" y="72"/>
                  </a:lnTo>
                  <a:lnTo>
                    <a:pt x="76" y="71"/>
                  </a:lnTo>
                  <a:lnTo>
                    <a:pt x="84" y="69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113" y="69"/>
                  </a:lnTo>
                  <a:lnTo>
                    <a:pt x="132" y="72"/>
                  </a:lnTo>
                  <a:lnTo>
                    <a:pt x="155" y="76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88" y="78"/>
                  </a:lnTo>
                  <a:lnTo>
                    <a:pt x="200" y="73"/>
                  </a:lnTo>
                  <a:lnTo>
                    <a:pt x="211" y="72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38" y="72"/>
                  </a:lnTo>
                  <a:lnTo>
                    <a:pt x="252" y="75"/>
                  </a:lnTo>
                  <a:lnTo>
                    <a:pt x="252" y="75"/>
                  </a:lnTo>
                  <a:lnTo>
                    <a:pt x="293" y="51"/>
                  </a:lnTo>
                  <a:lnTo>
                    <a:pt x="293" y="51"/>
                  </a:lnTo>
                  <a:lnTo>
                    <a:pt x="265" y="40"/>
                  </a:lnTo>
                  <a:lnTo>
                    <a:pt x="238" y="29"/>
                  </a:lnTo>
                  <a:lnTo>
                    <a:pt x="210" y="21"/>
                  </a:lnTo>
                  <a:lnTo>
                    <a:pt x="185" y="13"/>
                  </a:lnTo>
                  <a:lnTo>
                    <a:pt x="160" y="7"/>
                  </a:lnTo>
                  <a:lnTo>
                    <a:pt x="138" y="3"/>
                  </a:lnTo>
                  <a:lnTo>
                    <a:pt x="116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77" y="0"/>
                  </a:lnTo>
                  <a:lnTo>
                    <a:pt x="60" y="3"/>
                  </a:lnTo>
                  <a:lnTo>
                    <a:pt x="47" y="7"/>
                  </a:lnTo>
                  <a:lnTo>
                    <a:pt x="36" y="13"/>
                  </a:lnTo>
                  <a:lnTo>
                    <a:pt x="26" y="18"/>
                  </a:lnTo>
                  <a:lnTo>
                    <a:pt x="19" y="25"/>
                  </a:lnTo>
                  <a:lnTo>
                    <a:pt x="13" y="32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4" y="47"/>
                  </a:lnTo>
                  <a:lnTo>
                    <a:pt x="1" y="57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6"/>
                  </a:lnTo>
                  <a:lnTo>
                    <a:pt x="2" y="96"/>
                  </a:lnTo>
                  <a:lnTo>
                    <a:pt x="5" y="105"/>
                  </a:lnTo>
                  <a:lnTo>
                    <a:pt x="9" y="116"/>
                  </a:lnTo>
                  <a:lnTo>
                    <a:pt x="20" y="137"/>
                  </a:lnTo>
                  <a:lnTo>
                    <a:pt x="34" y="159"/>
                  </a:lnTo>
                  <a:lnTo>
                    <a:pt x="52" y="180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98" y="180"/>
                  </a:lnTo>
                  <a:lnTo>
                    <a:pt x="126" y="158"/>
                  </a:lnTo>
                  <a:lnTo>
                    <a:pt x="126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4981238" y="293738"/>
              <a:ext cx="530225" cy="358775"/>
            </a:xfrm>
            <a:custGeom>
              <a:avLst/>
              <a:gdLst>
                <a:gd name="T0" fmla="*/ 217 w 667"/>
                <a:gd name="T1" fmla="*/ 357 h 453"/>
                <a:gd name="T2" fmla="*/ 150 w 667"/>
                <a:gd name="T3" fmla="*/ 377 h 453"/>
                <a:gd name="T4" fmla="*/ 95 w 667"/>
                <a:gd name="T5" fmla="*/ 384 h 453"/>
                <a:gd name="T6" fmla="*/ 70 w 667"/>
                <a:gd name="T7" fmla="*/ 381 h 453"/>
                <a:gd name="T8" fmla="*/ 67 w 667"/>
                <a:gd name="T9" fmla="*/ 377 h 453"/>
                <a:gd name="T10" fmla="*/ 76 w 667"/>
                <a:gd name="T11" fmla="*/ 356 h 453"/>
                <a:gd name="T12" fmla="*/ 103 w 667"/>
                <a:gd name="T13" fmla="*/ 317 h 453"/>
                <a:gd name="T14" fmla="*/ 137 w 667"/>
                <a:gd name="T15" fmla="*/ 284 h 453"/>
                <a:gd name="T16" fmla="*/ 200 w 667"/>
                <a:gd name="T17" fmla="*/ 231 h 453"/>
                <a:gd name="T18" fmla="*/ 224 w 667"/>
                <a:gd name="T19" fmla="*/ 236 h 453"/>
                <a:gd name="T20" fmla="*/ 249 w 667"/>
                <a:gd name="T21" fmla="*/ 230 h 453"/>
                <a:gd name="T22" fmla="*/ 278 w 667"/>
                <a:gd name="T23" fmla="*/ 208 h 453"/>
                <a:gd name="T24" fmla="*/ 289 w 667"/>
                <a:gd name="T25" fmla="*/ 172 h 453"/>
                <a:gd name="T26" fmla="*/ 299 w 667"/>
                <a:gd name="T27" fmla="*/ 166 h 453"/>
                <a:gd name="T28" fmla="*/ 414 w 667"/>
                <a:gd name="T29" fmla="*/ 109 h 453"/>
                <a:gd name="T30" fmla="*/ 516 w 667"/>
                <a:gd name="T31" fmla="*/ 75 h 453"/>
                <a:gd name="T32" fmla="*/ 570 w 667"/>
                <a:gd name="T33" fmla="*/ 68 h 453"/>
                <a:gd name="T34" fmla="*/ 595 w 667"/>
                <a:gd name="T35" fmla="*/ 72 h 453"/>
                <a:gd name="T36" fmla="*/ 598 w 667"/>
                <a:gd name="T37" fmla="*/ 76 h 453"/>
                <a:gd name="T38" fmla="*/ 589 w 667"/>
                <a:gd name="T39" fmla="*/ 97 h 453"/>
                <a:gd name="T40" fmla="*/ 562 w 667"/>
                <a:gd name="T41" fmla="*/ 136 h 453"/>
                <a:gd name="T42" fmla="*/ 541 w 667"/>
                <a:gd name="T43" fmla="*/ 158 h 453"/>
                <a:gd name="T44" fmla="*/ 594 w 667"/>
                <a:gd name="T45" fmla="*/ 202 h 453"/>
                <a:gd name="T46" fmla="*/ 603 w 667"/>
                <a:gd name="T47" fmla="*/ 193 h 453"/>
                <a:gd name="T48" fmla="*/ 646 w 667"/>
                <a:gd name="T49" fmla="*/ 136 h 453"/>
                <a:gd name="T50" fmla="*/ 661 w 667"/>
                <a:gd name="T51" fmla="*/ 105 h 453"/>
                <a:gd name="T52" fmla="*/ 667 w 667"/>
                <a:gd name="T53" fmla="*/ 71 h 453"/>
                <a:gd name="T54" fmla="*/ 660 w 667"/>
                <a:gd name="T55" fmla="*/ 46 h 453"/>
                <a:gd name="T56" fmla="*/ 653 w 667"/>
                <a:gd name="T57" fmla="*/ 32 h 453"/>
                <a:gd name="T58" fmla="*/ 630 w 667"/>
                <a:gd name="T59" fmla="*/ 13 h 453"/>
                <a:gd name="T60" fmla="*/ 588 w 667"/>
                <a:gd name="T61" fmla="*/ 0 h 453"/>
                <a:gd name="T62" fmla="*/ 555 w 667"/>
                <a:gd name="T63" fmla="*/ 0 h 453"/>
                <a:gd name="T64" fmla="*/ 470 w 667"/>
                <a:gd name="T65" fmla="*/ 15 h 453"/>
                <a:gd name="T66" fmla="*/ 350 w 667"/>
                <a:gd name="T67" fmla="*/ 62 h 453"/>
                <a:gd name="T68" fmla="*/ 264 w 667"/>
                <a:gd name="T69" fmla="*/ 107 h 453"/>
                <a:gd name="T70" fmla="*/ 247 w 667"/>
                <a:gd name="T71" fmla="*/ 109 h 453"/>
                <a:gd name="T72" fmla="*/ 224 w 667"/>
                <a:gd name="T73" fmla="*/ 105 h 453"/>
                <a:gd name="T74" fmla="*/ 199 w 667"/>
                <a:gd name="T75" fmla="*/ 111 h 453"/>
                <a:gd name="T76" fmla="*/ 170 w 667"/>
                <a:gd name="T77" fmla="*/ 134 h 453"/>
                <a:gd name="T78" fmla="*/ 159 w 667"/>
                <a:gd name="T79" fmla="*/ 170 h 453"/>
                <a:gd name="T80" fmla="*/ 159 w 667"/>
                <a:gd name="T81" fmla="*/ 176 h 453"/>
                <a:gd name="T82" fmla="*/ 84 w 667"/>
                <a:gd name="T83" fmla="*/ 238 h 453"/>
                <a:gd name="T84" fmla="*/ 45 w 667"/>
                <a:gd name="T85" fmla="*/ 280 h 453"/>
                <a:gd name="T86" fmla="*/ 9 w 667"/>
                <a:gd name="T87" fmla="*/ 334 h 453"/>
                <a:gd name="T88" fmla="*/ 1 w 667"/>
                <a:gd name="T89" fmla="*/ 360 h 453"/>
                <a:gd name="T90" fmla="*/ 0 w 667"/>
                <a:gd name="T91" fmla="*/ 392 h 453"/>
                <a:gd name="T92" fmla="*/ 8 w 667"/>
                <a:gd name="T93" fmla="*/ 414 h 453"/>
                <a:gd name="T94" fmla="*/ 19 w 667"/>
                <a:gd name="T95" fmla="*/ 428 h 453"/>
                <a:gd name="T96" fmla="*/ 47 w 667"/>
                <a:gd name="T97" fmla="*/ 446 h 453"/>
                <a:gd name="T98" fmla="*/ 95 w 667"/>
                <a:gd name="T99" fmla="*/ 453 h 453"/>
                <a:gd name="T100" fmla="*/ 138 w 667"/>
                <a:gd name="T101" fmla="*/ 450 h 453"/>
                <a:gd name="T102" fmla="*/ 211 w 667"/>
                <a:gd name="T103" fmla="*/ 432 h 453"/>
                <a:gd name="T104" fmla="*/ 293 w 667"/>
                <a:gd name="T105" fmla="*/ 400 h 453"/>
                <a:gd name="T106" fmla="*/ 247 w 667"/>
                <a:gd name="T107" fmla="*/ 37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7" h="453">
                  <a:moveTo>
                    <a:pt x="247" y="375"/>
                  </a:moveTo>
                  <a:lnTo>
                    <a:pt x="247" y="375"/>
                  </a:lnTo>
                  <a:lnTo>
                    <a:pt x="217" y="357"/>
                  </a:lnTo>
                  <a:lnTo>
                    <a:pt x="217" y="357"/>
                  </a:lnTo>
                  <a:lnTo>
                    <a:pt x="182" y="369"/>
                  </a:lnTo>
                  <a:lnTo>
                    <a:pt x="150" y="377"/>
                  </a:lnTo>
                  <a:lnTo>
                    <a:pt x="121" y="382"/>
                  </a:lnTo>
                  <a:lnTo>
                    <a:pt x="95" y="384"/>
                  </a:lnTo>
                  <a:lnTo>
                    <a:pt x="95" y="384"/>
                  </a:lnTo>
                  <a:lnTo>
                    <a:pt x="84" y="384"/>
                  </a:lnTo>
                  <a:lnTo>
                    <a:pt x="76" y="382"/>
                  </a:lnTo>
                  <a:lnTo>
                    <a:pt x="70" y="381"/>
                  </a:lnTo>
                  <a:lnTo>
                    <a:pt x="67" y="380"/>
                  </a:lnTo>
                  <a:lnTo>
                    <a:pt x="67" y="380"/>
                  </a:lnTo>
                  <a:lnTo>
                    <a:pt x="67" y="377"/>
                  </a:lnTo>
                  <a:lnTo>
                    <a:pt x="69" y="371"/>
                  </a:lnTo>
                  <a:lnTo>
                    <a:pt x="72" y="364"/>
                  </a:lnTo>
                  <a:lnTo>
                    <a:pt x="76" y="356"/>
                  </a:lnTo>
                  <a:lnTo>
                    <a:pt x="83" y="345"/>
                  </a:lnTo>
                  <a:lnTo>
                    <a:pt x="91" y="332"/>
                  </a:lnTo>
                  <a:lnTo>
                    <a:pt x="103" y="317"/>
                  </a:lnTo>
                  <a:lnTo>
                    <a:pt x="119" y="301"/>
                  </a:lnTo>
                  <a:lnTo>
                    <a:pt x="119" y="301"/>
                  </a:lnTo>
                  <a:lnTo>
                    <a:pt x="137" y="284"/>
                  </a:lnTo>
                  <a:lnTo>
                    <a:pt x="156" y="266"/>
                  </a:lnTo>
                  <a:lnTo>
                    <a:pt x="177" y="248"/>
                  </a:lnTo>
                  <a:lnTo>
                    <a:pt x="200" y="231"/>
                  </a:lnTo>
                  <a:lnTo>
                    <a:pt x="200" y="231"/>
                  </a:lnTo>
                  <a:lnTo>
                    <a:pt x="211" y="234"/>
                  </a:lnTo>
                  <a:lnTo>
                    <a:pt x="224" y="236"/>
                  </a:lnTo>
                  <a:lnTo>
                    <a:pt x="224" y="236"/>
                  </a:lnTo>
                  <a:lnTo>
                    <a:pt x="236" y="234"/>
                  </a:lnTo>
                  <a:lnTo>
                    <a:pt x="249" y="230"/>
                  </a:lnTo>
                  <a:lnTo>
                    <a:pt x="260" y="224"/>
                  </a:lnTo>
                  <a:lnTo>
                    <a:pt x="270" y="218"/>
                  </a:lnTo>
                  <a:lnTo>
                    <a:pt x="278" y="208"/>
                  </a:lnTo>
                  <a:lnTo>
                    <a:pt x="283" y="197"/>
                  </a:lnTo>
                  <a:lnTo>
                    <a:pt x="288" y="184"/>
                  </a:lnTo>
                  <a:lnTo>
                    <a:pt x="289" y="172"/>
                  </a:lnTo>
                  <a:lnTo>
                    <a:pt x="289" y="172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337" y="146"/>
                  </a:lnTo>
                  <a:lnTo>
                    <a:pt x="376" y="126"/>
                  </a:lnTo>
                  <a:lnTo>
                    <a:pt x="414" y="109"/>
                  </a:lnTo>
                  <a:lnTo>
                    <a:pt x="450" y="96"/>
                  </a:lnTo>
                  <a:lnTo>
                    <a:pt x="484" y="83"/>
                  </a:lnTo>
                  <a:lnTo>
                    <a:pt x="516" y="75"/>
                  </a:lnTo>
                  <a:lnTo>
                    <a:pt x="545" y="71"/>
                  </a:lnTo>
                  <a:lnTo>
                    <a:pt x="570" y="68"/>
                  </a:lnTo>
                  <a:lnTo>
                    <a:pt x="570" y="68"/>
                  </a:lnTo>
                  <a:lnTo>
                    <a:pt x="581" y="69"/>
                  </a:lnTo>
                  <a:lnTo>
                    <a:pt x="589" y="71"/>
                  </a:lnTo>
                  <a:lnTo>
                    <a:pt x="595" y="72"/>
                  </a:lnTo>
                  <a:lnTo>
                    <a:pt x="598" y="73"/>
                  </a:lnTo>
                  <a:lnTo>
                    <a:pt x="598" y="73"/>
                  </a:lnTo>
                  <a:lnTo>
                    <a:pt x="598" y="76"/>
                  </a:lnTo>
                  <a:lnTo>
                    <a:pt x="596" y="82"/>
                  </a:lnTo>
                  <a:lnTo>
                    <a:pt x="594" y="89"/>
                  </a:lnTo>
                  <a:lnTo>
                    <a:pt x="589" y="97"/>
                  </a:lnTo>
                  <a:lnTo>
                    <a:pt x="584" y="108"/>
                  </a:lnTo>
                  <a:lnTo>
                    <a:pt x="574" y="121"/>
                  </a:lnTo>
                  <a:lnTo>
                    <a:pt x="562" y="136"/>
                  </a:lnTo>
                  <a:lnTo>
                    <a:pt x="547" y="152"/>
                  </a:lnTo>
                  <a:lnTo>
                    <a:pt x="547" y="152"/>
                  </a:lnTo>
                  <a:lnTo>
                    <a:pt x="541" y="158"/>
                  </a:lnTo>
                  <a:lnTo>
                    <a:pt x="541" y="158"/>
                  </a:lnTo>
                  <a:lnTo>
                    <a:pt x="569" y="180"/>
                  </a:lnTo>
                  <a:lnTo>
                    <a:pt x="594" y="202"/>
                  </a:lnTo>
                  <a:lnTo>
                    <a:pt x="594" y="202"/>
                  </a:lnTo>
                  <a:lnTo>
                    <a:pt x="603" y="193"/>
                  </a:lnTo>
                  <a:lnTo>
                    <a:pt x="603" y="193"/>
                  </a:lnTo>
                  <a:lnTo>
                    <a:pt x="620" y="173"/>
                  </a:lnTo>
                  <a:lnTo>
                    <a:pt x="635" y="154"/>
                  </a:lnTo>
                  <a:lnTo>
                    <a:pt x="646" y="136"/>
                  </a:lnTo>
                  <a:lnTo>
                    <a:pt x="656" y="118"/>
                  </a:lnTo>
                  <a:lnTo>
                    <a:pt x="656" y="118"/>
                  </a:lnTo>
                  <a:lnTo>
                    <a:pt x="661" y="105"/>
                  </a:lnTo>
                  <a:lnTo>
                    <a:pt x="664" y="91"/>
                  </a:lnTo>
                  <a:lnTo>
                    <a:pt x="667" y="80"/>
                  </a:lnTo>
                  <a:lnTo>
                    <a:pt x="667" y="71"/>
                  </a:lnTo>
                  <a:lnTo>
                    <a:pt x="666" y="61"/>
                  </a:lnTo>
                  <a:lnTo>
                    <a:pt x="663" y="53"/>
                  </a:lnTo>
                  <a:lnTo>
                    <a:pt x="660" y="46"/>
                  </a:lnTo>
                  <a:lnTo>
                    <a:pt x="657" y="39"/>
                  </a:lnTo>
                  <a:lnTo>
                    <a:pt x="657" y="39"/>
                  </a:lnTo>
                  <a:lnTo>
                    <a:pt x="653" y="32"/>
                  </a:lnTo>
                  <a:lnTo>
                    <a:pt x="648" y="25"/>
                  </a:lnTo>
                  <a:lnTo>
                    <a:pt x="639" y="18"/>
                  </a:lnTo>
                  <a:lnTo>
                    <a:pt x="630" y="13"/>
                  </a:lnTo>
                  <a:lnTo>
                    <a:pt x="619" y="7"/>
                  </a:lnTo>
                  <a:lnTo>
                    <a:pt x="605" y="3"/>
                  </a:lnTo>
                  <a:lnTo>
                    <a:pt x="588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55" y="0"/>
                  </a:lnTo>
                  <a:lnTo>
                    <a:pt x="540" y="1"/>
                  </a:lnTo>
                  <a:lnTo>
                    <a:pt x="506" y="7"/>
                  </a:lnTo>
                  <a:lnTo>
                    <a:pt x="470" y="15"/>
                  </a:lnTo>
                  <a:lnTo>
                    <a:pt x="433" y="28"/>
                  </a:lnTo>
                  <a:lnTo>
                    <a:pt x="393" y="43"/>
                  </a:lnTo>
                  <a:lnTo>
                    <a:pt x="350" y="62"/>
                  </a:lnTo>
                  <a:lnTo>
                    <a:pt x="307" y="83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47" y="109"/>
                  </a:lnTo>
                  <a:lnTo>
                    <a:pt x="239" y="107"/>
                  </a:lnTo>
                  <a:lnTo>
                    <a:pt x="232" y="105"/>
                  </a:lnTo>
                  <a:lnTo>
                    <a:pt x="224" y="105"/>
                  </a:lnTo>
                  <a:lnTo>
                    <a:pt x="224" y="105"/>
                  </a:lnTo>
                  <a:lnTo>
                    <a:pt x="211" y="107"/>
                  </a:lnTo>
                  <a:lnTo>
                    <a:pt x="199" y="111"/>
                  </a:lnTo>
                  <a:lnTo>
                    <a:pt x="188" y="116"/>
                  </a:lnTo>
                  <a:lnTo>
                    <a:pt x="178" y="125"/>
                  </a:lnTo>
                  <a:lnTo>
                    <a:pt x="170" y="134"/>
                  </a:lnTo>
                  <a:lnTo>
                    <a:pt x="164" y="146"/>
                  </a:lnTo>
                  <a:lnTo>
                    <a:pt x="160" y="157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59" y="176"/>
                  </a:lnTo>
                  <a:lnTo>
                    <a:pt x="159" y="176"/>
                  </a:lnTo>
                  <a:lnTo>
                    <a:pt x="132" y="197"/>
                  </a:lnTo>
                  <a:lnTo>
                    <a:pt x="106" y="218"/>
                  </a:lnTo>
                  <a:lnTo>
                    <a:pt x="84" y="238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45" y="280"/>
                  </a:lnTo>
                  <a:lnTo>
                    <a:pt x="30" y="298"/>
                  </a:lnTo>
                  <a:lnTo>
                    <a:pt x="19" y="317"/>
                  </a:lnTo>
                  <a:lnTo>
                    <a:pt x="9" y="334"/>
                  </a:lnTo>
                  <a:lnTo>
                    <a:pt x="9" y="334"/>
                  </a:lnTo>
                  <a:lnTo>
                    <a:pt x="4" y="348"/>
                  </a:lnTo>
                  <a:lnTo>
                    <a:pt x="1" y="360"/>
                  </a:lnTo>
                  <a:lnTo>
                    <a:pt x="0" y="373"/>
                  </a:lnTo>
                  <a:lnTo>
                    <a:pt x="0" y="382"/>
                  </a:lnTo>
                  <a:lnTo>
                    <a:pt x="0" y="392"/>
                  </a:lnTo>
                  <a:lnTo>
                    <a:pt x="2" y="400"/>
                  </a:lnTo>
                  <a:lnTo>
                    <a:pt x="5" y="407"/>
                  </a:lnTo>
                  <a:lnTo>
                    <a:pt x="8" y="414"/>
                  </a:lnTo>
                  <a:lnTo>
                    <a:pt x="8" y="414"/>
                  </a:lnTo>
                  <a:lnTo>
                    <a:pt x="13" y="421"/>
                  </a:lnTo>
                  <a:lnTo>
                    <a:pt x="19" y="428"/>
                  </a:lnTo>
                  <a:lnTo>
                    <a:pt x="26" y="434"/>
                  </a:lnTo>
                  <a:lnTo>
                    <a:pt x="36" y="441"/>
                  </a:lnTo>
                  <a:lnTo>
                    <a:pt x="47" y="446"/>
                  </a:lnTo>
                  <a:lnTo>
                    <a:pt x="60" y="449"/>
                  </a:lnTo>
                  <a:lnTo>
                    <a:pt x="77" y="452"/>
                  </a:lnTo>
                  <a:lnTo>
                    <a:pt x="95" y="453"/>
                  </a:lnTo>
                  <a:lnTo>
                    <a:pt x="95" y="453"/>
                  </a:lnTo>
                  <a:lnTo>
                    <a:pt x="116" y="452"/>
                  </a:lnTo>
                  <a:lnTo>
                    <a:pt x="138" y="450"/>
                  </a:lnTo>
                  <a:lnTo>
                    <a:pt x="160" y="446"/>
                  </a:lnTo>
                  <a:lnTo>
                    <a:pt x="185" y="439"/>
                  </a:lnTo>
                  <a:lnTo>
                    <a:pt x="211" y="432"/>
                  </a:lnTo>
                  <a:lnTo>
                    <a:pt x="238" y="423"/>
                  </a:lnTo>
                  <a:lnTo>
                    <a:pt x="265" y="413"/>
                  </a:lnTo>
                  <a:lnTo>
                    <a:pt x="293" y="400"/>
                  </a:lnTo>
                  <a:lnTo>
                    <a:pt x="293" y="400"/>
                  </a:lnTo>
                  <a:lnTo>
                    <a:pt x="247" y="375"/>
                  </a:lnTo>
                  <a:lnTo>
                    <a:pt x="247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5159038" y="642988"/>
              <a:ext cx="168275" cy="127000"/>
            </a:xfrm>
            <a:custGeom>
              <a:avLst/>
              <a:gdLst>
                <a:gd name="T0" fmla="*/ 154 w 212"/>
                <a:gd name="T1" fmla="*/ 5 h 160"/>
                <a:gd name="T2" fmla="*/ 154 w 212"/>
                <a:gd name="T3" fmla="*/ 5 h 160"/>
                <a:gd name="T4" fmla="*/ 147 w 212"/>
                <a:gd name="T5" fmla="*/ 27 h 160"/>
                <a:gd name="T6" fmla="*/ 140 w 212"/>
                <a:gd name="T7" fmla="*/ 45 h 160"/>
                <a:gd name="T8" fmla="*/ 135 w 212"/>
                <a:gd name="T9" fmla="*/ 60 h 160"/>
                <a:gd name="T10" fmla="*/ 128 w 212"/>
                <a:gd name="T11" fmla="*/ 72 h 160"/>
                <a:gd name="T12" fmla="*/ 122 w 212"/>
                <a:gd name="T13" fmla="*/ 80 h 160"/>
                <a:gd name="T14" fmla="*/ 118 w 212"/>
                <a:gd name="T15" fmla="*/ 85 h 160"/>
                <a:gd name="T16" fmla="*/ 114 w 212"/>
                <a:gd name="T17" fmla="*/ 90 h 160"/>
                <a:gd name="T18" fmla="*/ 111 w 212"/>
                <a:gd name="T19" fmla="*/ 91 h 160"/>
                <a:gd name="T20" fmla="*/ 111 w 212"/>
                <a:gd name="T21" fmla="*/ 91 h 160"/>
                <a:gd name="T22" fmla="*/ 109 w 212"/>
                <a:gd name="T23" fmla="*/ 90 h 160"/>
                <a:gd name="T24" fmla="*/ 104 w 212"/>
                <a:gd name="T25" fmla="*/ 85 h 160"/>
                <a:gd name="T26" fmla="*/ 99 w 212"/>
                <a:gd name="T27" fmla="*/ 80 h 160"/>
                <a:gd name="T28" fmla="*/ 93 w 212"/>
                <a:gd name="T29" fmla="*/ 70 h 160"/>
                <a:gd name="T30" fmla="*/ 86 w 212"/>
                <a:gd name="T31" fmla="*/ 58 h 160"/>
                <a:gd name="T32" fmla="*/ 79 w 212"/>
                <a:gd name="T33" fmla="*/ 42 h 160"/>
                <a:gd name="T34" fmla="*/ 72 w 212"/>
                <a:gd name="T35" fmla="*/ 23 h 160"/>
                <a:gd name="T36" fmla="*/ 66 w 212"/>
                <a:gd name="T37" fmla="*/ 0 h 160"/>
                <a:gd name="T38" fmla="*/ 66 w 212"/>
                <a:gd name="T39" fmla="*/ 0 h 160"/>
                <a:gd name="T40" fmla="*/ 32 w 212"/>
                <a:gd name="T41" fmla="*/ 12 h 160"/>
                <a:gd name="T42" fmla="*/ 0 w 212"/>
                <a:gd name="T43" fmla="*/ 23 h 160"/>
                <a:gd name="T44" fmla="*/ 0 w 212"/>
                <a:gd name="T45" fmla="*/ 23 h 160"/>
                <a:gd name="T46" fmla="*/ 9 w 212"/>
                <a:gd name="T47" fmla="*/ 48 h 160"/>
                <a:gd name="T48" fmla="*/ 18 w 212"/>
                <a:gd name="T49" fmla="*/ 73 h 160"/>
                <a:gd name="T50" fmla="*/ 28 w 212"/>
                <a:gd name="T51" fmla="*/ 96 h 160"/>
                <a:gd name="T52" fmla="*/ 42 w 212"/>
                <a:gd name="T53" fmla="*/ 117 h 160"/>
                <a:gd name="T54" fmla="*/ 49 w 212"/>
                <a:gd name="T55" fmla="*/ 127 h 160"/>
                <a:gd name="T56" fmla="*/ 56 w 212"/>
                <a:gd name="T57" fmla="*/ 135 h 160"/>
                <a:gd name="T58" fmla="*/ 64 w 212"/>
                <a:gd name="T59" fmla="*/ 142 h 160"/>
                <a:gd name="T60" fmla="*/ 72 w 212"/>
                <a:gd name="T61" fmla="*/ 149 h 160"/>
                <a:gd name="T62" fmla="*/ 81 w 212"/>
                <a:gd name="T63" fmla="*/ 153 h 160"/>
                <a:gd name="T64" fmla="*/ 91 w 212"/>
                <a:gd name="T65" fmla="*/ 157 h 160"/>
                <a:gd name="T66" fmla="*/ 100 w 212"/>
                <a:gd name="T67" fmla="*/ 159 h 160"/>
                <a:gd name="T68" fmla="*/ 111 w 212"/>
                <a:gd name="T69" fmla="*/ 160 h 160"/>
                <a:gd name="T70" fmla="*/ 111 w 212"/>
                <a:gd name="T71" fmla="*/ 160 h 160"/>
                <a:gd name="T72" fmla="*/ 120 w 212"/>
                <a:gd name="T73" fmla="*/ 160 h 160"/>
                <a:gd name="T74" fmla="*/ 129 w 212"/>
                <a:gd name="T75" fmla="*/ 157 h 160"/>
                <a:gd name="T76" fmla="*/ 138 w 212"/>
                <a:gd name="T77" fmla="*/ 155 h 160"/>
                <a:gd name="T78" fmla="*/ 145 w 212"/>
                <a:gd name="T79" fmla="*/ 152 h 160"/>
                <a:gd name="T80" fmla="*/ 153 w 212"/>
                <a:gd name="T81" fmla="*/ 146 h 160"/>
                <a:gd name="T82" fmla="*/ 160 w 212"/>
                <a:gd name="T83" fmla="*/ 141 h 160"/>
                <a:gd name="T84" fmla="*/ 172 w 212"/>
                <a:gd name="T85" fmla="*/ 127 h 160"/>
                <a:gd name="T86" fmla="*/ 185 w 212"/>
                <a:gd name="T87" fmla="*/ 110 h 160"/>
                <a:gd name="T88" fmla="*/ 194 w 212"/>
                <a:gd name="T89" fmla="*/ 92 h 160"/>
                <a:gd name="T90" fmla="*/ 204 w 212"/>
                <a:gd name="T91" fmla="*/ 72 h 160"/>
                <a:gd name="T92" fmla="*/ 212 w 212"/>
                <a:gd name="T93" fmla="*/ 51 h 160"/>
                <a:gd name="T94" fmla="*/ 212 w 212"/>
                <a:gd name="T95" fmla="*/ 51 h 160"/>
                <a:gd name="T96" fmla="*/ 203 w 212"/>
                <a:gd name="T97" fmla="*/ 48 h 160"/>
                <a:gd name="T98" fmla="*/ 194 w 212"/>
                <a:gd name="T99" fmla="*/ 44 h 160"/>
                <a:gd name="T100" fmla="*/ 186 w 212"/>
                <a:gd name="T101" fmla="*/ 38 h 160"/>
                <a:gd name="T102" fmla="*/ 179 w 212"/>
                <a:gd name="T103" fmla="*/ 34 h 160"/>
                <a:gd name="T104" fmla="*/ 172 w 212"/>
                <a:gd name="T105" fmla="*/ 27 h 160"/>
                <a:gd name="T106" fmla="*/ 165 w 212"/>
                <a:gd name="T107" fmla="*/ 20 h 160"/>
                <a:gd name="T108" fmla="*/ 160 w 212"/>
                <a:gd name="T109" fmla="*/ 13 h 160"/>
                <a:gd name="T110" fmla="*/ 154 w 212"/>
                <a:gd name="T111" fmla="*/ 5 h 160"/>
                <a:gd name="T112" fmla="*/ 154 w 212"/>
                <a:gd name="T11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" h="160">
                  <a:moveTo>
                    <a:pt x="154" y="5"/>
                  </a:moveTo>
                  <a:lnTo>
                    <a:pt x="154" y="5"/>
                  </a:lnTo>
                  <a:lnTo>
                    <a:pt x="147" y="27"/>
                  </a:lnTo>
                  <a:lnTo>
                    <a:pt x="140" y="45"/>
                  </a:lnTo>
                  <a:lnTo>
                    <a:pt x="135" y="60"/>
                  </a:lnTo>
                  <a:lnTo>
                    <a:pt x="128" y="72"/>
                  </a:lnTo>
                  <a:lnTo>
                    <a:pt x="122" y="80"/>
                  </a:lnTo>
                  <a:lnTo>
                    <a:pt x="118" y="85"/>
                  </a:lnTo>
                  <a:lnTo>
                    <a:pt x="114" y="90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109" y="90"/>
                  </a:lnTo>
                  <a:lnTo>
                    <a:pt x="104" y="85"/>
                  </a:lnTo>
                  <a:lnTo>
                    <a:pt x="99" y="80"/>
                  </a:lnTo>
                  <a:lnTo>
                    <a:pt x="93" y="70"/>
                  </a:lnTo>
                  <a:lnTo>
                    <a:pt x="86" y="58"/>
                  </a:lnTo>
                  <a:lnTo>
                    <a:pt x="79" y="42"/>
                  </a:lnTo>
                  <a:lnTo>
                    <a:pt x="72" y="23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32" y="1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9" y="48"/>
                  </a:lnTo>
                  <a:lnTo>
                    <a:pt x="18" y="73"/>
                  </a:lnTo>
                  <a:lnTo>
                    <a:pt x="28" y="96"/>
                  </a:lnTo>
                  <a:lnTo>
                    <a:pt x="42" y="117"/>
                  </a:lnTo>
                  <a:lnTo>
                    <a:pt x="49" y="127"/>
                  </a:lnTo>
                  <a:lnTo>
                    <a:pt x="56" y="135"/>
                  </a:lnTo>
                  <a:lnTo>
                    <a:pt x="64" y="142"/>
                  </a:lnTo>
                  <a:lnTo>
                    <a:pt x="72" y="149"/>
                  </a:lnTo>
                  <a:lnTo>
                    <a:pt x="81" y="153"/>
                  </a:lnTo>
                  <a:lnTo>
                    <a:pt x="91" y="157"/>
                  </a:lnTo>
                  <a:lnTo>
                    <a:pt x="100" y="159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20" y="160"/>
                  </a:lnTo>
                  <a:lnTo>
                    <a:pt x="129" y="157"/>
                  </a:lnTo>
                  <a:lnTo>
                    <a:pt x="138" y="155"/>
                  </a:lnTo>
                  <a:lnTo>
                    <a:pt x="145" y="152"/>
                  </a:lnTo>
                  <a:lnTo>
                    <a:pt x="153" y="146"/>
                  </a:lnTo>
                  <a:lnTo>
                    <a:pt x="160" y="141"/>
                  </a:lnTo>
                  <a:lnTo>
                    <a:pt x="172" y="127"/>
                  </a:lnTo>
                  <a:lnTo>
                    <a:pt x="185" y="110"/>
                  </a:lnTo>
                  <a:lnTo>
                    <a:pt x="194" y="92"/>
                  </a:lnTo>
                  <a:lnTo>
                    <a:pt x="204" y="72"/>
                  </a:lnTo>
                  <a:lnTo>
                    <a:pt x="212" y="51"/>
                  </a:lnTo>
                  <a:lnTo>
                    <a:pt x="212" y="51"/>
                  </a:lnTo>
                  <a:lnTo>
                    <a:pt x="203" y="48"/>
                  </a:lnTo>
                  <a:lnTo>
                    <a:pt x="194" y="44"/>
                  </a:lnTo>
                  <a:lnTo>
                    <a:pt x="186" y="38"/>
                  </a:lnTo>
                  <a:lnTo>
                    <a:pt x="179" y="34"/>
                  </a:lnTo>
                  <a:lnTo>
                    <a:pt x="172" y="27"/>
                  </a:lnTo>
                  <a:lnTo>
                    <a:pt x="165" y="20"/>
                  </a:lnTo>
                  <a:lnTo>
                    <a:pt x="160" y="13"/>
                  </a:lnTo>
                  <a:lnTo>
                    <a:pt x="154" y="5"/>
                  </a:lnTo>
                  <a:lnTo>
                    <a:pt x="15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5124113" y="398513"/>
              <a:ext cx="387350" cy="260350"/>
            </a:xfrm>
            <a:custGeom>
              <a:avLst/>
              <a:gdLst>
                <a:gd name="T0" fmla="*/ 429 w 487"/>
                <a:gd name="T1" fmla="*/ 133 h 328"/>
                <a:gd name="T2" fmla="*/ 347 w 487"/>
                <a:gd name="T3" fmla="*/ 58 h 328"/>
                <a:gd name="T4" fmla="*/ 307 w 487"/>
                <a:gd name="T5" fmla="*/ 29 h 328"/>
                <a:gd name="T6" fmla="*/ 297 w 487"/>
                <a:gd name="T7" fmla="*/ 21 h 328"/>
                <a:gd name="T8" fmla="*/ 286 w 487"/>
                <a:gd name="T9" fmla="*/ 14 h 328"/>
                <a:gd name="T10" fmla="*/ 228 w 487"/>
                <a:gd name="T11" fmla="*/ 15 h 328"/>
                <a:gd name="T12" fmla="*/ 218 w 487"/>
                <a:gd name="T13" fmla="*/ 53 h 328"/>
                <a:gd name="T14" fmla="*/ 259 w 487"/>
                <a:gd name="T15" fmla="*/ 78 h 328"/>
                <a:gd name="T16" fmla="*/ 329 w 487"/>
                <a:gd name="T17" fmla="*/ 132 h 328"/>
                <a:gd name="T18" fmla="*/ 383 w 487"/>
                <a:gd name="T19" fmla="*/ 186 h 328"/>
                <a:gd name="T20" fmla="*/ 409 w 487"/>
                <a:gd name="T21" fmla="*/ 222 h 328"/>
                <a:gd name="T22" fmla="*/ 418 w 487"/>
                <a:gd name="T23" fmla="*/ 247 h 328"/>
                <a:gd name="T24" fmla="*/ 398 w 487"/>
                <a:gd name="T25" fmla="*/ 251 h 328"/>
                <a:gd name="T26" fmla="*/ 361 w 487"/>
                <a:gd name="T27" fmla="*/ 249 h 328"/>
                <a:gd name="T28" fmla="*/ 342 w 487"/>
                <a:gd name="T29" fmla="*/ 237 h 328"/>
                <a:gd name="T30" fmla="*/ 322 w 487"/>
                <a:gd name="T31" fmla="*/ 212 h 328"/>
                <a:gd name="T32" fmla="*/ 293 w 487"/>
                <a:gd name="T33" fmla="*/ 199 h 328"/>
                <a:gd name="T34" fmla="*/ 271 w 487"/>
                <a:gd name="T35" fmla="*/ 199 h 328"/>
                <a:gd name="T36" fmla="*/ 241 w 487"/>
                <a:gd name="T37" fmla="*/ 213 h 328"/>
                <a:gd name="T38" fmla="*/ 188 w 487"/>
                <a:gd name="T39" fmla="*/ 190 h 328"/>
                <a:gd name="T40" fmla="*/ 135 w 487"/>
                <a:gd name="T41" fmla="*/ 163 h 328"/>
                <a:gd name="T42" fmla="*/ 119 w 487"/>
                <a:gd name="T43" fmla="*/ 154 h 328"/>
                <a:gd name="T44" fmla="*/ 96 w 487"/>
                <a:gd name="T45" fmla="*/ 140 h 328"/>
                <a:gd name="T46" fmla="*/ 80 w 487"/>
                <a:gd name="T47" fmla="*/ 130 h 328"/>
                <a:gd name="T48" fmla="*/ 62 w 487"/>
                <a:gd name="T49" fmla="*/ 134 h 328"/>
                <a:gd name="T50" fmla="*/ 44 w 487"/>
                <a:gd name="T51" fmla="*/ 137 h 328"/>
                <a:gd name="T52" fmla="*/ 0 w 487"/>
                <a:gd name="T53" fmla="*/ 158 h 328"/>
                <a:gd name="T54" fmla="*/ 48 w 487"/>
                <a:gd name="T55" fmla="*/ 191 h 328"/>
                <a:gd name="T56" fmla="*/ 119 w 487"/>
                <a:gd name="T57" fmla="*/ 231 h 328"/>
                <a:gd name="T58" fmla="*/ 218 w 487"/>
                <a:gd name="T59" fmla="*/ 278 h 328"/>
                <a:gd name="T60" fmla="*/ 227 w 487"/>
                <a:gd name="T61" fmla="*/ 299 h 328"/>
                <a:gd name="T62" fmla="*/ 250 w 487"/>
                <a:gd name="T63" fmla="*/ 320 h 328"/>
                <a:gd name="T64" fmla="*/ 282 w 487"/>
                <a:gd name="T65" fmla="*/ 328 h 328"/>
                <a:gd name="T66" fmla="*/ 306 w 487"/>
                <a:gd name="T67" fmla="*/ 324 h 328"/>
                <a:gd name="T68" fmla="*/ 325 w 487"/>
                <a:gd name="T69" fmla="*/ 312 h 328"/>
                <a:gd name="T70" fmla="*/ 390 w 487"/>
                <a:gd name="T71" fmla="*/ 320 h 328"/>
                <a:gd name="T72" fmla="*/ 408 w 487"/>
                <a:gd name="T73" fmla="*/ 320 h 328"/>
                <a:gd name="T74" fmla="*/ 445 w 487"/>
                <a:gd name="T75" fmla="*/ 309 h 328"/>
                <a:gd name="T76" fmla="*/ 469 w 487"/>
                <a:gd name="T77" fmla="*/ 292 h 328"/>
                <a:gd name="T78" fmla="*/ 477 w 487"/>
                <a:gd name="T79" fmla="*/ 281 h 328"/>
                <a:gd name="T80" fmla="*/ 487 w 487"/>
                <a:gd name="T81" fmla="*/ 237 h 328"/>
                <a:gd name="T82" fmla="*/ 468 w 487"/>
                <a:gd name="T83" fmla="*/ 186 h 328"/>
                <a:gd name="T84" fmla="*/ 441 w 487"/>
                <a:gd name="T85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7" h="328">
                  <a:moveTo>
                    <a:pt x="441" y="147"/>
                  </a:moveTo>
                  <a:lnTo>
                    <a:pt x="441" y="147"/>
                  </a:lnTo>
                  <a:lnTo>
                    <a:pt x="429" y="133"/>
                  </a:lnTo>
                  <a:lnTo>
                    <a:pt x="415" y="118"/>
                  </a:lnTo>
                  <a:lnTo>
                    <a:pt x="383" y="89"/>
                  </a:lnTo>
                  <a:lnTo>
                    <a:pt x="347" y="58"/>
                  </a:lnTo>
                  <a:lnTo>
                    <a:pt x="307" y="29"/>
                  </a:lnTo>
                  <a:lnTo>
                    <a:pt x="307" y="29"/>
                  </a:lnTo>
                  <a:lnTo>
                    <a:pt x="307" y="29"/>
                  </a:lnTo>
                  <a:lnTo>
                    <a:pt x="307" y="28"/>
                  </a:lnTo>
                  <a:lnTo>
                    <a:pt x="307" y="28"/>
                  </a:lnTo>
                  <a:lnTo>
                    <a:pt x="297" y="21"/>
                  </a:lnTo>
                  <a:lnTo>
                    <a:pt x="297" y="21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28" y="15"/>
                  </a:lnTo>
                  <a:lnTo>
                    <a:pt x="189" y="35"/>
                  </a:lnTo>
                  <a:lnTo>
                    <a:pt x="189" y="35"/>
                  </a:lnTo>
                  <a:lnTo>
                    <a:pt x="218" y="53"/>
                  </a:lnTo>
                  <a:lnTo>
                    <a:pt x="247" y="71"/>
                  </a:lnTo>
                  <a:lnTo>
                    <a:pt x="247" y="71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95" y="105"/>
                  </a:lnTo>
                  <a:lnTo>
                    <a:pt x="329" y="132"/>
                  </a:lnTo>
                  <a:lnTo>
                    <a:pt x="358" y="159"/>
                  </a:lnTo>
                  <a:lnTo>
                    <a:pt x="383" y="186"/>
                  </a:lnTo>
                  <a:lnTo>
                    <a:pt x="383" y="186"/>
                  </a:lnTo>
                  <a:lnTo>
                    <a:pt x="394" y="199"/>
                  </a:lnTo>
                  <a:lnTo>
                    <a:pt x="403" y="211"/>
                  </a:lnTo>
                  <a:lnTo>
                    <a:pt x="409" y="222"/>
                  </a:lnTo>
                  <a:lnTo>
                    <a:pt x="414" y="230"/>
                  </a:lnTo>
                  <a:lnTo>
                    <a:pt x="418" y="241"/>
                  </a:lnTo>
                  <a:lnTo>
                    <a:pt x="418" y="247"/>
                  </a:lnTo>
                  <a:lnTo>
                    <a:pt x="418" y="247"/>
                  </a:lnTo>
                  <a:lnTo>
                    <a:pt x="412" y="249"/>
                  </a:lnTo>
                  <a:lnTo>
                    <a:pt x="398" y="251"/>
                  </a:lnTo>
                  <a:lnTo>
                    <a:pt x="389" y="251"/>
                  </a:lnTo>
                  <a:lnTo>
                    <a:pt x="376" y="251"/>
                  </a:lnTo>
                  <a:lnTo>
                    <a:pt x="361" y="249"/>
                  </a:lnTo>
                  <a:lnTo>
                    <a:pt x="344" y="247"/>
                  </a:lnTo>
                  <a:lnTo>
                    <a:pt x="344" y="247"/>
                  </a:lnTo>
                  <a:lnTo>
                    <a:pt x="342" y="237"/>
                  </a:lnTo>
                  <a:lnTo>
                    <a:pt x="336" y="227"/>
                  </a:lnTo>
                  <a:lnTo>
                    <a:pt x="329" y="219"/>
                  </a:lnTo>
                  <a:lnTo>
                    <a:pt x="322" y="212"/>
                  </a:lnTo>
                  <a:lnTo>
                    <a:pt x="313" y="206"/>
                  </a:lnTo>
                  <a:lnTo>
                    <a:pt x="303" y="202"/>
                  </a:lnTo>
                  <a:lnTo>
                    <a:pt x="293" y="199"/>
                  </a:lnTo>
                  <a:lnTo>
                    <a:pt x="282" y="198"/>
                  </a:lnTo>
                  <a:lnTo>
                    <a:pt x="282" y="198"/>
                  </a:lnTo>
                  <a:lnTo>
                    <a:pt x="271" y="199"/>
                  </a:lnTo>
                  <a:lnTo>
                    <a:pt x="260" y="202"/>
                  </a:lnTo>
                  <a:lnTo>
                    <a:pt x="249" y="206"/>
                  </a:lnTo>
                  <a:lnTo>
                    <a:pt x="241" y="213"/>
                  </a:lnTo>
                  <a:lnTo>
                    <a:pt x="241" y="213"/>
                  </a:lnTo>
                  <a:lnTo>
                    <a:pt x="214" y="202"/>
                  </a:lnTo>
                  <a:lnTo>
                    <a:pt x="188" y="190"/>
                  </a:lnTo>
                  <a:lnTo>
                    <a:pt x="162" y="177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84" y="133"/>
                  </a:lnTo>
                  <a:lnTo>
                    <a:pt x="84" y="133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72" y="133"/>
                  </a:lnTo>
                  <a:lnTo>
                    <a:pt x="62" y="134"/>
                  </a:lnTo>
                  <a:lnTo>
                    <a:pt x="54" y="136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27" y="136"/>
                  </a:lnTo>
                  <a:lnTo>
                    <a:pt x="27" y="136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48" y="191"/>
                  </a:lnTo>
                  <a:lnTo>
                    <a:pt x="48" y="191"/>
                  </a:lnTo>
                  <a:lnTo>
                    <a:pt x="84" y="213"/>
                  </a:lnTo>
                  <a:lnTo>
                    <a:pt x="84" y="213"/>
                  </a:lnTo>
                  <a:lnTo>
                    <a:pt x="119" y="231"/>
                  </a:lnTo>
                  <a:lnTo>
                    <a:pt x="152" y="249"/>
                  </a:lnTo>
                  <a:lnTo>
                    <a:pt x="185" y="265"/>
                  </a:lnTo>
                  <a:lnTo>
                    <a:pt x="218" y="278"/>
                  </a:lnTo>
                  <a:lnTo>
                    <a:pt x="218" y="278"/>
                  </a:lnTo>
                  <a:lnTo>
                    <a:pt x="223" y="290"/>
                  </a:lnTo>
                  <a:lnTo>
                    <a:pt x="227" y="299"/>
                  </a:lnTo>
                  <a:lnTo>
                    <a:pt x="234" y="308"/>
                  </a:lnTo>
                  <a:lnTo>
                    <a:pt x="242" y="314"/>
                  </a:lnTo>
                  <a:lnTo>
                    <a:pt x="250" y="320"/>
                  </a:lnTo>
                  <a:lnTo>
                    <a:pt x="260" y="324"/>
                  </a:lnTo>
                  <a:lnTo>
                    <a:pt x="271" y="327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95" y="327"/>
                  </a:lnTo>
                  <a:lnTo>
                    <a:pt x="306" y="324"/>
                  </a:lnTo>
                  <a:lnTo>
                    <a:pt x="315" y="319"/>
                  </a:lnTo>
                  <a:lnTo>
                    <a:pt x="325" y="312"/>
                  </a:lnTo>
                  <a:lnTo>
                    <a:pt x="325" y="312"/>
                  </a:lnTo>
                  <a:lnTo>
                    <a:pt x="360" y="319"/>
                  </a:lnTo>
                  <a:lnTo>
                    <a:pt x="375" y="320"/>
                  </a:lnTo>
                  <a:lnTo>
                    <a:pt x="390" y="320"/>
                  </a:lnTo>
                  <a:lnTo>
                    <a:pt x="390" y="320"/>
                  </a:lnTo>
                  <a:lnTo>
                    <a:pt x="408" y="320"/>
                  </a:lnTo>
                  <a:lnTo>
                    <a:pt x="408" y="320"/>
                  </a:lnTo>
                  <a:lnTo>
                    <a:pt x="422" y="317"/>
                  </a:lnTo>
                  <a:lnTo>
                    <a:pt x="434" y="313"/>
                  </a:lnTo>
                  <a:lnTo>
                    <a:pt x="445" y="309"/>
                  </a:lnTo>
                  <a:lnTo>
                    <a:pt x="455" y="305"/>
                  </a:lnTo>
                  <a:lnTo>
                    <a:pt x="462" y="299"/>
                  </a:lnTo>
                  <a:lnTo>
                    <a:pt x="469" y="292"/>
                  </a:lnTo>
                  <a:lnTo>
                    <a:pt x="473" y="287"/>
                  </a:lnTo>
                  <a:lnTo>
                    <a:pt x="477" y="281"/>
                  </a:lnTo>
                  <a:lnTo>
                    <a:pt x="477" y="281"/>
                  </a:lnTo>
                  <a:lnTo>
                    <a:pt x="483" y="267"/>
                  </a:lnTo>
                  <a:lnTo>
                    <a:pt x="487" y="252"/>
                  </a:lnTo>
                  <a:lnTo>
                    <a:pt x="487" y="237"/>
                  </a:lnTo>
                  <a:lnTo>
                    <a:pt x="483" y="222"/>
                  </a:lnTo>
                  <a:lnTo>
                    <a:pt x="477" y="204"/>
                  </a:lnTo>
                  <a:lnTo>
                    <a:pt x="468" y="186"/>
                  </a:lnTo>
                  <a:lnTo>
                    <a:pt x="457" y="166"/>
                  </a:lnTo>
                  <a:lnTo>
                    <a:pt x="441" y="147"/>
                  </a:lnTo>
                  <a:lnTo>
                    <a:pt x="441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" name="Group 342"/>
          <p:cNvGrpSpPr/>
          <p:nvPr/>
        </p:nvGrpSpPr>
        <p:grpSpPr>
          <a:xfrm>
            <a:off x="6049309" y="1159583"/>
            <a:ext cx="2710542" cy="646331"/>
            <a:chOff x="6144559" y="1087391"/>
            <a:chExt cx="2710542" cy="646331"/>
          </a:xfrm>
        </p:grpSpPr>
        <p:sp>
          <p:nvSpPr>
            <p:cNvPr id="119" name="Rectangle 118"/>
            <p:cNvSpPr/>
            <p:nvPr/>
          </p:nvSpPr>
          <p:spPr>
            <a:xfrm>
              <a:off x="6144559" y="1090516"/>
              <a:ext cx="2710542" cy="64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731520" tIns="91440" bIns="91440" anchor="ctr"/>
            <a:lstStyle/>
            <a:p>
              <a:pPr lvl="1" indent="-111125" fontAlgn="auto">
                <a:lnSpc>
                  <a:spcPct val="95000"/>
                </a:lnSpc>
                <a:spcAft>
                  <a:spcPts val="200"/>
                </a:spcAft>
                <a:defRPr/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420047" y="1087391"/>
              <a:ext cx="21595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Combined Campus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 &amp; Data Center</a:t>
              </a:r>
            </a:p>
          </p:txBody>
        </p:sp>
      </p:grpSp>
      <p:grpSp>
        <p:nvGrpSpPr>
          <p:cNvPr id="6" name="Group 247"/>
          <p:cNvGrpSpPr/>
          <p:nvPr/>
        </p:nvGrpSpPr>
        <p:grpSpPr>
          <a:xfrm>
            <a:off x="424326" y="1166282"/>
            <a:ext cx="2710542" cy="640080"/>
            <a:chOff x="338601" y="1094090"/>
            <a:chExt cx="2710542" cy="640080"/>
          </a:xfrm>
        </p:grpSpPr>
        <p:sp>
          <p:nvSpPr>
            <p:cNvPr id="122" name="Rectangle 121"/>
            <p:cNvSpPr/>
            <p:nvPr/>
          </p:nvSpPr>
          <p:spPr>
            <a:xfrm>
              <a:off x="338601" y="1094090"/>
              <a:ext cx="2710542" cy="64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731520" tIns="91440" bIns="91440" anchor="ctr"/>
            <a:lstStyle/>
            <a:p>
              <a:pPr marL="0" lvl="1" fontAlgn="auto">
                <a:lnSpc>
                  <a:spcPct val="95000"/>
                </a:lnSpc>
                <a:spcAft>
                  <a:spcPts val="30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171934" y="1229464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Campus</a:t>
              </a:r>
            </a:p>
          </p:txBody>
        </p:sp>
      </p:grpSp>
      <p:grpSp>
        <p:nvGrpSpPr>
          <p:cNvPr id="12" name="Group 341"/>
          <p:cNvGrpSpPr/>
          <p:nvPr/>
        </p:nvGrpSpPr>
        <p:grpSpPr>
          <a:xfrm>
            <a:off x="3232053" y="1166282"/>
            <a:ext cx="2710542" cy="640080"/>
            <a:chOff x="3268149" y="1094090"/>
            <a:chExt cx="2710542" cy="640080"/>
          </a:xfrm>
        </p:grpSpPr>
        <p:sp>
          <p:nvSpPr>
            <p:cNvPr id="125" name="Rectangle 124"/>
            <p:cNvSpPr/>
            <p:nvPr/>
          </p:nvSpPr>
          <p:spPr>
            <a:xfrm>
              <a:off x="3268149" y="1094090"/>
              <a:ext cx="2710542" cy="640080"/>
            </a:xfrm>
            <a:prstGeom prst="rect">
              <a:avLst/>
            </a:prstGeom>
            <a:solidFill>
              <a:schemeClr val="accent6"/>
            </a:solidFill>
            <a:ln w="28575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731520" tIns="91440" bIns="91440" anchor="ctr"/>
            <a:lstStyle/>
            <a:p>
              <a:pPr marL="0" lvl="1" fontAlgn="auto">
                <a:lnSpc>
                  <a:spcPct val="95000"/>
                </a:lnSpc>
                <a:spcAft>
                  <a:spcPts val="300"/>
                </a:spcAft>
                <a:defRPr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909122" y="1229464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Data Center</a:t>
              </a:r>
            </a:p>
          </p:txBody>
        </p:sp>
      </p:grp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478558" y="5602640"/>
            <a:ext cx="8242300" cy="557367"/>
          </a:xfrm>
          <a:prstGeom prst="rect">
            <a:avLst/>
          </a:prstGeom>
          <a:solidFill>
            <a:srgbClr val="5D87A1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91440" bIns="9144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Extensive protocol support for campus and data center</a:t>
            </a:r>
          </a:p>
        </p:txBody>
      </p:sp>
      <p:grpSp>
        <p:nvGrpSpPr>
          <p:cNvPr id="13" name="Group 49"/>
          <p:cNvGrpSpPr/>
          <p:nvPr/>
        </p:nvGrpSpPr>
        <p:grpSpPr>
          <a:xfrm>
            <a:off x="1917108" y="2022214"/>
            <a:ext cx="5298630" cy="3476292"/>
            <a:chOff x="1917108" y="2022214"/>
            <a:chExt cx="5298630" cy="3476292"/>
          </a:xfrm>
        </p:grpSpPr>
        <p:sp>
          <p:nvSpPr>
            <p:cNvPr id="7" name="Rectangle 6"/>
            <p:cNvSpPr/>
            <p:nvPr/>
          </p:nvSpPr>
          <p:spPr>
            <a:xfrm>
              <a:off x="6397797" y="3397406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VPLS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24139" y="2022214"/>
              <a:ext cx="4026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IP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0173" y="5129174"/>
              <a:ext cx="9669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VXLAN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93739" y="5129174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NVGRE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17108" y="3439379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GRE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4984579" y="2151929"/>
              <a:ext cx="10103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MPLS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961116" y="2224097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IS-IS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08584" y="4589803"/>
              <a:ext cx="1197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CAPWAP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812790" y="4411445"/>
              <a:ext cx="1402948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Investment</a:t>
              </a:r>
              <a:b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Protection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301110" y="2611560"/>
              <a:ext cx="436974" cy="583717"/>
            </a:xfrm>
            <a:custGeom>
              <a:avLst/>
              <a:gdLst>
                <a:gd name="connsiteX0" fmla="*/ 0 w 438150"/>
                <a:gd name="connsiteY0" fmla="*/ 0 h 723900"/>
                <a:gd name="connsiteX1" fmla="*/ 438150 w 438150"/>
                <a:gd name="connsiteY1" fmla="*/ 723900 h 723900"/>
                <a:gd name="connsiteX0" fmla="*/ 0 w 28575"/>
                <a:gd name="connsiteY0" fmla="*/ 0 h 781050"/>
                <a:gd name="connsiteX1" fmla="*/ 28575 w 28575"/>
                <a:gd name="connsiteY1" fmla="*/ 781050 h 781050"/>
                <a:gd name="connsiteX0" fmla="*/ 0 w 219075"/>
                <a:gd name="connsiteY0" fmla="*/ 0 h 781050"/>
                <a:gd name="connsiteX1" fmla="*/ 219075 w 219075"/>
                <a:gd name="connsiteY1" fmla="*/ 781050 h 781050"/>
                <a:gd name="connsiteX0" fmla="*/ 0 w 447675"/>
                <a:gd name="connsiteY0" fmla="*/ 0 h 619125"/>
                <a:gd name="connsiteX1" fmla="*/ 447675 w 447675"/>
                <a:gd name="connsiteY1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675" h="619125">
                  <a:moveTo>
                    <a:pt x="0" y="0"/>
                  </a:moveTo>
                  <a:lnTo>
                    <a:pt x="447675" y="619125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416829" y="2384558"/>
              <a:ext cx="23781" cy="664789"/>
            </a:xfrm>
            <a:custGeom>
              <a:avLst/>
              <a:gdLst>
                <a:gd name="connsiteX0" fmla="*/ 0 w 438150"/>
                <a:gd name="connsiteY0" fmla="*/ 0 h 723900"/>
                <a:gd name="connsiteX1" fmla="*/ 438150 w 438150"/>
                <a:gd name="connsiteY1" fmla="*/ 723900 h 723900"/>
                <a:gd name="connsiteX0" fmla="*/ 0 w 28575"/>
                <a:gd name="connsiteY0" fmla="*/ 0 h 781050"/>
                <a:gd name="connsiteX1" fmla="*/ 28575 w 28575"/>
                <a:gd name="connsiteY1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781050">
                  <a:moveTo>
                    <a:pt x="0" y="0"/>
                  </a:moveTo>
                  <a:lnTo>
                    <a:pt x="28575" y="78105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158991" y="2538594"/>
              <a:ext cx="340859" cy="648574"/>
            </a:xfrm>
            <a:custGeom>
              <a:avLst/>
              <a:gdLst>
                <a:gd name="connsiteX0" fmla="*/ 0 w 438150"/>
                <a:gd name="connsiteY0" fmla="*/ 0 h 723900"/>
                <a:gd name="connsiteX1" fmla="*/ 438150 w 438150"/>
                <a:gd name="connsiteY1" fmla="*/ 723900 h 723900"/>
                <a:gd name="connsiteX0" fmla="*/ 0 w 28575"/>
                <a:gd name="connsiteY0" fmla="*/ 0 h 781050"/>
                <a:gd name="connsiteX1" fmla="*/ 28575 w 28575"/>
                <a:gd name="connsiteY1" fmla="*/ 781050 h 781050"/>
                <a:gd name="connsiteX0" fmla="*/ 257175 w 257175"/>
                <a:gd name="connsiteY0" fmla="*/ 0 h 790575"/>
                <a:gd name="connsiteX1" fmla="*/ 0 w 257175"/>
                <a:gd name="connsiteY1" fmla="*/ 790575 h 790575"/>
                <a:gd name="connsiteX0" fmla="*/ 409575 w 409575"/>
                <a:gd name="connsiteY0" fmla="*/ 0 h 762000"/>
                <a:gd name="connsiteX1" fmla="*/ 0 w 409575"/>
                <a:gd name="connsiteY1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762000">
                  <a:moveTo>
                    <a:pt x="409575" y="0"/>
                  </a:moveTo>
                  <a:lnTo>
                    <a:pt x="0" y="76200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473096" y="4046530"/>
              <a:ext cx="594522" cy="364823"/>
            </a:xfrm>
            <a:custGeom>
              <a:avLst/>
              <a:gdLst>
                <a:gd name="connsiteX0" fmla="*/ 0 w 438150"/>
                <a:gd name="connsiteY0" fmla="*/ 0 h 723900"/>
                <a:gd name="connsiteX1" fmla="*/ 438150 w 438150"/>
                <a:gd name="connsiteY1" fmla="*/ 723900 h 723900"/>
                <a:gd name="connsiteX0" fmla="*/ 0 w 28575"/>
                <a:gd name="connsiteY0" fmla="*/ 0 h 781050"/>
                <a:gd name="connsiteX1" fmla="*/ 28575 w 28575"/>
                <a:gd name="connsiteY1" fmla="*/ 781050 h 781050"/>
                <a:gd name="connsiteX0" fmla="*/ 561975 w 561975"/>
                <a:gd name="connsiteY0" fmla="*/ 352425 h 352425"/>
                <a:gd name="connsiteX1" fmla="*/ 0 w 561975"/>
                <a:gd name="connsiteY1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975" h="352425">
                  <a:moveTo>
                    <a:pt x="561975" y="352425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919529" y="4468103"/>
              <a:ext cx="293297" cy="689110"/>
            </a:xfrm>
            <a:custGeom>
              <a:avLst/>
              <a:gdLst>
                <a:gd name="connsiteX0" fmla="*/ 0 w 438150"/>
                <a:gd name="connsiteY0" fmla="*/ 0 h 723900"/>
                <a:gd name="connsiteX1" fmla="*/ 438150 w 438150"/>
                <a:gd name="connsiteY1" fmla="*/ 723900 h 723900"/>
                <a:gd name="connsiteX0" fmla="*/ 0 w 28575"/>
                <a:gd name="connsiteY0" fmla="*/ 0 h 781050"/>
                <a:gd name="connsiteX1" fmla="*/ 28575 w 28575"/>
                <a:gd name="connsiteY1" fmla="*/ 781050 h 781050"/>
                <a:gd name="connsiteX0" fmla="*/ 0 w 352425"/>
                <a:gd name="connsiteY0" fmla="*/ 0 h 809625"/>
                <a:gd name="connsiteX1" fmla="*/ 352425 w 35242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809625">
                  <a:moveTo>
                    <a:pt x="0" y="0"/>
                  </a:moveTo>
                  <a:lnTo>
                    <a:pt x="352425" y="809625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959047" y="4468103"/>
              <a:ext cx="200815" cy="681003"/>
            </a:xfrm>
            <a:custGeom>
              <a:avLst/>
              <a:gdLst>
                <a:gd name="connsiteX0" fmla="*/ 0 w 438150"/>
                <a:gd name="connsiteY0" fmla="*/ 0 h 723900"/>
                <a:gd name="connsiteX1" fmla="*/ 438150 w 438150"/>
                <a:gd name="connsiteY1" fmla="*/ 723900 h 723900"/>
                <a:gd name="connsiteX0" fmla="*/ 0 w 28575"/>
                <a:gd name="connsiteY0" fmla="*/ 0 h 781050"/>
                <a:gd name="connsiteX1" fmla="*/ 28575 w 28575"/>
                <a:gd name="connsiteY1" fmla="*/ 781050 h 781050"/>
                <a:gd name="connsiteX0" fmla="*/ 200025 w 200025"/>
                <a:gd name="connsiteY0" fmla="*/ 0 h 781050"/>
                <a:gd name="connsiteX1" fmla="*/ 0 w 200025"/>
                <a:gd name="connsiteY1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781050">
                  <a:moveTo>
                    <a:pt x="200025" y="0"/>
                  </a:moveTo>
                  <a:lnTo>
                    <a:pt x="0" y="78105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662974" y="3593879"/>
              <a:ext cx="745173" cy="0"/>
            </a:xfrm>
            <a:custGeom>
              <a:avLst/>
              <a:gdLst>
                <a:gd name="connsiteX0" fmla="*/ 0 w 438150"/>
                <a:gd name="connsiteY0" fmla="*/ 0 h 723900"/>
                <a:gd name="connsiteX1" fmla="*/ 438150 w 438150"/>
                <a:gd name="connsiteY1" fmla="*/ 723900 h 723900"/>
                <a:gd name="connsiteX0" fmla="*/ 0 w 28575"/>
                <a:gd name="connsiteY0" fmla="*/ 0 h 781050"/>
                <a:gd name="connsiteX1" fmla="*/ 28575 w 28575"/>
                <a:gd name="connsiteY1" fmla="*/ 781050 h 781050"/>
                <a:gd name="connsiteX0" fmla="*/ 0 w 533400"/>
                <a:gd name="connsiteY0" fmla="*/ 0 h 485775"/>
                <a:gd name="connsiteX1" fmla="*/ 533400 w 533400"/>
                <a:gd name="connsiteY1" fmla="*/ 485775 h 485775"/>
                <a:gd name="connsiteX0" fmla="*/ 0 w 533400"/>
                <a:gd name="connsiteY0" fmla="*/ 0 h 390525"/>
                <a:gd name="connsiteX1" fmla="*/ 533400 w 533400"/>
                <a:gd name="connsiteY1" fmla="*/ 390525 h 390525"/>
                <a:gd name="connsiteX0" fmla="*/ 0 w 847725"/>
                <a:gd name="connsiteY0" fmla="*/ 9525 h 9525"/>
                <a:gd name="connsiteX1" fmla="*/ 847725 w 847725"/>
                <a:gd name="connsiteY1" fmla="*/ 0 h 9525"/>
                <a:gd name="connsiteX0" fmla="*/ 0 w 9888"/>
                <a:gd name="connsiteY0" fmla="*/ 48334 h 48334"/>
                <a:gd name="connsiteX1" fmla="*/ 9888 w 9888"/>
                <a:gd name="connsiteY1" fmla="*/ 0 h 48334"/>
                <a:gd name="connsiteX0" fmla="*/ 0 w 10682"/>
                <a:gd name="connsiteY0" fmla="*/ 0 h 0"/>
                <a:gd name="connsiteX1" fmla="*/ 10682 w 1068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2">
                  <a:moveTo>
                    <a:pt x="0" y="0"/>
                  </a:moveTo>
                  <a:lnTo>
                    <a:pt x="10682" y="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900799" y="4095173"/>
              <a:ext cx="570741" cy="454002"/>
            </a:xfrm>
            <a:custGeom>
              <a:avLst/>
              <a:gdLst>
                <a:gd name="connsiteX0" fmla="*/ 0 w 438150"/>
                <a:gd name="connsiteY0" fmla="*/ 0 h 723900"/>
                <a:gd name="connsiteX1" fmla="*/ 438150 w 438150"/>
                <a:gd name="connsiteY1" fmla="*/ 723900 h 723900"/>
                <a:gd name="connsiteX0" fmla="*/ 0 w 28575"/>
                <a:gd name="connsiteY0" fmla="*/ 0 h 781050"/>
                <a:gd name="connsiteX1" fmla="*/ 28575 w 28575"/>
                <a:gd name="connsiteY1" fmla="*/ 781050 h 781050"/>
                <a:gd name="connsiteX0" fmla="*/ 0 w 685800"/>
                <a:gd name="connsiteY0" fmla="*/ 533400 h 533400"/>
                <a:gd name="connsiteX1" fmla="*/ 685800 w 685800"/>
                <a:gd name="connsiteY1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 h="533400">
                  <a:moveTo>
                    <a:pt x="0" y="533400"/>
                  </a:moveTo>
                  <a:lnTo>
                    <a:pt x="685800" y="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564240" y="3593879"/>
              <a:ext cx="745173" cy="0"/>
            </a:xfrm>
            <a:custGeom>
              <a:avLst/>
              <a:gdLst>
                <a:gd name="connsiteX0" fmla="*/ 0 w 438150"/>
                <a:gd name="connsiteY0" fmla="*/ 0 h 723900"/>
                <a:gd name="connsiteX1" fmla="*/ 438150 w 438150"/>
                <a:gd name="connsiteY1" fmla="*/ 723900 h 723900"/>
                <a:gd name="connsiteX0" fmla="*/ 0 w 28575"/>
                <a:gd name="connsiteY0" fmla="*/ 0 h 781050"/>
                <a:gd name="connsiteX1" fmla="*/ 28575 w 28575"/>
                <a:gd name="connsiteY1" fmla="*/ 781050 h 781050"/>
                <a:gd name="connsiteX0" fmla="*/ 0 w 533400"/>
                <a:gd name="connsiteY0" fmla="*/ 0 h 485775"/>
                <a:gd name="connsiteX1" fmla="*/ 533400 w 533400"/>
                <a:gd name="connsiteY1" fmla="*/ 485775 h 485775"/>
                <a:gd name="connsiteX0" fmla="*/ 0 w 533400"/>
                <a:gd name="connsiteY0" fmla="*/ 0 h 390525"/>
                <a:gd name="connsiteX1" fmla="*/ 533400 w 533400"/>
                <a:gd name="connsiteY1" fmla="*/ 390525 h 390525"/>
                <a:gd name="connsiteX0" fmla="*/ 0 w 847725"/>
                <a:gd name="connsiteY0" fmla="*/ 9525 h 9525"/>
                <a:gd name="connsiteX1" fmla="*/ 847725 w 847725"/>
                <a:gd name="connsiteY1" fmla="*/ 0 h 9525"/>
                <a:gd name="connsiteX0" fmla="*/ 0 w 9888"/>
                <a:gd name="connsiteY0" fmla="*/ 48334 h 48334"/>
                <a:gd name="connsiteX1" fmla="*/ 9888 w 9888"/>
                <a:gd name="connsiteY1" fmla="*/ 0 h 48334"/>
                <a:gd name="connsiteX0" fmla="*/ 0 w 10682"/>
                <a:gd name="connsiteY0" fmla="*/ 0 h 0"/>
                <a:gd name="connsiteX1" fmla="*/ 10682 w 1068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2">
                  <a:moveTo>
                    <a:pt x="0" y="0"/>
                  </a:moveTo>
                  <a:lnTo>
                    <a:pt x="10682" y="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45"/>
            <p:cNvGrpSpPr/>
            <p:nvPr/>
          </p:nvGrpSpPr>
          <p:grpSpPr>
            <a:xfrm>
              <a:off x="3438525" y="3124200"/>
              <a:ext cx="2016124" cy="1323975"/>
              <a:chOff x="3481535" y="3324225"/>
              <a:chExt cx="2211239" cy="1466850"/>
            </a:xfrm>
          </p:grpSpPr>
          <p:pic>
            <p:nvPicPr>
              <p:cNvPr id="47" name="Picture 2" descr="C:\Users\Kurt\Desktop\Untitled-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81535" y="3324225"/>
                <a:ext cx="2211239" cy="1466850"/>
              </a:xfrm>
              <a:prstGeom prst="rect">
                <a:avLst/>
              </a:prstGeom>
              <a:noFill/>
            </p:spPr>
          </p:pic>
          <p:sp>
            <p:nvSpPr>
              <p:cNvPr id="49" name="Oval 48"/>
              <p:cNvSpPr/>
              <p:nvPr/>
            </p:nvSpPr>
            <p:spPr>
              <a:xfrm>
                <a:off x="3505201" y="3333750"/>
                <a:ext cx="2171700" cy="121919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636881" y="6554211"/>
            <a:ext cx="20185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Representative of future capabilities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6825809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7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5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1696" y="2842383"/>
            <a:ext cx="7334250" cy="917575"/>
          </a:xfrm>
        </p:spPr>
        <p:txBody>
          <a:bodyPr/>
          <a:lstStyle/>
          <a:p>
            <a:r>
              <a:rPr lang="en-US" dirty="0" smtClean="0"/>
              <a:t>EX9200 Line cards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070" y="1037489"/>
            <a:ext cx="8229600" cy="4325680"/>
          </a:xfrm>
          <a:prstGeom prst="rect">
            <a:avLst/>
          </a:prstGeom>
          <a:gradFill flip="none" rotWithShape="1">
            <a:gsLst>
              <a:gs pos="0">
                <a:srgbClr val="E8E8E8"/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489" name="Rectangle 28"/>
          <p:cNvSpPr>
            <a:spLocks noGrp="1" noChangeArrowheads="1"/>
          </p:cNvSpPr>
          <p:nvPr>
            <p:ph type="title"/>
          </p:nvPr>
        </p:nvSpPr>
        <p:spPr>
          <a:xfrm>
            <a:off x="476250" y="127992"/>
            <a:ext cx="8220075" cy="741362"/>
          </a:xfrm>
        </p:spPr>
        <p:txBody>
          <a:bodyPr/>
          <a:lstStyle/>
          <a:p>
            <a:r>
              <a:rPr lang="en-US" dirty="0" smtClean="0"/>
              <a:t>EX9200 40GbE </a:t>
            </a:r>
            <a:r>
              <a:rPr lang="en-US" dirty="0"/>
              <a:t>Line </a:t>
            </a:r>
            <a:r>
              <a:rPr lang="en-US" dirty="0" smtClean="0"/>
              <a:t>Card</a:t>
            </a:r>
            <a:endParaRPr lang="en-US" dirty="0">
              <a:ea typeface="ＭＳ Ｐゴシック" pitchFamily="34" charset="-128"/>
            </a:endParaRPr>
          </a:p>
        </p:txBody>
      </p:sp>
      <p:pic>
        <p:nvPicPr>
          <p:cNvPr id="8" name="Picture 8" descr="junos_os_rgb_1800x120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706436" y="248503"/>
            <a:ext cx="1093176" cy="7315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3"/>
          <p:cNvSpPr txBox="1">
            <a:spLocks noChangeArrowheads="1"/>
          </p:cNvSpPr>
          <p:nvPr/>
        </p:nvSpPr>
        <p:spPr bwMode="auto">
          <a:xfrm>
            <a:off x="503421" y="1116849"/>
            <a:ext cx="3451746" cy="3912739"/>
          </a:xfrm>
          <a:prstGeom prst="rect">
            <a:avLst/>
          </a:prstGeom>
          <a:solidFill>
            <a:srgbClr val="4C6F84"/>
          </a:solidFill>
          <a:ln w="9525">
            <a:noFill/>
            <a:miter lim="800000"/>
            <a:headEnd/>
            <a:tailEnd/>
          </a:ln>
          <a:effectLst>
            <a:outerShdw blurRad="114300" algn="ctr" rotWithShape="0">
              <a:prstClr val="black">
                <a:alpha val="40000"/>
              </a:prstClr>
            </a:outerShdw>
          </a:effectLst>
        </p:spPr>
        <p:txBody>
          <a:bodyPr vert="horz" wrap="square" lIns="182880" tIns="182880" rIns="91440" bIns="182880" numCol="1" anchor="t" anchorCtr="0" compatLnSpc="1">
            <a:prstTxWarp prst="textNoShape">
              <a:avLst/>
            </a:prstTxWarp>
            <a:noAutofit/>
          </a:bodyPr>
          <a:lstStyle/>
          <a:p>
            <a:pPr marL="169863" lvl="1" indent="-169863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4-port 40GbE QSFP+</a:t>
            </a:r>
          </a:p>
          <a:p>
            <a:pPr marL="169863" lvl="1" indent="-169863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4:3 oversubscription</a:t>
            </a:r>
          </a:p>
          <a:p>
            <a:pPr marL="169863" lvl="1" indent="-169863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1 PFE per line card</a:t>
            </a:r>
            <a:endParaRPr lang="en-US" altLang="zh-CN" sz="14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169863" lvl="1" indent="-169863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PFE capacity:</a:t>
            </a:r>
          </a:p>
          <a:p>
            <a:pPr marL="339725" lvl="3" indent="-1698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SzPct val="100000"/>
              <a:buFont typeface="Arial" pitchFamily="34" charset="0"/>
              <a:buChar char="-"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130G of PFE capacity</a:t>
            </a:r>
          </a:p>
          <a:p>
            <a:pPr marL="339725" lvl="3" indent="-1698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SzPct val="100000"/>
              <a:buFont typeface="Arial" pitchFamily="34" charset="0"/>
              <a:buChar char="-"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160G of fabric capacity</a:t>
            </a:r>
            <a:endParaRPr lang="en-US" altLang="zh-CN" sz="14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169863" lvl="1" indent="-1698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Fabric capacity</a:t>
            </a:r>
          </a:p>
          <a:p>
            <a:pPr marL="339725" lvl="3" indent="-1698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SzPct val="100000"/>
              <a:buFont typeface="Arial" pitchFamily="34" charset="0"/>
              <a:buChar char="-"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14-slot: 80G per SF</a:t>
            </a:r>
          </a:p>
          <a:p>
            <a:pPr marL="339725" lvl="3" indent="-1698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SzPct val="100000"/>
              <a:buFont typeface="Arial" pitchFamily="34" charset="0"/>
              <a:buChar char="-"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8-slot: 160G with SF per PFE</a:t>
            </a:r>
          </a:p>
          <a:p>
            <a:pPr marL="169863" lvl="1" indent="-169863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fr-FR" altLang="zh-CN" sz="1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Port-b</a:t>
            </a:r>
            <a:r>
              <a:rPr lang="en-US" altLang="zh-CN" sz="1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ased</a:t>
            </a: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queuing</a:t>
            </a:r>
          </a:p>
          <a:p>
            <a:pPr marL="169863" lvl="1" indent="-169863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Supports MPLS, L3VPN, VPLS, scalable switching and routing </a:t>
            </a:r>
          </a:p>
          <a:p>
            <a:pPr marL="0" lvl="1" fontAlgn="base">
              <a:lnSpc>
                <a:spcPct val="90000"/>
              </a:lnSpc>
              <a:buClr>
                <a:schemeClr val="bg1"/>
              </a:buClr>
              <a:buSzPct val="100000"/>
            </a:pPr>
            <a:endParaRPr lang="en-US" altLang="zh-CN" sz="14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284163" lvl="1" indent="-284163" fontAlgn="base">
              <a:lnSpc>
                <a:spcPct val="90000"/>
              </a:lnSpc>
              <a:buClr>
                <a:schemeClr val="bg1"/>
              </a:buClr>
              <a:buSzPct val="100000"/>
              <a:buFont typeface="Arial" pitchFamily="34" charset="0"/>
              <a:buChar char="•"/>
            </a:pPr>
            <a:endParaRPr lang="en-US" altLang="zh-CN" sz="14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741363" lvl="2" indent="-284163" fontAlgn="base">
              <a:lnSpc>
                <a:spcPct val="90000"/>
              </a:lnSpc>
              <a:buClr>
                <a:schemeClr val="bg1"/>
              </a:buClr>
              <a:buSzPct val="100000"/>
            </a:pPr>
            <a:endParaRPr lang="en-US" altLang="zh-CN" sz="14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166688" lvl="2" indent="-166688" fontAlgn="base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</a:pPr>
            <a:endParaRPr lang="en-US" altLang="zh-CN" sz="1400" dirty="0" smtClean="0">
              <a:solidFill>
                <a:schemeClr val="bg1"/>
              </a:solidFill>
              <a:latin typeface="+mj-lt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0407" y="3853261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 smtClean="0">
                <a:latin typeface="Calibri" pitchFamily="34" charset="0"/>
                <a:ea typeface="ヒラギノ角ゴ Pro W3"/>
                <a:cs typeface="ヒラギノ角ゴ Pro W3"/>
              </a:rPr>
              <a:t>4x40GE QSFP+ </a:t>
            </a:r>
            <a:r>
              <a:rPr lang="en-US" kern="0" dirty="0">
                <a:latin typeface="Calibri" pitchFamily="34" charset="0"/>
                <a:ea typeface="ヒラギノ角ゴ Pro W3"/>
                <a:cs typeface="ヒラギノ角ゴ Pro W3"/>
              </a:rPr>
              <a:t>ports</a:t>
            </a:r>
          </a:p>
        </p:txBody>
      </p:sp>
      <p:pic>
        <p:nvPicPr>
          <p:cNvPr id="12" name="Picture 4" descr="C:\Users\rgrasby\Pictures\EX9200_4QS_Hero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416064" y="937841"/>
            <a:ext cx="1699843" cy="5052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239305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990600"/>
            <a:ext cx="8229600" cy="2646218"/>
          </a:xfrm>
          <a:prstGeom prst="rect">
            <a:avLst/>
          </a:prstGeom>
          <a:gradFill flip="none" rotWithShape="1">
            <a:gsLst>
              <a:gs pos="0">
                <a:srgbClr val="E8E8E8"/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89" name="Rectangle 28"/>
          <p:cNvSpPr>
            <a:spLocks noGrp="1" noChangeArrowheads="1"/>
          </p:cNvSpPr>
          <p:nvPr>
            <p:ph type="title"/>
          </p:nvPr>
        </p:nvSpPr>
        <p:spPr>
          <a:xfrm>
            <a:off x="476250" y="127992"/>
            <a:ext cx="8220075" cy="74136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EX9200 100GbE</a:t>
            </a:r>
            <a:r>
              <a:rPr lang="en-US" sz="1400" baseline="75000" dirty="0" smtClean="0">
                <a:sym typeface="Wingdings" pitchFamily="2" charset="2"/>
              </a:rPr>
              <a:t></a:t>
            </a:r>
            <a:r>
              <a:rPr lang="en-US" dirty="0" smtClean="0">
                <a:ea typeface="ＭＳ Ｐゴシック" pitchFamily="34" charset="-128"/>
              </a:rPr>
              <a:t> line card </a:t>
            </a:r>
            <a:endParaRPr lang="en-US" dirty="0">
              <a:ea typeface="ＭＳ Ｐゴシック" pitchFamily="34" charset="-128"/>
            </a:endParaRPr>
          </a:p>
        </p:txBody>
      </p:sp>
      <p:pic>
        <p:nvPicPr>
          <p:cNvPr id="8" name="Picture 8" descr="junos_os_rgb_1800x120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77836" y="267553"/>
            <a:ext cx="1093176" cy="7315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3"/>
          <p:cNvSpPr txBox="1">
            <a:spLocks noChangeArrowheads="1"/>
          </p:cNvSpPr>
          <p:nvPr/>
        </p:nvSpPr>
        <p:spPr bwMode="auto">
          <a:xfrm>
            <a:off x="522855" y="1050746"/>
            <a:ext cx="3451746" cy="5056977"/>
          </a:xfrm>
          <a:prstGeom prst="rect">
            <a:avLst/>
          </a:prstGeom>
          <a:solidFill>
            <a:srgbClr val="4C6F84"/>
          </a:solidFill>
          <a:ln w="9525">
            <a:noFill/>
            <a:miter lim="800000"/>
            <a:headEnd/>
            <a:tailEnd/>
          </a:ln>
          <a:effectLst>
            <a:outerShdw blurRad="114300" algn="ctr" rotWithShape="0">
              <a:prstClr val="black">
                <a:alpha val="40000"/>
              </a:prstClr>
            </a:outerShdw>
          </a:effectLst>
        </p:spPr>
        <p:txBody>
          <a:bodyPr vert="horz" wrap="square" lIns="182880" tIns="182880" rIns="91440" bIns="182880" numCol="1" anchor="t" anchorCtr="0" compatLnSpc="1">
            <a:prstTxWarp prst="textNoShape">
              <a:avLst/>
            </a:prstTxWarp>
            <a:noAutofit/>
          </a:bodyPr>
          <a:lstStyle/>
          <a:p>
            <a:pPr marL="169863" lvl="1" indent="-169863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</a:pPr>
            <a:r>
              <a:rPr lang="en-US" altLang="zh-CN" sz="1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2x100G CFP + 8x10G SFPP</a:t>
            </a:r>
          </a:p>
          <a:p>
            <a:pPr marL="169863" lvl="1" indent="-169863" fontAlgn="base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</a:pPr>
            <a:r>
              <a:rPr lang="en-US" altLang="zh-CN" sz="1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Supports CFP and SFP+ optics</a:t>
            </a:r>
          </a:p>
          <a:p>
            <a:pPr marL="169863" lvl="1" indent="-169863" fontAlgn="base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</a:pPr>
            <a:r>
              <a:rPr lang="en-US" altLang="zh-CN" sz="1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 PFE per line card</a:t>
            </a:r>
            <a:endParaRPr lang="en-US" altLang="zh-CN" sz="1400" u="sng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169863" lvl="1" indent="-169863" fontAlgn="base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</a:pPr>
            <a:r>
              <a:rPr lang="en-US" altLang="zh-CN" sz="1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Fabric capacity</a:t>
            </a:r>
          </a:p>
          <a:p>
            <a:pPr marL="339725" lvl="2" indent="-169863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ct val="80000"/>
              <a:buFont typeface="Arial" pitchFamily="34" charset="0"/>
              <a:buChar char="-"/>
            </a:pPr>
            <a:r>
              <a:rPr lang="en-US" altLang="zh-CN" sz="1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14-slot: 40G per SF per PFE</a:t>
            </a:r>
          </a:p>
          <a:p>
            <a:pPr marL="339725" lvl="2" indent="-169863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ct val="80000"/>
              <a:buFont typeface="Arial" pitchFamily="34" charset="0"/>
              <a:buChar char="-"/>
            </a:pPr>
            <a:r>
              <a:rPr lang="en-US" altLang="zh-CN" sz="1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8-slot: ~80G + ~40G with SF per PFE</a:t>
            </a:r>
          </a:p>
          <a:p>
            <a:pPr marL="169863" lvl="2" indent="-169863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</a:pPr>
            <a:r>
              <a:rPr lang="en-US" altLang="zh-CN" sz="1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~120G per PFE</a:t>
            </a:r>
          </a:p>
          <a:p>
            <a:pPr marL="169863" lvl="2" indent="-169863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</a:pPr>
            <a:r>
              <a:rPr lang="en-US" altLang="zh-CN" sz="1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~240G per LC</a:t>
            </a:r>
          </a:p>
          <a:p>
            <a:pPr marL="169863" lvl="1" indent="-169863" fontAlgn="base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</a:pPr>
            <a:r>
              <a:rPr lang="fr-FR" altLang="zh-CN" sz="14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Port-b</a:t>
            </a:r>
            <a:r>
              <a:rPr lang="en-US" altLang="zh-CN" sz="14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ased</a:t>
            </a:r>
            <a:r>
              <a:rPr lang="en-US" altLang="zh-CN" sz="1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queuing</a:t>
            </a:r>
          </a:p>
          <a:p>
            <a:pPr marL="169863" lvl="1" indent="-169863" fontAlgn="base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</a:pPr>
            <a:r>
              <a:rPr lang="en-US" altLang="zh-CN" sz="1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Supports MPLS, L3VPN, VPLS, scalable switching and routing </a:t>
            </a:r>
          </a:p>
          <a:p>
            <a:pPr marL="169863" lvl="1" indent="-169863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</a:pPr>
            <a:r>
              <a:rPr lang="en-US" altLang="zh-CN" sz="1400" dirty="0" smtClean="0">
                <a:solidFill>
                  <a:schemeClr val="bg1"/>
                </a:solidFill>
                <a:cs typeface="Arial" pitchFamily="34" charset="0"/>
              </a:rPr>
              <a:t>In EX9208, only 5 out of 6 slots can be populated with 100GbE LC and in EX9214 10 out of 11</a:t>
            </a:r>
          </a:p>
          <a:p>
            <a:pPr marL="169863" lvl="1" indent="-169863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</a:pPr>
            <a:r>
              <a:rPr lang="en-US" altLang="zh-CN" sz="1400" dirty="0" smtClean="0">
                <a:solidFill>
                  <a:schemeClr val="bg1"/>
                </a:solidFill>
                <a:cs typeface="Arial" pitchFamily="34" charset="0"/>
              </a:rPr>
              <a:t>In EX9214 slots 0-5 can have up to 5 100GbE LC  and slots 7-11 can have up to 5 </a:t>
            </a:r>
          </a:p>
          <a:p>
            <a:pPr marL="169863" lvl="1" indent="-169863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ct val="80000"/>
            </a:pPr>
            <a:endParaRPr lang="en-US" altLang="zh-CN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69863" lvl="1" indent="-169863" fontAlgn="base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</a:pPr>
            <a:endParaRPr lang="en-US" altLang="zh-CN" sz="14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169863" lvl="1" indent="-169863" fontAlgn="base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Pct val="80000"/>
              <a:buFont typeface="Arial" pitchFamily="34" charset="0"/>
              <a:buChar char="•"/>
            </a:pPr>
            <a:endParaRPr lang="en-US" altLang="zh-CN" sz="14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169863" lvl="2" indent="-169863" fontAlgn="base">
              <a:lnSpc>
                <a:spcPct val="90000"/>
              </a:lnSpc>
              <a:buClr>
                <a:schemeClr val="bg1"/>
              </a:buClr>
              <a:buSzPct val="100000"/>
            </a:pPr>
            <a:endParaRPr lang="en-US" altLang="zh-CN" sz="14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169863" lvl="2" indent="-169863" fontAlgn="base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</a:pPr>
            <a:endParaRPr lang="en-US" altLang="zh-CN" sz="1400" dirty="0" smtClean="0">
              <a:solidFill>
                <a:schemeClr val="bg1"/>
              </a:solidFill>
              <a:latin typeface="+mn-lt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4297" y="3859214"/>
            <a:ext cx="3160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Calibri"/>
              </a:rPr>
              <a:t>2x100G CFP + 8x10G SFPP ports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656" y="6509887"/>
            <a:ext cx="8194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ym typeface="Wingdings" pitchFamily="2" charset="2"/>
              </a:rPr>
              <a:t> Roadmap</a:t>
            </a:r>
            <a:endParaRPr lang="en-US" sz="900" dirty="0"/>
          </a:p>
        </p:txBody>
      </p:sp>
      <p:pic>
        <p:nvPicPr>
          <p:cNvPr id="11" name="Picture 2" descr="C:\Users\rgrasby\Pictures\EX9200_2C_8XS_He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750406" y="1142765"/>
            <a:ext cx="1289070" cy="481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239305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27992"/>
            <a:ext cx="8220075" cy="741362"/>
          </a:xfrm>
        </p:spPr>
        <p:txBody>
          <a:bodyPr/>
          <a:lstStyle/>
          <a:p>
            <a:r>
              <a:rPr lang="en-US" dirty="0" smtClean="0"/>
              <a:t>Maximum Port Density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2678" y="1260643"/>
          <a:ext cx="6951784" cy="2194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37946"/>
                <a:gridCol w="1737946"/>
                <a:gridCol w="1737946"/>
                <a:gridCol w="1737946"/>
              </a:tblGrid>
              <a:tr h="27432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Redundant</a:t>
                      </a:r>
                      <a:r>
                        <a:rPr lang="en-US" sz="1400" baseline="0" dirty="0" smtClean="0">
                          <a:latin typeface="+mj-lt"/>
                          <a:ea typeface="Calibri"/>
                          <a:cs typeface="Times New Roman"/>
                        </a:rPr>
                        <a:t> Configuration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j-lt"/>
                        </a:rPr>
                        <a:t>EX9204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j-lt"/>
                        </a:rPr>
                        <a:t>EX9208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j-lt"/>
                        </a:rPr>
                        <a:t>EX9214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Switch Fabrics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Routing Engines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1GE ports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</a:rPr>
                        <a:t>80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</a:rPr>
                        <a:t>240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</a:rPr>
                        <a:t>440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10GE ports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</a:rPr>
                        <a:t>64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</a:rPr>
                        <a:t>160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</a:rPr>
                        <a:t>320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40GE ports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</a:rPr>
                        <a:t>8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</a:rPr>
                        <a:t>24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</a:rPr>
                        <a:t>44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100GE ports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</a:rPr>
                        <a:t>4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</a:rPr>
                        <a:t>10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</a:rPr>
                        <a:t>20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26122" y="3751796"/>
          <a:ext cx="6869724" cy="20116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17431"/>
                <a:gridCol w="1717431"/>
                <a:gridCol w="1717431"/>
                <a:gridCol w="1717431"/>
              </a:tblGrid>
              <a:tr h="25146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Non-redundant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Configuration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5146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EX9204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EX9208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EX9214</a:t>
                      </a:r>
                    </a:p>
                  </a:txBody>
                  <a:tcPr marL="68580" marR="68580" marT="0" marB="0"/>
                </a:tc>
              </a:tr>
              <a:tr h="25146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Switch Fabrics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5146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Routing Engines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5146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1GE ports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480</a:t>
                      </a:r>
                    </a:p>
                  </a:txBody>
                  <a:tcPr marL="68580" marR="68580" marT="0" marB="0"/>
                </a:tc>
              </a:tr>
              <a:tr h="25146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10GE ports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320</a:t>
                      </a:r>
                    </a:p>
                  </a:txBody>
                  <a:tcPr marL="68580" marR="68580" marT="0" marB="0"/>
                </a:tc>
              </a:tr>
              <a:tr h="25146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40GE ports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</a:t>
                      </a:r>
                    </a:p>
                  </a:txBody>
                  <a:tcPr marL="68580" marR="68580" marT="0" marB="0"/>
                </a:tc>
              </a:tr>
              <a:tr h="25146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100GE ports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1696" y="2842383"/>
            <a:ext cx="7334250" cy="917575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1696" y="2842383"/>
            <a:ext cx="7334250" cy="917575"/>
          </a:xfrm>
        </p:spPr>
        <p:txBody>
          <a:bodyPr/>
          <a:lstStyle/>
          <a:p>
            <a:r>
              <a:rPr lang="en-US" dirty="0" smtClean="0"/>
              <a:t>PTX </a:t>
            </a:r>
            <a:r>
              <a:rPr lang="en-US" dirty="0" smtClean="0"/>
              <a:t>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1623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27992"/>
            <a:ext cx="8220075" cy="741362"/>
          </a:xfrm>
        </p:spPr>
        <p:txBody>
          <a:bodyPr/>
          <a:lstStyle/>
          <a:p>
            <a:r>
              <a:rPr lang="en-US" dirty="0" smtClean="0"/>
              <a:t>Active BGP Entries IPV4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198775"/>
            <a:ext cx="7704667" cy="46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9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BGP Entries IPV6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t="917" b="917"/>
          <a:stretch>
            <a:fillRect/>
          </a:stretch>
        </p:blipFill>
        <p:spPr>
          <a:xfrm>
            <a:off x="366616" y="1300616"/>
            <a:ext cx="7947651" cy="4686115"/>
          </a:xfrm>
        </p:spPr>
      </p:pic>
    </p:spTree>
    <p:extLst>
      <p:ext uri="{BB962C8B-B14F-4D97-AF65-F5344CB8AC3E}">
        <p14:creationId xmlns:p14="http://schemas.microsoft.com/office/powerpoint/2010/main" val="379946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Juniper </a:t>
            </a:r>
            <a:r>
              <a:rPr lang="en-US" dirty="0" err="1" smtClean="0"/>
              <a:t>Systest</a:t>
            </a:r>
            <a:r>
              <a:rPr lang="en-US" dirty="0" smtClean="0"/>
              <a:t> with 5M Active </a:t>
            </a:r>
            <a:r>
              <a:rPr lang="en-US" dirty="0" err="1" smtClean="0"/>
              <a:t>Bgp</a:t>
            </a:r>
            <a:r>
              <a:rPr lang="en-US" dirty="0" smtClean="0"/>
              <a:t> Entries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t="16549" b="16549"/>
          <a:stretch>
            <a:fillRect/>
          </a:stretch>
        </p:blipFill>
        <p:spPr>
          <a:xfrm>
            <a:off x="888999" y="1329266"/>
            <a:ext cx="7399867" cy="4538133"/>
          </a:xfrm>
        </p:spPr>
      </p:pic>
    </p:spTree>
    <p:extLst>
      <p:ext uri="{BB962C8B-B14F-4D97-AF65-F5344CB8AC3E}">
        <p14:creationId xmlns:p14="http://schemas.microsoft.com/office/powerpoint/2010/main" val="394127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PTX </a:t>
            </a:r>
            <a:r>
              <a:rPr lang="en-US" dirty="0" smtClean="0"/>
              <a:t>5000</a:t>
            </a:r>
            <a:endParaRPr dirty="0"/>
          </a:p>
        </p:txBody>
      </p:sp>
      <p:grpSp>
        <p:nvGrpSpPr>
          <p:cNvPr id="17410" name="Group 9"/>
          <p:cNvGrpSpPr>
            <a:grpSpLocks/>
          </p:cNvGrpSpPr>
          <p:nvPr/>
        </p:nvGrpSpPr>
        <p:grpSpPr bwMode="auto">
          <a:xfrm>
            <a:off x="2476501" y="1028701"/>
            <a:ext cx="5902325" cy="2018934"/>
            <a:chOff x="361950" y="4581525"/>
            <a:chExt cx="8359775" cy="2334260"/>
          </a:xfrm>
        </p:grpSpPr>
        <p:sp>
          <p:nvSpPr>
            <p:cNvPr id="17436" name="TextBox 3"/>
            <p:cNvSpPr txBox="1">
              <a:spLocks noChangeArrowheads="1"/>
            </p:cNvSpPr>
            <p:nvPr/>
          </p:nvSpPr>
          <p:spPr bwMode="auto">
            <a:xfrm>
              <a:off x="361950" y="6016625"/>
              <a:ext cx="4620755" cy="26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/>
                <a:t>Note: 100GE SR10 timeline depends on 3</a:t>
              </a:r>
              <a:r>
                <a:rPr lang="en-US" sz="900" baseline="30000"/>
                <a:t>rd</a:t>
              </a:r>
              <a:r>
                <a:rPr lang="en-US" sz="900"/>
                <a:t> party availability </a:t>
              </a:r>
            </a:p>
          </p:txBody>
        </p:sp>
        <p:sp>
          <p:nvSpPr>
            <p:cNvPr id="33" name="Rounded Rectangle 32"/>
            <p:cNvSpPr>
              <a:spLocks noChangeArrowheads="1"/>
            </p:cNvSpPr>
            <p:nvPr/>
          </p:nvSpPr>
          <p:spPr bwMode="auto">
            <a:xfrm>
              <a:off x="397925" y="4581525"/>
              <a:ext cx="8323800" cy="2275949"/>
            </a:xfrm>
            <a:prstGeom prst="roundRect">
              <a:avLst>
                <a:gd name="adj" fmla="val 7301"/>
              </a:avLst>
            </a:prstGeom>
            <a:gradFill rotWithShape="0">
              <a:gsLst>
                <a:gs pos="0">
                  <a:srgbClr val="D9D9D9"/>
                </a:gs>
                <a:gs pos="100000">
                  <a:srgbClr val="F2F2F2"/>
                </a:gs>
              </a:gsLst>
              <a:lin ang="16200000"/>
            </a:gradFill>
            <a:ln>
              <a:noFill/>
            </a:ln>
            <a:effectLst>
              <a:outerShdw blurRad="63500" sx="100999" sy="100999" algn="ctr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5890914" y="5056905"/>
              <a:ext cx="2774600" cy="1752847"/>
            </a:xfrm>
            <a:prstGeom prst="round1Rect">
              <a:avLst>
                <a:gd name="adj" fmla="val 838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5" name="Round Same Side Corner Rectangle 34"/>
            <p:cNvSpPr/>
            <p:nvPr/>
          </p:nvSpPr>
          <p:spPr>
            <a:xfrm>
              <a:off x="440647" y="4629247"/>
              <a:ext cx="8238358" cy="486393"/>
            </a:xfrm>
            <a:prstGeom prst="round2SameRect">
              <a:avLst>
                <a:gd name="adj1" fmla="val 29630"/>
                <a:gd name="adj2" fmla="val 0"/>
              </a:avLst>
            </a:prstGeom>
            <a:gradFill>
              <a:gsLst>
                <a:gs pos="100000">
                  <a:schemeClr val="accent5"/>
                </a:gs>
                <a:gs pos="0">
                  <a:schemeClr val="accent5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7440" name="TextBox 35"/>
            <p:cNvSpPr txBox="1">
              <a:spLocks noChangeArrowheads="1"/>
            </p:cNvSpPr>
            <p:nvPr/>
          </p:nvSpPr>
          <p:spPr bwMode="auto">
            <a:xfrm>
              <a:off x="2882899" y="4656595"/>
              <a:ext cx="3352800" cy="46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</a:rPr>
                <a:t>PTX 5000</a:t>
              </a:r>
            </a:p>
          </p:txBody>
        </p:sp>
        <p:sp>
          <p:nvSpPr>
            <p:cNvPr id="17441" name="TextBox 36"/>
            <p:cNvSpPr txBox="1">
              <a:spLocks noChangeArrowheads="1"/>
            </p:cNvSpPr>
            <p:nvPr/>
          </p:nvSpPr>
          <p:spPr bwMode="auto">
            <a:xfrm>
              <a:off x="1016001" y="5083176"/>
              <a:ext cx="4274574" cy="1832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79388" indent="-1714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1" eaLnBrk="1" hangingPunct="1">
                <a:spcAft>
                  <a:spcPts val="600"/>
                </a:spcAft>
                <a:buSzPct val="100000"/>
                <a:buFont typeface="Wingdings" charset="0"/>
                <a:buChar char="§"/>
              </a:pPr>
              <a:r>
                <a:rPr lang="de-DE" sz="1200"/>
                <a:t>17.6’’ (19’’ rack) x 33’’x62, (WxDxH)</a:t>
              </a:r>
            </a:p>
            <a:p>
              <a:pPr lvl="1" eaLnBrk="1" hangingPunct="1">
                <a:spcAft>
                  <a:spcPts val="600"/>
                </a:spcAft>
                <a:buSzPct val="100000"/>
                <a:buFont typeface="Wingdings" charset="0"/>
                <a:buChar char="§"/>
              </a:pPr>
              <a:r>
                <a:rPr lang="de-DE" sz="1200"/>
                <a:t>1000lbs loaded</a:t>
              </a:r>
            </a:p>
            <a:p>
              <a:pPr lvl="1" eaLnBrk="1" hangingPunct="1">
                <a:spcAft>
                  <a:spcPts val="600"/>
                </a:spcAft>
                <a:buSzPct val="100000"/>
                <a:buFont typeface="Wingdings" charset="0"/>
                <a:buChar char="§"/>
              </a:pPr>
              <a:r>
                <a:rPr lang="de-DE" sz="1200"/>
                <a:t>Max power consumption:10.4kW</a:t>
              </a:r>
            </a:p>
            <a:p>
              <a:pPr lvl="1" eaLnBrk="1" hangingPunct="1">
                <a:spcAft>
                  <a:spcPts val="600"/>
                </a:spcAft>
                <a:buSzPct val="100000"/>
                <a:buFont typeface="Wingdings" charset="0"/>
                <a:buChar char="§"/>
              </a:pPr>
              <a:r>
                <a:rPr lang="de-DE" sz="1200"/>
                <a:t>Typical power consumption:6.2kW</a:t>
              </a:r>
            </a:p>
            <a:p>
              <a:pPr lvl="1" eaLnBrk="1" hangingPunct="1">
                <a:spcAft>
                  <a:spcPts val="600"/>
                </a:spcAft>
                <a:buSzPct val="100000"/>
                <a:buFont typeface="Wingdings" charset="0"/>
                <a:buChar char="§"/>
              </a:pPr>
              <a:r>
                <a:rPr lang="de-DE" sz="1200"/>
                <a:t>8 line card slots, </a:t>
              </a:r>
            </a:p>
            <a:p>
              <a:pPr lvl="1" eaLnBrk="1" hangingPunct="1">
                <a:spcAft>
                  <a:spcPts val="600"/>
                </a:spcAft>
                <a:buSzPct val="100000"/>
                <a:buFont typeface="Wingdings" charset="0"/>
                <a:buChar char="§"/>
              </a:pPr>
              <a:r>
                <a:rPr lang="de-DE" sz="1200"/>
                <a:t>2 PICs per slot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78829" y="5647918"/>
              <a:ext cx="2059590" cy="9252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lvl="1" indent="-228600" fontAlgn="auto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charset="2"/>
                <a:buChar char="§"/>
                <a:defRPr/>
              </a:pPr>
              <a:r>
                <a:rPr lang="de-DE" sz="1200" dirty="0">
                  <a:solidFill>
                    <a:schemeClr val="accent5">
                      <a:lumMod val="50000"/>
                    </a:schemeClr>
                  </a:solidFill>
                  <a:ea typeface="ＭＳ Ｐゴシック" charset="-128"/>
                </a:rPr>
                <a:t>10GE: 384</a:t>
              </a:r>
            </a:p>
            <a:p>
              <a:pPr marL="228600" lvl="1" indent="-228600" fontAlgn="auto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charset="2"/>
                <a:buChar char="§"/>
                <a:defRPr/>
              </a:pPr>
              <a:r>
                <a:rPr lang="de-DE" sz="1200" dirty="0">
                  <a:solidFill>
                    <a:schemeClr val="accent5">
                      <a:lumMod val="50000"/>
                    </a:schemeClr>
                  </a:solidFill>
                  <a:ea typeface="ＭＳ Ｐゴシック" charset="-128"/>
                </a:rPr>
                <a:t>40GE: 32 </a:t>
              </a:r>
            </a:p>
            <a:p>
              <a:pPr marL="228600" lvl="1" indent="-228600" fontAlgn="auto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charset="2"/>
                <a:buChar char="§"/>
                <a:defRPr/>
              </a:pPr>
              <a:r>
                <a:rPr lang="de-DE" sz="1200" dirty="0">
                  <a:solidFill>
                    <a:schemeClr val="accent5">
                      <a:lumMod val="50000"/>
                    </a:schemeClr>
                  </a:solidFill>
                  <a:ea typeface="ＭＳ Ｐゴシック" charset="-128"/>
                </a:rPr>
                <a:t>100GE: 32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02156" y="5200070"/>
              <a:ext cx="2743121" cy="3340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de-DE" sz="1600" dirty="0">
                  <a:solidFill>
                    <a:schemeClr val="accent5">
                      <a:lumMod val="50000"/>
                    </a:schemeClr>
                  </a:solidFill>
                  <a:ea typeface="ＭＳ Ｐゴシック" charset="-128"/>
                </a:rPr>
                <a:t>Port density</a:t>
              </a:r>
            </a:p>
          </p:txBody>
        </p:sp>
      </p:grpSp>
      <p:pic>
        <p:nvPicPr>
          <p:cNvPr id="17411" name="Picture 2" descr="C:\Documents and Settings\apons\Desktop\PTX5000\Sangria_Images_021011\Sangria_Images_021011\Sangria_1308_V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0"/>
          <a:stretch>
            <a:fillRect/>
          </a:stretch>
        </p:blipFill>
        <p:spPr bwMode="auto">
          <a:xfrm>
            <a:off x="-389467" y="1409700"/>
            <a:ext cx="34163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2514601" y="5937250"/>
            <a:ext cx="1425575" cy="434975"/>
          </a:xfrm>
          <a:prstGeom prst="rect">
            <a:avLst/>
          </a:prstGeom>
          <a:gradFill flip="none" rotWithShape="1">
            <a:gsLst>
              <a:gs pos="0">
                <a:srgbClr val="4D4D4D">
                  <a:alpha val="84000"/>
                </a:srgb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3967163" y="5937250"/>
            <a:ext cx="1425575" cy="434975"/>
          </a:xfrm>
          <a:prstGeom prst="rect">
            <a:avLst/>
          </a:prstGeom>
          <a:gradFill flip="none" rotWithShape="1">
            <a:gsLst>
              <a:gs pos="0">
                <a:srgbClr val="4D4D4D">
                  <a:alpha val="84000"/>
                </a:srgb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5472113" y="5937250"/>
            <a:ext cx="1425575" cy="434975"/>
          </a:xfrm>
          <a:prstGeom prst="rect">
            <a:avLst/>
          </a:prstGeom>
          <a:gradFill flip="none" rotWithShape="1">
            <a:gsLst>
              <a:gs pos="0">
                <a:srgbClr val="4D4D4D">
                  <a:alpha val="84000"/>
                </a:srgb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6951663" y="5937250"/>
            <a:ext cx="1425575" cy="434975"/>
          </a:xfrm>
          <a:prstGeom prst="rect">
            <a:avLst/>
          </a:prstGeom>
          <a:gradFill flip="none" rotWithShape="1">
            <a:gsLst>
              <a:gs pos="0">
                <a:srgbClr val="4D4D4D">
                  <a:alpha val="84000"/>
                </a:srgb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506663" y="3048000"/>
            <a:ext cx="1416050" cy="3106738"/>
          </a:xfrm>
          <a:prstGeom prst="roundRect">
            <a:avLst>
              <a:gd name="adj" fmla="val 10028"/>
            </a:avLst>
          </a:prstGeom>
          <a:gradFill rotWithShape="0">
            <a:gsLst>
              <a:gs pos="0">
                <a:srgbClr val="D9D9D9"/>
              </a:gs>
              <a:gs pos="100000">
                <a:srgbClr val="F2F2F2"/>
              </a:gs>
            </a:gsLst>
            <a:lin ang="16200000"/>
          </a:gradFill>
          <a:ln>
            <a:noFill/>
          </a:ln>
          <a:effectLst>
            <a:outerShdw blurRad="63500" sx="100999" sy="100999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994150" y="3048000"/>
            <a:ext cx="1416050" cy="3106738"/>
          </a:xfrm>
          <a:prstGeom prst="roundRect">
            <a:avLst>
              <a:gd name="adj" fmla="val 9398"/>
            </a:avLst>
          </a:prstGeom>
          <a:gradFill rotWithShape="0">
            <a:gsLst>
              <a:gs pos="0">
                <a:srgbClr val="D9D9D9"/>
              </a:gs>
              <a:gs pos="100000">
                <a:srgbClr val="F2F2F2"/>
              </a:gs>
            </a:gsLst>
            <a:lin ang="16200000"/>
          </a:gradFill>
          <a:ln>
            <a:noFill/>
          </a:ln>
          <a:effectLst>
            <a:outerShdw blurRad="63500" sx="100999" sy="100999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5481638" y="3048000"/>
            <a:ext cx="1416050" cy="3106738"/>
          </a:xfrm>
          <a:prstGeom prst="roundRect">
            <a:avLst>
              <a:gd name="adj" fmla="val 8769"/>
            </a:avLst>
          </a:prstGeom>
          <a:gradFill rotWithShape="0">
            <a:gsLst>
              <a:gs pos="0">
                <a:srgbClr val="D9D9D9"/>
              </a:gs>
              <a:gs pos="100000">
                <a:srgbClr val="F2F2F2"/>
              </a:gs>
            </a:gsLst>
            <a:lin ang="16200000"/>
          </a:gradFill>
          <a:ln>
            <a:noFill/>
          </a:ln>
          <a:effectLst>
            <a:outerShdw blurRad="63500" sx="100999" sy="100999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969125" y="3048000"/>
            <a:ext cx="1416050" cy="3106738"/>
          </a:xfrm>
          <a:prstGeom prst="roundRect">
            <a:avLst>
              <a:gd name="adj" fmla="val 7514"/>
            </a:avLst>
          </a:prstGeom>
          <a:gradFill rotWithShape="0">
            <a:gsLst>
              <a:gs pos="0">
                <a:srgbClr val="D9D9D9"/>
              </a:gs>
              <a:gs pos="100000">
                <a:srgbClr val="F2F2F2"/>
              </a:gs>
            </a:gsLst>
            <a:lin ang="16200000"/>
          </a:gradFill>
          <a:ln>
            <a:noFill/>
          </a:ln>
          <a:effectLst>
            <a:outerShdw blurRad="63500" sx="100999" sy="100999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2559051" y="3095626"/>
            <a:ext cx="1292225" cy="1152525"/>
          </a:xfrm>
          <a:prstGeom prst="roundRect">
            <a:avLst>
              <a:gd name="adj" fmla="val 976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425700" y="4818064"/>
            <a:ext cx="1595438" cy="1925637"/>
          </a:xfrm>
          <a:custGeom>
            <a:avLst/>
            <a:gdLst>
              <a:gd name="connsiteX0" fmla="*/ 145086 w 1381776"/>
              <a:gd name="connsiteY0" fmla="*/ 0 h 2367915"/>
              <a:gd name="connsiteX1" fmla="*/ 1236690 w 1381776"/>
              <a:gd name="connsiteY1" fmla="*/ 0 h 2367915"/>
              <a:gd name="connsiteX2" fmla="*/ 1339281 w 1381776"/>
              <a:gd name="connsiteY2" fmla="*/ 42495 h 2367915"/>
              <a:gd name="connsiteX3" fmla="*/ 1381776 w 1381776"/>
              <a:gd name="connsiteY3" fmla="*/ 145086 h 2367915"/>
              <a:gd name="connsiteX4" fmla="*/ 1381776 w 1381776"/>
              <a:gd name="connsiteY4" fmla="*/ 2367915 h 2367915"/>
              <a:gd name="connsiteX5" fmla="*/ 1381776 w 1381776"/>
              <a:gd name="connsiteY5" fmla="*/ 2367915 h 2367915"/>
              <a:gd name="connsiteX6" fmla="*/ 1381776 w 1381776"/>
              <a:gd name="connsiteY6" fmla="*/ 2367915 h 2367915"/>
              <a:gd name="connsiteX7" fmla="*/ 0 w 1381776"/>
              <a:gd name="connsiteY7" fmla="*/ 2367915 h 2367915"/>
              <a:gd name="connsiteX8" fmla="*/ 0 w 1381776"/>
              <a:gd name="connsiteY8" fmla="*/ 2367915 h 2367915"/>
              <a:gd name="connsiteX9" fmla="*/ 0 w 1381776"/>
              <a:gd name="connsiteY9" fmla="*/ 2367915 h 2367915"/>
              <a:gd name="connsiteX10" fmla="*/ 0 w 1381776"/>
              <a:gd name="connsiteY10" fmla="*/ 145086 h 2367915"/>
              <a:gd name="connsiteX11" fmla="*/ 42495 w 1381776"/>
              <a:gd name="connsiteY11" fmla="*/ 42495 h 2367915"/>
              <a:gd name="connsiteX12" fmla="*/ 145086 w 1381776"/>
              <a:gd name="connsiteY12" fmla="*/ 0 h 236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776" h="2367915">
                <a:moveTo>
                  <a:pt x="1236690" y="2367915"/>
                </a:moveTo>
                <a:lnTo>
                  <a:pt x="145086" y="2367915"/>
                </a:lnTo>
                <a:cubicBezTo>
                  <a:pt x="106607" y="2367915"/>
                  <a:pt x="69704" y="2352629"/>
                  <a:pt x="42495" y="2325420"/>
                </a:cubicBezTo>
                <a:cubicBezTo>
                  <a:pt x="15286" y="2298211"/>
                  <a:pt x="0" y="2261308"/>
                  <a:pt x="0" y="2222829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81776" y="0"/>
                </a:lnTo>
                <a:lnTo>
                  <a:pt x="1381776" y="0"/>
                </a:lnTo>
                <a:lnTo>
                  <a:pt x="1381776" y="0"/>
                </a:lnTo>
                <a:lnTo>
                  <a:pt x="1381776" y="2222829"/>
                </a:lnTo>
                <a:cubicBezTo>
                  <a:pt x="1381776" y="2261308"/>
                  <a:pt x="1366490" y="2298211"/>
                  <a:pt x="1339281" y="2325420"/>
                </a:cubicBezTo>
                <a:cubicBezTo>
                  <a:pt x="1312072" y="2352629"/>
                  <a:pt x="1275169" y="2367915"/>
                  <a:pt x="1236690" y="2367915"/>
                </a:cubicBezTo>
                <a:close/>
              </a:path>
            </a:pathLst>
          </a:cu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2063" tIns="99568" rIns="142062" bIns="142062" spcCol="1270"/>
          <a:lstStyle/>
          <a:p>
            <a:pPr marL="114300" indent="-114300" defTabSz="6223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</a:rPr>
              <a:t>480G/Slot</a:t>
            </a:r>
          </a:p>
          <a:p>
            <a:pPr marL="114300" indent="-114300" defTabSz="6223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</a:rPr>
              <a:t>8FPC/PTX5000</a:t>
            </a:r>
          </a:p>
          <a:p>
            <a:pPr defTabSz="6223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052888" y="4818064"/>
            <a:ext cx="1544637" cy="1925637"/>
          </a:xfrm>
          <a:custGeom>
            <a:avLst/>
            <a:gdLst>
              <a:gd name="connsiteX0" fmla="*/ 145086 w 1381776"/>
              <a:gd name="connsiteY0" fmla="*/ 0 h 2367915"/>
              <a:gd name="connsiteX1" fmla="*/ 1236690 w 1381776"/>
              <a:gd name="connsiteY1" fmla="*/ 0 h 2367915"/>
              <a:gd name="connsiteX2" fmla="*/ 1339281 w 1381776"/>
              <a:gd name="connsiteY2" fmla="*/ 42495 h 2367915"/>
              <a:gd name="connsiteX3" fmla="*/ 1381776 w 1381776"/>
              <a:gd name="connsiteY3" fmla="*/ 145086 h 2367915"/>
              <a:gd name="connsiteX4" fmla="*/ 1381776 w 1381776"/>
              <a:gd name="connsiteY4" fmla="*/ 2367915 h 2367915"/>
              <a:gd name="connsiteX5" fmla="*/ 1381776 w 1381776"/>
              <a:gd name="connsiteY5" fmla="*/ 2367915 h 2367915"/>
              <a:gd name="connsiteX6" fmla="*/ 1381776 w 1381776"/>
              <a:gd name="connsiteY6" fmla="*/ 2367915 h 2367915"/>
              <a:gd name="connsiteX7" fmla="*/ 0 w 1381776"/>
              <a:gd name="connsiteY7" fmla="*/ 2367915 h 2367915"/>
              <a:gd name="connsiteX8" fmla="*/ 0 w 1381776"/>
              <a:gd name="connsiteY8" fmla="*/ 2367915 h 2367915"/>
              <a:gd name="connsiteX9" fmla="*/ 0 w 1381776"/>
              <a:gd name="connsiteY9" fmla="*/ 2367915 h 2367915"/>
              <a:gd name="connsiteX10" fmla="*/ 0 w 1381776"/>
              <a:gd name="connsiteY10" fmla="*/ 145086 h 2367915"/>
              <a:gd name="connsiteX11" fmla="*/ 42495 w 1381776"/>
              <a:gd name="connsiteY11" fmla="*/ 42495 h 2367915"/>
              <a:gd name="connsiteX12" fmla="*/ 145086 w 1381776"/>
              <a:gd name="connsiteY12" fmla="*/ 0 h 236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776" h="2367915">
                <a:moveTo>
                  <a:pt x="1236690" y="2367915"/>
                </a:moveTo>
                <a:lnTo>
                  <a:pt x="145086" y="2367915"/>
                </a:lnTo>
                <a:cubicBezTo>
                  <a:pt x="106607" y="2367915"/>
                  <a:pt x="69704" y="2352629"/>
                  <a:pt x="42495" y="2325420"/>
                </a:cubicBezTo>
                <a:cubicBezTo>
                  <a:pt x="15286" y="2298211"/>
                  <a:pt x="0" y="2261308"/>
                  <a:pt x="0" y="2222829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81776" y="0"/>
                </a:lnTo>
                <a:lnTo>
                  <a:pt x="1381776" y="0"/>
                </a:lnTo>
                <a:lnTo>
                  <a:pt x="1381776" y="0"/>
                </a:lnTo>
                <a:lnTo>
                  <a:pt x="1381776" y="2222829"/>
                </a:lnTo>
                <a:cubicBezTo>
                  <a:pt x="1381776" y="2261308"/>
                  <a:pt x="1366490" y="2298211"/>
                  <a:pt x="1339281" y="2325420"/>
                </a:cubicBezTo>
                <a:cubicBezTo>
                  <a:pt x="1312072" y="2352629"/>
                  <a:pt x="1275169" y="2367915"/>
                  <a:pt x="1236690" y="2367915"/>
                </a:cubicBezTo>
                <a:close/>
              </a:path>
            </a:pathLst>
          </a:cu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99568" rIns="142063" bIns="142062" spcCol="1270"/>
          <a:lstStyle/>
          <a:p>
            <a:pPr marL="114300" indent="-114300" defTabSz="6223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</a:rPr>
              <a:t>24x10GE</a:t>
            </a:r>
          </a:p>
          <a:p>
            <a:pPr marL="114300" indent="-114300" defTabSz="6223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</a:rPr>
              <a:t>SFP+ SR,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LR,ER</a:t>
            </a:r>
          </a:p>
          <a:p>
            <a:pPr marL="114300" indent="-114300" defTabSz="6223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</a:rPr>
              <a:t>2xPIC/FPC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5537201" y="4818064"/>
            <a:ext cx="1292225" cy="1925637"/>
          </a:xfrm>
          <a:custGeom>
            <a:avLst/>
            <a:gdLst>
              <a:gd name="connsiteX0" fmla="*/ 145086 w 1381776"/>
              <a:gd name="connsiteY0" fmla="*/ 0 h 2367915"/>
              <a:gd name="connsiteX1" fmla="*/ 1236690 w 1381776"/>
              <a:gd name="connsiteY1" fmla="*/ 0 h 2367915"/>
              <a:gd name="connsiteX2" fmla="*/ 1339281 w 1381776"/>
              <a:gd name="connsiteY2" fmla="*/ 42495 h 2367915"/>
              <a:gd name="connsiteX3" fmla="*/ 1381776 w 1381776"/>
              <a:gd name="connsiteY3" fmla="*/ 145086 h 2367915"/>
              <a:gd name="connsiteX4" fmla="*/ 1381776 w 1381776"/>
              <a:gd name="connsiteY4" fmla="*/ 2367915 h 2367915"/>
              <a:gd name="connsiteX5" fmla="*/ 1381776 w 1381776"/>
              <a:gd name="connsiteY5" fmla="*/ 2367915 h 2367915"/>
              <a:gd name="connsiteX6" fmla="*/ 1381776 w 1381776"/>
              <a:gd name="connsiteY6" fmla="*/ 2367915 h 2367915"/>
              <a:gd name="connsiteX7" fmla="*/ 0 w 1381776"/>
              <a:gd name="connsiteY7" fmla="*/ 2367915 h 2367915"/>
              <a:gd name="connsiteX8" fmla="*/ 0 w 1381776"/>
              <a:gd name="connsiteY8" fmla="*/ 2367915 h 2367915"/>
              <a:gd name="connsiteX9" fmla="*/ 0 w 1381776"/>
              <a:gd name="connsiteY9" fmla="*/ 2367915 h 2367915"/>
              <a:gd name="connsiteX10" fmla="*/ 0 w 1381776"/>
              <a:gd name="connsiteY10" fmla="*/ 145086 h 2367915"/>
              <a:gd name="connsiteX11" fmla="*/ 42495 w 1381776"/>
              <a:gd name="connsiteY11" fmla="*/ 42495 h 2367915"/>
              <a:gd name="connsiteX12" fmla="*/ 145086 w 1381776"/>
              <a:gd name="connsiteY12" fmla="*/ 0 h 236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776" h="2367915">
                <a:moveTo>
                  <a:pt x="1236690" y="2367915"/>
                </a:moveTo>
                <a:lnTo>
                  <a:pt x="145086" y="2367915"/>
                </a:lnTo>
                <a:cubicBezTo>
                  <a:pt x="106607" y="2367915"/>
                  <a:pt x="69704" y="2352629"/>
                  <a:pt x="42495" y="2325420"/>
                </a:cubicBezTo>
                <a:cubicBezTo>
                  <a:pt x="15286" y="2298211"/>
                  <a:pt x="0" y="2261308"/>
                  <a:pt x="0" y="2222829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81776" y="0"/>
                </a:lnTo>
                <a:lnTo>
                  <a:pt x="1381776" y="0"/>
                </a:lnTo>
                <a:lnTo>
                  <a:pt x="1381776" y="0"/>
                </a:lnTo>
                <a:lnTo>
                  <a:pt x="1381776" y="2222829"/>
                </a:lnTo>
                <a:cubicBezTo>
                  <a:pt x="1381776" y="2261308"/>
                  <a:pt x="1366490" y="2298211"/>
                  <a:pt x="1339281" y="2325420"/>
                </a:cubicBezTo>
                <a:cubicBezTo>
                  <a:pt x="1312072" y="2352629"/>
                  <a:pt x="1275169" y="2367915"/>
                  <a:pt x="1236690" y="2367915"/>
                </a:cubicBezTo>
                <a:close/>
              </a:path>
            </a:pathLst>
          </a:cu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113793" rIns="156286" bIns="156286" spcCol="1270"/>
          <a:lstStyle/>
          <a:p>
            <a:pPr marL="114300" indent="-114300" defTabSz="7112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tabLst>
                <a:tab pos="114300" algn="l"/>
              </a:tabLst>
              <a:defRPr/>
            </a:pPr>
            <a:r>
              <a:rPr lang="en-US" sz="1400" dirty="0">
                <a:solidFill>
                  <a:schemeClr val="tx1"/>
                </a:solidFill>
              </a:rPr>
              <a:t>2x40GE </a:t>
            </a:r>
          </a:p>
          <a:p>
            <a:pPr marL="114300" indent="-114300" defTabSz="7112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tabLst>
                <a:tab pos="114300" algn="l"/>
              </a:tabLst>
              <a:defRPr/>
            </a:pPr>
            <a:r>
              <a:rPr lang="en-US" sz="1400" dirty="0">
                <a:solidFill>
                  <a:schemeClr val="tx1"/>
                </a:solidFill>
              </a:rPr>
              <a:t>CFP LR4, 2xPIC/FPC</a:t>
            </a:r>
          </a:p>
        </p:txBody>
      </p:sp>
      <p:sp>
        <p:nvSpPr>
          <p:cNvPr id="15" name="Freeform 14"/>
          <p:cNvSpPr/>
          <p:nvPr/>
        </p:nvSpPr>
        <p:spPr bwMode="auto">
          <a:xfrm>
            <a:off x="7065963" y="4818064"/>
            <a:ext cx="1292225" cy="1925637"/>
          </a:xfrm>
          <a:custGeom>
            <a:avLst/>
            <a:gdLst>
              <a:gd name="connsiteX0" fmla="*/ 145086 w 1381776"/>
              <a:gd name="connsiteY0" fmla="*/ 0 h 2367915"/>
              <a:gd name="connsiteX1" fmla="*/ 1236690 w 1381776"/>
              <a:gd name="connsiteY1" fmla="*/ 0 h 2367915"/>
              <a:gd name="connsiteX2" fmla="*/ 1339281 w 1381776"/>
              <a:gd name="connsiteY2" fmla="*/ 42495 h 2367915"/>
              <a:gd name="connsiteX3" fmla="*/ 1381776 w 1381776"/>
              <a:gd name="connsiteY3" fmla="*/ 145086 h 2367915"/>
              <a:gd name="connsiteX4" fmla="*/ 1381776 w 1381776"/>
              <a:gd name="connsiteY4" fmla="*/ 2367915 h 2367915"/>
              <a:gd name="connsiteX5" fmla="*/ 1381776 w 1381776"/>
              <a:gd name="connsiteY5" fmla="*/ 2367915 h 2367915"/>
              <a:gd name="connsiteX6" fmla="*/ 1381776 w 1381776"/>
              <a:gd name="connsiteY6" fmla="*/ 2367915 h 2367915"/>
              <a:gd name="connsiteX7" fmla="*/ 0 w 1381776"/>
              <a:gd name="connsiteY7" fmla="*/ 2367915 h 2367915"/>
              <a:gd name="connsiteX8" fmla="*/ 0 w 1381776"/>
              <a:gd name="connsiteY8" fmla="*/ 2367915 h 2367915"/>
              <a:gd name="connsiteX9" fmla="*/ 0 w 1381776"/>
              <a:gd name="connsiteY9" fmla="*/ 2367915 h 2367915"/>
              <a:gd name="connsiteX10" fmla="*/ 0 w 1381776"/>
              <a:gd name="connsiteY10" fmla="*/ 145086 h 2367915"/>
              <a:gd name="connsiteX11" fmla="*/ 42495 w 1381776"/>
              <a:gd name="connsiteY11" fmla="*/ 42495 h 2367915"/>
              <a:gd name="connsiteX12" fmla="*/ 145086 w 1381776"/>
              <a:gd name="connsiteY12" fmla="*/ 0 h 236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776" h="2367915">
                <a:moveTo>
                  <a:pt x="1236690" y="2367915"/>
                </a:moveTo>
                <a:lnTo>
                  <a:pt x="145086" y="2367915"/>
                </a:lnTo>
                <a:cubicBezTo>
                  <a:pt x="106607" y="2367915"/>
                  <a:pt x="69704" y="2352629"/>
                  <a:pt x="42495" y="2325420"/>
                </a:cubicBezTo>
                <a:cubicBezTo>
                  <a:pt x="15286" y="2298211"/>
                  <a:pt x="0" y="2261308"/>
                  <a:pt x="0" y="2222829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81776" y="0"/>
                </a:lnTo>
                <a:lnTo>
                  <a:pt x="1381776" y="0"/>
                </a:lnTo>
                <a:lnTo>
                  <a:pt x="1381776" y="0"/>
                </a:lnTo>
                <a:lnTo>
                  <a:pt x="1381776" y="2222829"/>
                </a:lnTo>
                <a:cubicBezTo>
                  <a:pt x="1381776" y="2261308"/>
                  <a:pt x="1366490" y="2298211"/>
                  <a:pt x="1339281" y="2325420"/>
                </a:cubicBezTo>
                <a:cubicBezTo>
                  <a:pt x="1312072" y="2352629"/>
                  <a:pt x="1275169" y="2367915"/>
                  <a:pt x="1236690" y="2367915"/>
                </a:cubicBezTo>
                <a:close/>
              </a:path>
            </a:pathLst>
          </a:cu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113793" rIns="156287" bIns="156286" spcCol="1270"/>
          <a:lstStyle/>
          <a:p>
            <a:pPr marL="114300" indent="-114300" defTabSz="7112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</a:rPr>
              <a:t>2x100GE</a:t>
            </a:r>
          </a:p>
          <a:p>
            <a:pPr marL="114300" indent="-114300" defTabSz="7112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</a:rPr>
              <a:t>CFP LR4, SR10</a:t>
            </a:r>
          </a:p>
          <a:p>
            <a:pPr marL="114300" indent="-114300" defTabSz="7112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</a:rPr>
              <a:t>2xPIC/FPC</a:t>
            </a:r>
          </a:p>
        </p:txBody>
      </p:sp>
      <p:sp>
        <p:nvSpPr>
          <p:cNvPr id="19" name="Text Box 63"/>
          <p:cNvSpPr txBox="1">
            <a:spLocks noChangeArrowheads="1"/>
          </p:cNvSpPr>
          <p:nvPr/>
        </p:nvSpPr>
        <p:spPr bwMode="auto">
          <a:xfrm>
            <a:off x="2506663" y="4387851"/>
            <a:ext cx="1423987" cy="3524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FPC</a:t>
            </a:r>
          </a:p>
        </p:txBody>
      </p: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3994151" y="4387851"/>
            <a:ext cx="1425575" cy="3524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10GE PIC</a:t>
            </a:r>
          </a:p>
        </p:txBody>
      </p:sp>
      <p:sp>
        <p:nvSpPr>
          <p:cNvPr id="24" name="Text Box 63"/>
          <p:cNvSpPr txBox="1">
            <a:spLocks noChangeArrowheads="1"/>
          </p:cNvSpPr>
          <p:nvPr/>
        </p:nvSpPr>
        <p:spPr bwMode="auto">
          <a:xfrm>
            <a:off x="5481638" y="4387851"/>
            <a:ext cx="1425575" cy="3524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40GE PIC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6970713" y="4387851"/>
            <a:ext cx="1423987" cy="3524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100GE PIC</a:t>
            </a:r>
          </a:p>
        </p:txBody>
      </p:sp>
      <p:pic>
        <p:nvPicPr>
          <p:cNvPr id="17429" name="Picture 2" descr="FPC_PTX_P1_A_Config2_Hero_H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128963"/>
            <a:ext cx="5349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4064000" y="3109914"/>
            <a:ext cx="1290638" cy="1152525"/>
          </a:xfrm>
          <a:prstGeom prst="roundRect">
            <a:avLst>
              <a:gd name="adj" fmla="val 976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431" name="Picture 5" descr="P1-PTX-24-10GE-SFPP_Front_H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6" y="3103563"/>
            <a:ext cx="403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553075" y="3109914"/>
            <a:ext cx="1290638" cy="1152525"/>
          </a:xfrm>
          <a:prstGeom prst="roundRect">
            <a:avLst>
              <a:gd name="adj" fmla="val 976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433" name="Picture 6" descr="P1-PTX-2-40GE-CFP_Front_H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3138488"/>
            <a:ext cx="4143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7042150" y="3095626"/>
            <a:ext cx="1290638" cy="1152525"/>
          </a:xfrm>
          <a:prstGeom prst="roundRect">
            <a:avLst>
              <a:gd name="adj" fmla="val 976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435" name="Picture 25" descr="P1-PTX-2-100GE-CFP_Front_H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3132138"/>
            <a:ext cx="3873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3968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PTX3000</a:t>
            </a:r>
            <a:endParaRPr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09876" y="1028701"/>
            <a:ext cx="5902325" cy="1968501"/>
            <a:chOff x="361950" y="4581525"/>
            <a:chExt cx="8359775" cy="2275949"/>
          </a:xfrm>
        </p:grpSpPr>
        <p:sp>
          <p:nvSpPr>
            <p:cNvPr id="17436" name="TextBox 3"/>
            <p:cNvSpPr txBox="1">
              <a:spLocks noChangeArrowheads="1"/>
            </p:cNvSpPr>
            <p:nvPr/>
          </p:nvSpPr>
          <p:spPr bwMode="auto">
            <a:xfrm>
              <a:off x="361950" y="6016625"/>
              <a:ext cx="4620755" cy="26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/>
                <a:t>Note: 100GE SR10 timeline depends on 3</a:t>
              </a:r>
              <a:r>
                <a:rPr lang="en-US" sz="900" baseline="30000"/>
                <a:t>rd</a:t>
              </a:r>
              <a:r>
                <a:rPr lang="en-US" sz="900"/>
                <a:t> party availability </a:t>
              </a:r>
            </a:p>
          </p:txBody>
        </p:sp>
        <p:sp>
          <p:nvSpPr>
            <p:cNvPr id="33" name="Rounded Rectangle 32"/>
            <p:cNvSpPr>
              <a:spLocks noChangeArrowheads="1"/>
            </p:cNvSpPr>
            <p:nvPr/>
          </p:nvSpPr>
          <p:spPr bwMode="auto">
            <a:xfrm>
              <a:off x="397925" y="4581525"/>
              <a:ext cx="8323800" cy="2275949"/>
            </a:xfrm>
            <a:prstGeom prst="roundRect">
              <a:avLst>
                <a:gd name="adj" fmla="val 7301"/>
              </a:avLst>
            </a:prstGeom>
            <a:gradFill rotWithShape="0">
              <a:gsLst>
                <a:gs pos="0">
                  <a:srgbClr val="D9D9D9"/>
                </a:gs>
                <a:gs pos="100000">
                  <a:srgbClr val="F2F2F2"/>
                </a:gs>
              </a:gsLst>
              <a:lin ang="16200000"/>
            </a:gradFill>
            <a:ln>
              <a:noFill/>
            </a:ln>
            <a:effectLst>
              <a:outerShdw blurRad="63500" sx="100999" sy="100999" algn="ctr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5890914" y="5056905"/>
              <a:ext cx="2774600" cy="1752847"/>
            </a:xfrm>
            <a:prstGeom prst="round1Rect">
              <a:avLst>
                <a:gd name="adj" fmla="val 838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5" name="Round Same Side Corner Rectangle 34"/>
            <p:cNvSpPr/>
            <p:nvPr/>
          </p:nvSpPr>
          <p:spPr>
            <a:xfrm>
              <a:off x="440647" y="4629247"/>
              <a:ext cx="8238358" cy="486393"/>
            </a:xfrm>
            <a:prstGeom prst="round2SameRect">
              <a:avLst>
                <a:gd name="adj1" fmla="val 29630"/>
                <a:gd name="adj2" fmla="val 0"/>
              </a:avLst>
            </a:prstGeom>
            <a:gradFill>
              <a:gsLst>
                <a:gs pos="100000">
                  <a:schemeClr val="accent5"/>
                </a:gs>
                <a:gs pos="0">
                  <a:schemeClr val="accent5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7440" name="TextBox 35"/>
            <p:cNvSpPr txBox="1">
              <a:spLocks noChangeArrowheads="1"/>
            </p:cNvSpPr>
            <p:nvPr/>
          </p:nvSpPr>
          <p:spPr bwMode="auto">
            <a:xfrm>
              <a:off x="2882899" y="4605768"/>
              <a:ext cx="3352800" cy="46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 dirty="0">
                  <a:solidFill>
                    <a:schemeClr val="bg1"/>
                  </a:solidFill>
                </a:rPr>
                <a:t>PTX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3000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441" name="TextBox 36"/>
            <p:cNvSpPr txBox="1">
              <a:spLocks noChangeArrowheads="1"/>
            </p:cNvSpPr>
            <p:nvPr/>
          </p:nvSpPr>
          <p:spPr bwMode="auto">
            <a:xfrm>
              <a:off x="1016001" y="5083175"/>
              <a:ext cx="4274574" cy="1765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79388" indent="-1714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1" fontAlgn="auto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charset="2"/>
                <a:buChar char="§"/>
                <a:defRPr/>
              </a:pPr>
              <a:r>
                <a:rPr lang="de-DE" sz="1200" dirty="0" smtClean="0">
                  <a:ea typeface="ＭＳ Ｐゴシック" charset="-128"/>
                </a:rPr>
                <a:t>17.6’’ (19’’ rack) x 10.6’’x 38.5, (WxDxH)</a:t>
              </a:r>
            </a:p>
            <a:p>
              <a:pPr lvl="1" fontAlgn="auto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charset="2"/>
                <a:buChar char="§"/>
                <a:defRPr/>
              </a:pPr>
              <a:r>
                <a:rPr lang="de-DE" sz="1200" dirty="0" smtClean="0">
                  <a:ea typeface="ＭＳ Ｐゴシック" charset="-128"/>
                </a:rPr>
                <a:t>200lbs loaded</a:t>
              </a:r>
            </a:p>
            <a:p>
              <a:pPr lvl="1" fontAlgn="auto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charset="2"/>
                <a:buChar char="§"/>
                <a:defRPr/>
              </a:pPr>
              <a:r>
                <a:rPr lang="de-DE" sz="1200" dirty="0" smtClean="0">
                  <a:ea typeface="ＭＳ Ｐゴシック" charset="-128"/>
                </a:rPr>
                <a:t>Max power consumption: 4.4kW</a:t>
              </a:r>
            </a:p>
            <a:p>
              <a:pPr lvl="1" fontAlgn="auto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charset="2"/>
                <a:buChar char="§"/>
                <a:defRPr/>
              </a:pPr>
              <a:r>
                <a:rPr lang="de-DE" sz="1200" dirty="0" smtClean="0">
                  <a:ea typeface="ＭＳ Ｐゴシック" charset="-128"/>
                </a:rPr>
                <a:t>Typical power consumption: 3.2kW</a:t>
              </a:r>
            </a:p>
            <a:p>
              <a:pPr lvl="1" fontAlgn="auto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charset="2"/>
                <a:buChar char="§"/>
                <a:defRPr/>
              </a:pPr>
              <a:r>
                <a:rPr lang="de-DE" sz="1200" dirty="0" smtClean="0">
                  <a:ea typeface="ＭＳ Ｐゴシック" charset="-128"/>
                </a:rPr>
                <a:t>8 PIC slots + 8 FPC slots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78829" y="5647918"/>
              <a:ext cx="2059590" cy="925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lvl="1" indent="-228600" fontAlgn="auto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charset="2"/>
                <a:buChar char="§"/>
                <a:defRPr/>
              </a:pPr>
              <a:r>
                <a:rPr lang="de-DE" sz="1200" dirty="0" smtClean="0">
                  <a:solidFill>
                    <a:schemeClr val="accent5">
                      <a:lumMod val="50000"/>
                    </a:schemeClr>
                  </a:solidFill>
                  <a:ea typeface="ＭＳ Ｐゴシック" charset="-128"/>
                </a:rPr>
                <a:t>10GE: 192</a:t>
              </a:r>
            </a:p>
            <a:p>
              <a:pPr marL="228600" lvl="1" indent="-228600" fontAlgn="auto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charset="2"/>
                <a:buChar char="§"/>
                <a:defRPr/>
              </a:pPr>
              <a:r>
                <a:rPr lang="de-DE" sz="1200" dirty="0" smtClean="0">
                  <a:solidFill>
                    <a:schemeClr val="accent5">
                      <a:lumMod val="50000"/>
                    </a:schemeClr>
                  </a:solidFill>
                  <a:ea typeface="ＭＳ Ｐゴシック" charset="-128"/>
                </a:rPr>
                <a:t>40GE: 16 </a:t>
              </a:r>
            </a:p>
            <a:p>
              <a:pPr marL="228600" lvl="1" indent="-228600" fontAlgn="auto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charset="2"/>
                <a:buChar char="§"/>
                <a:defRPr/>
              </a:pPr>
              <a:r>
                <a:rPr lang="de-DE" sz="1200" dirty="0" smtClean="0">
                  <a:solidFill>
                    <a:schemeClr val="accent5">
                      <a:lumMod val="50000"/>
                    </a:schemeClr>
                  </a:solidFill>
                  <a:ea typeface="ＭＳ Ｐゴシック" charset="-128"/>
                </a:rPr>
                <a:t>100GE: 16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02156" y="5200070"/>
              <a:ext cx="2743121" cy="3340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de-DE" sz="1600" dirty="0">
                  <a:solidFill>
                    <a:schemeClr val="accent5">
                      <a:lumMod val="50000"/>
                    </a:schemeClr>
                  </a:solidFill>
                  <a:ea typeface="ＭＳ Ｐゴシック" charset="-128"/>
                </a:rPr>
                <a:t>Port density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2847976" y="5937250"/>
            <a:ext cx="1425575" cy="434975"/>
          </a:xfrm>
          <a:prstGeom prst="rect">
            <a:avLst/>
          </a:prstGeom>
          <a:gradFill flip="none" rotWithShape="1">
            <a:gsLst>
              <a:gs pos="0">
                <a:srgbClr val="4D4D4D">
                  <a:alpha val="84000"/>
                </a:srgb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7" name="Rectangle 26"/>
          <p:cNvSpPr/>
          <p:nvPr/>
        </p:nvSpPr>
        <p:spPr bwMode="auto">
          <a:xfrm>
            <a:off x="4300538" y="5937250"/>
            <a:ext cx="1425575" cy="434975"/>
          </a:xfrm>
          <a:prstGeom prst="rect">
            <a:avLst/>
          </a:prstGeom>
          <a:gradFill flip="none" rotWithShape="1">
            <a:gsLst>
              <a:gs pos="0">
                <a:srgbClr val="4D4D4D">
                  <a:alpha val="84000"/>
                </a:srgb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8" name="Rectangle 27"/>
          <p:cNvSpPr/>
          <p:nvPr/>
        </p:nvSpPr>
        <p:spPr bwMode="auto">
          <a:xfrm>
            <a:off x="5805488" y="5937250"/>
            <a:ext cx="1425575" cy="434975"/>
          </a:xfrm>
          <a:prstGeom prst="rect">
            <a:avLst/>
          </a:prstGeom>
          <a:gradFill flip="none" rotWithShape="1">
            <a:gsLst>
              <a:gs pos="0">
                <a:srgbClr val="4D4D4D">
                  <a:alpha val="84000"/>
                </a:srgb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9" name="Rectangle 28"/>
          <p:cNvSpPr/>
          <p:nvPr/>
        </p:nvSpPr>
        <p:spPr bwMode="auto">
          <a:xfrm>
            <a:off x="7285038" y="5937250"/>
            <a:ext cx="1425575" cy="434975"/>
          </a:xfrm>
          <a:prstGeom prst="rect">
            <a:avLst/>
          </a:prstGeom>
          <a:gradFill flip="none" rotWithShape="1">
            <a:gsLst>
              <a:gs pos="0">
                <a:srgbClr val="4D4D4D">
                  <a:alpha val="84000"/>
                </a:srgb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840038" y="3048000"/>
            <a:ext cx="1416050" cy="3106738"/>
          </a:xfrm>
          <a:prstGeom prst="roundRect">
            <a:avLst>
              <a:gd name="adj" fmla="val 10028"/>
            </a:avLst>
          </a:prstGeom>
          <a:gradFill rotWithShape="0">
            <a:gsLst>
              <a:gs pos="0">
                <a:srgbClr val="D9D9D9"/>
              </a:gs>
              <a:gs pos="100000">
                <a:srgbClr val="F2F2F2"/>
              </a:gs>
            </a:gsLst>
            <a:lin ang="16200000"/>
          </a:gradFill>
          <a:ln>
            <a:noFill/>
          </a:ln>
          <a:effectLst>
            <a:outerShdw blurRad="63500" sx="100999" sy="100999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4327525" y="3048000"/>
            <a:ext cx="1416050" cy="3106738"/>
          </a:xfrm>
          <a:prstGeom prst="roundRect">
            <a:avLst>
              <a:gd name="adj" fmla="val 9398"/>
            </a:avLst>
          </a:prstGeom>
          <a:gradFill rotWithShape="0">
            <a:gsLst>
              <a:gs pos="0">
                <a:srgbClr val="D9D9D9"/>
              </a:gs>
              <a:gs pos="100000">
                <a:srgbClr val="F2F2F2"/>
              </a:gs>
            </a:gsLst>
            <a:lin ang="16200000"/>
          </a:gradFill>
          <a:ln>
            <a:noFill/>
          </a:ln>
          <a:effectLst>
            <a:outerShdw blurRad="63500" sx="100999" sy="100999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5815013" y="3048000"/>
            <a:ext cx="1416050" cy="3106738"/>
          </a:xfrm>
          <a:prstGeom prst="roundRect">
            <a:avLst>
              <a:gd name="adj" fmla="val 8769"/>
            </a:avLst>
          </a:prstGeom>
          <a:gradFill rotWithShape="0">
            <a:gsLst>
              <a:gs pos="0">
                <a:srgbClr val="D9D9D9"/>
              </a:gs>
              <a:gs pos="100000">
                <a:srgbClr val="F2F2F2"/>
              </a:gs>
            </a:gsLst>
            <a:lin ang="16200000"/>
          </a:gradFill>
          <a:ln>
            <a:noFill/>
          </a:ln>
          <a:effectLst>
            <a:outerShdw blurRad="63500" sx="100999" sy="100999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7302500" y="3048000"/>
            <a:ext cx="1416050" cy="3106738"/>
          </a:xfrm>
          <a:prstGeom prst="roundRect">
            <a:avLst>
              <a:gd name="adj" fmla="val 7514"/>
            </a:avLst>
          </a:prstGeom>
          <a:gradFill rotWithShape="0">
            <a:gsLst>
              <a:gs pos="0">
                <a:srgbClr val="D9D9D9"/>
              </a:gs>
              <a:gs pos="100000">
                <a:srgbClr val="F2F2F2"/>
              </a:gs>
            </a:gsLst>
            <a:lin ang="16200000"/>
          </a:gradFill>
          <a:ln>
            <a:noFill/>
          </a:ln>
          <a:effectLst>
            <a:outerShdw blurRad="63500" sx="100999" sy="100999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2892426" y="3095626"/>
            <a:ext cx="1292225" cy="1152525"/>
          </a:xfrm>
          <a:prstGeom prst="roundRect">
            <a:avLst>
              <a:gd name="adj" fmla="val 976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759075" y="4818064"/>
            <a:ext cx="1595438" cy="1925637"/>
          </a:xfrm>
          <a:custGeom>
            <a:avLst/>
            <a:gdLst>
              <a:gd name="connsiteX0" fmla="*/ 145086 w 1381776"/>
              <a:gd name="connsiteY0" fmla="*/ 0 h 2367915"/>
              <a:gd name="connsiteX1" fmla="*/ 1236690 w 1381776"/>
              <a:gd name="connsiteY1" fmla="*/ 0 h 2367915"/>
              <a:gd name="connsiteX2" fmla="*/ 1339281 w 1381776"/>
              <a:gd name="connsiteY2" fmla="*/ 42495 h 2367915"/>
              <a:gd name="connsiteX3" fmla="*/ 1381776 w 1381776"/>
              <a:gd name="connsiteY3" fmla="*/ 145086 h 2367915"/>
              <a:gd name="connsiteX4" fmla="*/ 1381776 w 1381776"/>
              <a:gd name="connsiteY4" fmla="*/ 2367915 h 2367915"/>
              <a:gd name="connsiteX5" fmla="*/ 1381776 w 1381776"/>
              <a:gd name="connsiteY5" fmla="*/ 2367915 h 2367915"/>
              <a:gd name="connsiteX6" fmla="*/ 1381776 w 1381776"/>
              <a:gd name="connsiteY6" fmla="*/ 2367915 h 2367915"/>
              <a:gd name="connsiteX7" fmla="*/ 0 w 1381776"/>
              <a:gd name="connsiteY7" fmla="*/ 2367915 h 2367915"/>
              <a:gd name="connsiteX8" fmla="*/ 0 w 1381776"/>
              <a:gd name="connsiteY8" fmla="*/ 2367915 h 2367915"/>
              <a:gd name="connsiteX9" fmla="*/ 0 w 1381776"/>
              <a:gd name="connsiteY9" fmla="*/ 2367915 h 2367915"/>
              <a:gd name="connsiteX10" fmla="*/ 0 w 1381776"/>
              <a:gd name="connsiteY10" fmla="*/ 145086 h 2367915"/>
              <a:gd name="connsiteX11" fmla="*/ 42495 w 1381776"/>
              <a:gd name="connsiteY11" fmla="*/ 42495 h 2367915"/>
              <a:gd name="connsiteX12" fmla="*/ 145086 w 1381776"/>
              <a:gd name="connsiteY12" fmla="*/ 0 h 236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776" h="2367915">
                <a:moveTo>
                  <a:pt x="1236690" y="2367915"/>
                </a:moveTo>
                <a:lnTo>
                  <a:pt x="145086" y="2367915"/>
                </a:lnTo>
                <a:cubicBezTo>
                  <a:pt x="106607" y="2367915"/>
                  <a:pt x="69704" y="2352629"/>
                  <a:pt x="42495" y="2325420"/>
                </a:cubicBezTo>
                <a:cubicBezTo>
                  <a:pt x="15286" y="2298211"/>
                  <a:pt x="0" y="2261308"/>
                  <a:pt x="0" y="2222829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81776" y="0"/>
                </a:lnTo>
                <a:lnTo>
                  <a:pt x="1381776" y="0"/>
                </a:lnTo>
                <a:lnTo>
                  <a:pt x="1381776" y="0"/>
                </a:lnTo>
                <a:lnTo>
                  <a:pt x="1381776" y="2222829"/>
                </a:lnTo>
                <a:cubicBezTo>
                  <a:pt x="1381776" y="2261308"/>
                  <a:pt x="1366490" y="2298211"/>
                  <a:pt x="1339281" y="2325420"/>
                </a:cubicBezTo>
                <a:cubicBezTo>
                  <a:pt x="1312072" y="2352629"/>
                  <a:pt x="1275169" y="2367915"/>
                  <a:pt x="1236690" y="2367915"/>
                </a:cubicBezTo>
                <a:close/>
              </a:path>
            </a:pathLst>
          </a:cu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2063" tIns="99568" rIns="142062" bIns="142062" spcCol="1270"/>
          <a:lstStyle/>
          <a:p>
            <a:pPr marL="114300" indent="-114300" defTabSz="6223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240G/Slot</a:t>
            </a:r>
            <a:endParaRPr lang="en-US" sz="1200" dirty="0">
              <a:solidFill>
                <a:schemeClr val="tx1"/>
              </a:solidFill>
            </a:endParaRPr>
          </a:p>
          <a:p>
            <a:pPr marL="114300" indent="-114300" defTabSz="6223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8 FPC per PTX3000</a:t>
            </a:r>
          </a:p>
          <a:p>
            <a:pPr marL="114300" indent="-114300" defTabSz="6223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1 PIC per FPC</a:t>
            </a:r>
            <a:endParaRPr lang="en-US" sz="1200" dirty="0">
              <a:solidFill>
                <a:schemeClr val="tx1"/>
              </a:solidFill>
            </a:endParaRPr>
          </a:p>
          <a:p>
            <a:pPr defTabSz="6223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386263" y="4818064"/>
            <a:ext cx="1544637" cy="1925637"/>
          </a:xfrm>
          <a:custGeom>
            <a:avLst/>
            <a:gdLst>
              <a:gd name="connsiteX0" fmla="*/ 145086 w 1381776"/>
              <a:gd name="connsiteY0" fmla="*/ 0 h 2367915"/>
              <a:gd name="connsiteX1" fmla="*/ 1236690 w 1381776"/>
              <a:gd name="connsiteY1" fmla="*/ 0 h 2367915"/>
              <a:gd name="connsiteX2" fmla="*/ 1339281 w 1381776"/>
              <a:gd name="connsiteY2" fmla="*/ 42495 h 2367915"/>
              <a:gd name="connsiteX3" fmla="*/ 1381776 w 1381776"/>
              <a:gd name="connsiteY3" fmla="*/ 145086 h 2367915"/>
              <a:gd name="connsiteX4" fmla="*/ 1381776 w 1381776"/>
              <a:gd name="connsiteY4" fmla="*/ 2367915 h 2367915"/>
              <a:gd name="connsiteX5" fmla="*/ 1381776 w 1381776"/>
              <a:gd name="connsiteY5" fmla="*/ 2367915 h 2367915"/>
              <a:gd name="connsiteX6" fmla="*/ 1381776 w 1381776"/>
              <a:gd name="connsiteY6" fmla="*/ 2367915 h 2367915"/>
              <a:gd name="connsiteX7" fmla="*/ 0 w 1381776"/>
              <a:gd name="connsiteY7" fmla="*/ 2367915 h 2367915"/>
              <a:gd name="connsiteX8" fmla="*/ 0 w 1381776"/>
              <a:gd name="connsiteY8" fmla="*/ 2367915 h 2367915"/>
              <a:gd name="connsiteX9" fmla="*/ 0 w 1381776"/>
              <a:gd name="connsiteY9" fmla="*/ 2367915 h 2367915"/>
              <a:gd name="connsiteX10" fmla="*/ 0 w 1381776"/>
              <a:gd name="connsiteY10" fmla="*/ 145086 h 2367915"/>
              <a:gd name="connsiteX11" fmla="*/ 42495 w 1381776"/>
              <a:gd name="connsiteY11" fmla="*/ 42495 h 2367915"/>
              <a:gd name="connsiteX12" fmla="*/ 145086 w 1381776"/>
              <a:gd name="connsiteY12" fmla="*/ 0 h 236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776" h="2367915">
                <a:moveTo>
                  <a:pt x="1236690" y="2367915"/>
                </a:moveTo>
                <a:lnTo>
                  <a:pt x="145086" y="2367915"/>
                </a:lnTo>
                <a:cubicBezTo>
                  <a:pt x="106607" y="2367915"/>
                  <a:pt x="69704" y="2352629"/>
                  <a:pt x="42495" y="2325420"/>
                </a:cubicBezTo>
                <a:cubicBezTo>
                  <a:pt x="15286" y="2298211"/>
                  <a:pt x="0" y="2261308"/>
                  <a:pt x="0" y="2222829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81776" y="0"/>
                </a:lnTo>
                <a:lnTo>
                  <a:pt x="1381776" y="0"/>
                </a:lnTo>
                <a:lnTo>
                  <a:pt x="1381776" y="0"/>
                </a:lnTo>
                <a:lnTo>
                  <a:pt x="1381776" y="2222829"/>
                </a:lnTo>
                <a:cubicBezTo>
                  <a:pt x="1381776" y="2261308"/>
                  <a:pt x="1366490" y="2298211"/>
                  <a:pt x="1339281" y="2325420"/>
                </a:cubicBezTo>
                <a:cubicBezTo>
                  <a:pt x="1312072" y="2352629"/>
                  <a:pt x="1275169" y="2367915"/>
                  <a:pt x="1236690" y="2367915"/>
                </a:cubicBezTo>
                <a:close/>
              </a:path>
            </a:pathLst>
          </a:cu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99568" rIns="142063" bIns="142062" spcCol="1270"/>
          <a:lstStyle/>
          <a:p>
            <a:pPr marL="114300" indent="-114300" defTabSz="6223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24x10GE</a:t>
            </a:r>
          </a:p>
          <a:p>
            <a:pPr marL="114300" lvl="0" indent="-114300" defTabSz="6223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24x10GE LAN+WAN+OTU</a:t>
            </a:r>
          </a:p>
          <a:p>
            <a:pPr marL="114300" indent="-114300" defTabSz="6223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SFP</a:t>
            </a:r>
            <a:r>
              <a:rPr lang="en-US" sz="1200" dirty="0">
                <a:solidFill>
                  <a:schemeClr val="tx1"/>
                </a:solidFill>
              </a:rPr>
              <a:t>+ SR</a:t>
            </a:r>
            <a:r>
              <a:rPr lang="en-US" sz="1200" dirty="0" smtClean="0">
                <a:solidFill>
                  <a:schemeClr val="tx1"/>
                </a:solidFill>
              </a:rPr>
              <a:t>, LR, ER, ZR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870576" y="4818064"/>
            <a:ext cx="1292225" cy="1925637"/>
          </a:xfrm>
          <a:custGeom>
            <a:avLst/>
            <a:gdLst>
              <a:gd name="connsiteX0" fmla="*/ 145086 w 1381776"/>
              <a:gd name="connsiteY0" fmla="*/ 0 h 2367915"/>
              <a:gd name="connsiteX1" fmla="*/ 1236690 w 1381776"/>
              <a:gd name="connsiteY1" fmla="*/ 0 h 2367915"/>
              <a:gd name="connsiteX2" fmla="*/ 1339281 w 1381776"/>
              <a:gd name="connsiteY2" fmla="*/ 42495 h 2367915"/>
              <a:gd name="connsiteX3" fmla="*/ 1381776 w 1381776"/>
              <a:gd name="connsiteY3" fmla="*/ 145086 h 2367915"/>
              <a:gd name="connsiteX4" fmla="*/ 1381776 w 1381776"/>
              <a:gd name="connsiteY4" fmla="*/ 2367915 h 2367915"/>
              <a:gd name="connsiteX5" fmla="*/ 1381776 w 1381776"/>
              <a:gd name="connsiteY5" fmla="*/ 2367915 h 2367915"/>
              <a:gd name="connsiteX6" fmla="*/ 1381776 w 1381776"/>
              <a:gd name="connsiteY6" fmla="*/ 2367915 h 2367915"/>
              <a:gd name="connsiteX7" fmla="*/ 0 w 1381776"/>
              <a:gd name="connsiteY7" fmla="*/ 2367915 h 2367915"/>
              <a:gd name="connsiteX8" fmla="*/ 0 w 1381776"/>
              <a:gd name="connsiteY8" fmla="*/ 2367915 h 2367915"/>
              <a:gd name="connsiteX9" fmla="*/ 0 w 1381776"/>
              <a:gd name="connsiteY9" fmla="*/ 2367915 h 2367915"/>
              <a:gd name="connsiteX10" fmla="*/ 0 w 1381776"/>
              <a:gd name="connsiteY10" fmla="*/ 145086 h 2367915"/>
              <a:gd name="connsiteX11" fmla="*/ 42495 w 1381776"/>
              <a:gd name="connsiteY11" fmla="*/ 42495 h 2367915"/>
              <a:gd name="connsiteX12" fmla="*/ 145086 w 1381776"/>
              <a:gd name="connsiteY12" fmla="*/ 0 h 236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776" h="2367915">
                <a:moveTo>
                  <a:pt x="1236690" y="2367915"/>
                </a:moveTo>
                <a:lnTo>
                  <a:pt x="145086" y="2367915"/>
                </a:lnTo>
                <a:cubicBezTo>
                  <a:pt x="106607" y="2367915"/>
                  <a:pt x="69704" y="2352629"/>
                  <a:pt x="42495" y="2325420"/>
                </a:cubicBezTo>
                <a:cubicBezTo>
                  <a:pt x="15286" y="2298211"/>
                  <a:pt x="0" y="2261308"/>
                  <a:pt x="0" y="2222829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81776" y="0"/>
                </a:lnTo>
                <a:lnTo>
                  <a:pt x="1381776" y="0"/>
                </a:lnTo>
                <a:lnTo>
                  <a:pt x="1381776" y="0"/>
                </a:lnTo>
                <a:lnTo>
                  <a:pt x="1381776" y="2222829"/>
                </a:lnTo>
                <a:cubicBezTo>
                  <a:pt x="1381776" y="2261308"/>
                  <a:pt x="1366490" y="2298211"/>
                  <a:pt x="1339281" y="2325420"/>
                </a:cubicBezTo>
                <a:cubicBezTo>
                  <a:pt x="1312072" y="2352629"/>
                  <a:pt x="1275169" y="2367915"/>
                  <a:pt x="1236690" y="2367915"/>
                </a:cubicBezTo>
                <a:close/>
              </a:path>
            </a:pathLst>
          </a:cu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113793" rIns="156286" bIns="156286" spcCol="1270"/>
          <a:lstStyle/>
          <a:p>
            <a:pPr marL="114300" indent="-114300" defTabSz="7112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tabLst>
                <a:tab pos="114300" algn="l"/>
              </a:tabLst>
              <a:defRPr/>
            </a:pPr>
            <a:r>
              <a:rPr lang="en-US" sz="1200" dirty="0">
                <a:solidFill>
                  <a:schemeClr val="tx1"/>
                </a:solidFill>
              </a:rPr>
              <a:t>2x40GE </a:t>
            </a:r>
          </a:p>
          <a:p>
            <a:pPr marL="114300" indent="-114300" defTabSz="7112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tabLst>
                <a:tab pos="114300" algn="l"/>
              </a:tabLst>
              <a:defRPr/>
            </a:pPr>
            <a:r>
              <a:rPr lang="en-US" sz="1200" dirty="0">
                <a:solidFill>
                  <a:schemeClr val="tx1"/>
                </a:solidFill>
              </a:rPr>
              <a:t>CFP </a:t>
            </a:r>
            <a:r>
              <a:rPr lang="en-US" sz="1200" dirty="0" smtClean="0">
                <a:solidFill>
                  <a:schemeClr val="tx1"/>
                </a:solidFill>
              </a:rPr>
              <a:t>LR4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399338" y="4818064"/>
            <a:ext cx="1292225" cy="1925637"/>
          </a:xfrm>
          <a:custGeom>
            <a:avLst/>
            <a:gdLst>
              <a:gd name="connsiteX0" fmla="*/ 145086 w 1381776"/>
              <a:gd name="connsiteY0" fmla="*/ 0 h 2367915"/>
              <a:gd name="connsiteX1" fmla="*/ 1236690 w 1381776"/>
              <a:gd name="connsiteY1" fmla="*/ 0 h 2367915"/>
              <a:gd name="connsiteX2" fmla="*/ 1339281 w 1381776"/>
              <a:gd name="connsiteY2" fmla="*/ 42495 h 2367915"/>
              <a:gd name="connsiteX3" fmla="*/ 1381776 w 1381776"/>
              <a:gd name="connsiteY3" fmla="*/ 145086 h 2367915"/>
              <a:gd name="connsiteX4" fmla="*/ 1381776 w 1381776"/>
              <a:gd name="connsiteY4" fmla="*/ 2367915 h 2367915"/>
              <a:gd name="connsiteX5" fmla="*/ 1381776 w 1381776"/>
              <a:gd name="connsiteY5" fmla="*/ 2367915 h 2367915"/>
              <a:gd name="connsiteX6" fmla="*/ 1381776 w 1381776"/>
              <a:gd name="connsiteY6" fmla="*/ 2367915 h 2367915"/>
              <a:gd name="connsiteX7" fmla="*/ 0 w 1381776"/>
              <a:gd name="connsiteY7" fmla="*/ 2367915 h 2367915"/>
              <a:gd name="connsiteX8" fmla="*/ 0 w 1381776"/>
              <a:gd name="connsiteY8" fmla="*/ 2367915 h 2367915"/>
              <a:gd name="connsiteX9" fmla="*/ 0 w 1381776"/>
              <a:gd name="connsiteY9" fmla="*/ 2367915 h 2367915"/>
              <a:gd name="connsiteX10" fmla="*/ 0 w 1381776"/>
              <a:gd name="connsiteY10" fmla="*/ 145086 h 2367915"/>
              <a:gd name="connsiteX11" fmla="*/ 42495 w 1381776"/>
              <a:gd name="connsiteY11" fmla="*/ 42495 h 2367915"/>
              <a:gd name="connsiteX12" fmla="*/ 145086 w 1381776"/>
              <a:gd name="connsiteY12" fmla="*/ 0 h 236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776" h="2367915">
                <a:moveTo>
                  <a:pt x="1236690" y="2367915"/>
                </a:moveTo>
                <a:lnTo>
                  <a:pt x="145086" y="2367915"/>
                </a:lnTo>
                <a:cubicBezTo>
                  <a:pt x="106607" y="2367915"/>
                  <a:pt x="69704" y="2352629"/>
                  <a:pt x="42495" y="2325420"/>
                </a:cubicBezTo>
                <a:cubicBezTo>
                  <a:pt x="15286" y="2298211"/>
                  <a:pt x="0" y="2261308"/>
                  <a:pt x="0" y="2222829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81776" y="0"/>
                </a:lnTo>
                <a:lnTo>
                  <a:pt x="1381776" y="0"/>
                </a:lnTo>
                <a:lnTo>
                  <a:pt x="1381776" y="0"/>
                </a:lnTo>
                <a:lnTo>
                  <a:pt x="1381776" y="2222829"/>
                </a:lnTo>
                <a:cubicBezTo>
                  <a:pt x="1381776" y="2261308"/>
                  <a:pt x="1366490" y="2298211"/>
                  <a:pt x="1339281" y="2325420"/>
                </a:cubicBezTo>
                <a:cubicBezTo>
                  <a:pt x="1312072" y="2352629"/>
                  <a:pt x="1275169" y="2367915"/>
                  <a:pt x="1236690" y="2367915"/>
                </a:cubicBezTo>
                <a:close/>
              </a:path>
            </a:pathLst>
          </a:cu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113793" rIns="156287" bIns="156286" spcCol="1270"/>
          <a:lstStyle/>
          <a:p>
            <a:pPr marL="114300" indent="-114300" defTabSz="7112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chemeClr val="tx1"/>
                </a:solidFill>
              </a:rPr>
              <a:t>2x100GE</a:t>
            </a:r>
          </a:p>
          <a:p>
            <a:pPr marL="114300" indent="-114300" defTabSz="7112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chemeClr val="tx1"/>
                </a:solidFill>
              </a:rPr>
              <a:t>CFP LR4, </a:t>
            </a:r>
            <a:r>
              <a:rPr lang="en-US" sz="1200" dirty="0" smtClean="0">
                <a:solidFill>
                  <a:schemeClr val="tx1"/>
                </a:solidFill>
              </a:rPr>
              <a:t>ER4, SR10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Text Box 63"/>
          <p:cNvSpPr txBox="1">
            <a:spLocks noChangeArrowheads="1"/>
          </p:cNvSpPr>
          <p:nvPr/>
        </p:nvSpPr>
        <p:spPr bwMode="auto">
          <a:xfrm>
            <a:off x="2840038" y="4387851"/>
            <a:ext cx="1423987" cy="3524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FPC</a:t>
            </a:r>
          </a:p>
        </p:txBody>
      </p: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4327526" y="4387851"/>
            <a:ext cx="1425575" cy="3524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10GE PIC</a:t>
            </a:r>
          </a:p>
        </p:txBody>
      </p:sp>
      <p:sp>
        <p:nvSpPr>
          <p:cNvPr id="24" name="Text Box 63"/>
          <p:cNvSpPr txBox="1">
            <a:spLocks noChangeArrowheads="1"/>
          </p:cNvSpPr>
          <p:nvPr/>
        </p:nvSpPr>
        <p:spPr bwMode="auto">
          <a:xfrm>
            <a:off x="5815013" y="4387851"/>
            <a:ext cx="1425575" cy="3524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40GE PIC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7304088" y="4387851"/>
            <a:ext cx="1423987" cy="3524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100GE PIC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4397375" y="3109914"/>
            <a:ext cx="1290638" cy="1152525"/>
          </a:xfrm>
          <a:prstGeom prst="roundRect">
            <a:avLst>
              <a:gd name="adj" fmla="val 976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431" name="Picture 5" descr="P1-PTX-24-10GE-SFPP_Front_H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1" y="3103563"/>
            <a:ext cx="403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886450" y="3109914"/>
            <a:ext cx="1290638" cy="1152525"/>
          </a:xfrm>
          <a:prstGeom prst="roundRect">
            <a:avLst>
              <a:gd name="adj" fmla="val 976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433" name="Picture 6" descr="P1-PTX-2-40GE-CFP_Front_H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3138488"/>
            <a:ext cx="4143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7375525" y="3095626"/>
            <a:ext cx="1290638" cy="1152525"/>
          </a:xfrm>
          <a:prstGeom prst="roundRect">
            <a:avLst>
              <a:gd name="adj" fmla="val 976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435" name="Picture 25" descr="P1-PTX-2-100GE-CFP_Front_H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3132138"/>
            <a:ext cx="3873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824529"/>
            <a:ext cx="2031637" cy="335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Rectangle 39"/>
          <p:cNvSpPr/>
          <p:nvPr/>
        </p:nvSpPr>
        <p:spPr>
          <a:xfrm>
            <a:off x="5000625" y="2824529"/>
            <a:ext cx="3111500" cy="307731"/>
          </a:xfrm>
          <a:prstGeom prst="rect">
            <a:avLst/>
          </a:prstGeom>
          <a:solidFill>
            <a:srgbClr val="5D87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Same PICs as PTX5000</a:t>
            </a:r>
            <a:endParaRPr lang="en-US" sz="1600" b="1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7521" y="3247660"/>
            <a:ext cx="152136" cy="88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21576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1696" y="2842383"/>
            <a:ext cx="7334250" cy="917575"/>
          </a:xfrm>
        </p:spPr>
        <p:txBody>
          <a:bodyPr/>
          <a:lstStyle/>
          <a:p>
            <a:r>
              <a:rPr lang="en-US" dirty="0" smtClean="0"/>
              <a:t>MX </a:t>
            </a:r>
            <a:r>
              <a:rPr lang="en-US" dirty="0" smtClean="0"/>
              <a:t>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8864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MX Series Chassis (current)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961622"/>
              </p:ext>
            </p:extLst>
          </p:nvPr>
        </p:nvGraphicFramePr>
        <p:xfrm>
          <a:off x="539245" y="2102947"/>
          <a:ext cx="8090754" cy="3949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911"/>
                <a:gridCol w="1227007"/>
                <a:gridCol w="1348459"/>
                <a:gridCol w="1348459"/>
                <a:gridCol w="1348459"/>
                <a:gridCol w="1348459"/>
              </a:tblGrid>
              <a:tr h="30687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MX240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MX480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MX960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MX2010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MX2020</a:t>
                      </a:r>
                      <a:endParaRPr lang="en-US" sz="1200" dirty="0"/>
                    </a:p>
                  </a:txBody>
                  <a:tcPr/>
                </a:tc>
              </a:tr>
              <a:tr h="3799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</a:t>
                      </a:r>
                      <a:r>
                        <a:rPr lang="en-US" sz="1200" baseline="0" dirty="0" smtClean="0"/>
                        <a:t> system </a:t>
                      </a:r>
                      <a:r>
                        <a:rPr lang="en-US" sz="1200" dirty="0" smtClean="0"/>
                        <a:t>witching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Capacity (1/2</a:t>
                      </a:r>
                      <a:r>
                        <a:rPr lang="en-US" sz="1200" baseline="0" dirty="0" smtClean="0"/>
                        <a:t> duplex)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1.6Tbps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4.8Tbps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8.8Tbps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Arial" pitchFamily="34" charset="0"/>
                          <a:sym typeface="Arial" pitchFamily="34" charset="0"/>
                        </a:rPr>
                        <a:t>40Tbps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Arial" pitchFamily="34" charset="0"/>
                          <a:sym typeface="Arial" pitchFamily="34" charset="0"/>
                        </a:rPr>
                        <a:t>80Tbps</a:t>
                      </a:r>
                    </a:p>
                  </a:txBody>
                  <a:tcPr anchor="ctr" horzOverflow="overflow"/>
                </a:tc>
              </a:tr>
              <a:tr h="3799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Height (RU)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6</a:t>
                      </a: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8</a:t>
                      </a: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16</a:t>
                      </a: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34</a:t>
                      </a: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  <a:sym typeface="Arial" pitchFamily="34" charset="0"/>
                        </a:rPr>
                        <a:t>45</a:t>
                      </a: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99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Slots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2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6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11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Arial" pitchFamily="34" charset="0"/>
                          <a:sym typeface="Arial" pitchFamily="34" charset="0"/>
                        </a:rPr>
                        <a:t>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Arial" pitchFamily="34" charset="0"/>
                          <a:sym typeface="Arial" pitchFamily="34" charset="0"/>
                        </a:rPr>
                        <a:t>20</a:t>
                      </a:r>
                    </a:p>
                  </a:txBody>
                  <a:tcPr anchor="ctr" horzOverflow="overflow"/>
                </a:tc>
              </a:tr>
              <a:tr h="3799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Forwarding*</a:t>
                      </a:r>
                      <a:r>
                        <a:rPr lang="en-US" sz="1200" baseline="0" dirty="0" smtClean="0"/>
                        <a:t> capacity/slot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240Gbps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240Gbps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240Gbps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Arial" pitchFamily="34" charset="0"/>
                          <a:sym typeface="Arial" pitchFamily="34" charset="0"/>
                        </a:rPr>
                        <a:t>860Gbps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Arial" pitchFamily="34" charset="0"/>
                          <a:sym typeface="Arial" pitchFamily="34" charset="0"/>
                        </a:rPr>
                        <a:t>860Gbps</a:t>
                      </a:r>
                    </a:p>
                  </a:txBody>
                  <a:tcPr anchor="ctr" horzOverflow="overflow"/>
                </a:tc>
              </a:tr>
              <a:tr h="3799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10GE Ports*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48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pitchFamily="34" charset="0"/>
                        </a:rPr>
                        <a:t>136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Arial" pitchFamily="34" charset="0"/>
                          <a:sym typeface="Arial" pitchFamily="34" charset="0"/>
                        </a:rPr>
                        <a:t>256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Arial" pitchFamily="34" charset="0"/>
                          <a:sym typeface="Arial" pitchFamily="34" charset="0"/>
                        </a:rPr>
                        <a:t>260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Arial" pitchFamily="34" charset="0"/>
                          <a:sym typeface="Arial" pitchFamily="34" charset="0"/>
                        </a:rPr>
                        <a:t>520</a:t>
                      </a:r>
                    </a:p>
                  </a:txBody>
                  <a:tcPr anchor="ctr" horzOverflow="overflow"/>
                </a:tc>
              </a:tr>
              <a:tr h="4684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Redundant RE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Yes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Yes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Yes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Arial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Arial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anchor="ctr" horzOverflow="overflow"/>
                </a:tc>
              </a:tr>
              <a:tr h="4684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Redundant Fabric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Yes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Yes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Yes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Arial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Arial" pitchFamily="34" charset="0"/>
                          <a:sym typeface="Arial" pitchFamily="34" charset="0"/>
                        </a:rPr>
                        <a:t>Yes</a:t>
                      </a:r>
                    </a:p>
                  </a:txBody>
                  <a:tcPr anchor="ctr" horzOverflow="overflow"/>
                </a:tc>
              </a:tr>
              <a:tr h="4684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Redundant Power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Yes - AC/DC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Yes - AC/DC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Arial" pitchFamily="34" charset="0"/>
                        </a:rPr>
                        <a:t>Yes - AC/DC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Arial" pitchFamily="34" charset="0"/>
                          <a:sym typeface="Arial" pitchFamily="34" charset="0"/>
                        </a:rPr>
                        <a:t>Yes – AC/DC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  <a:cs typeface="Arial" pitchFamily="34" charset="0"/>
                          <a:sym typeface="Arial" pitchFamily="34" charset="0"/>
                        </a:rPr>
                        <a:t>Yes – AC/DC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6" name="Picture 20" descr="MX480_FrontW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9624" y="1401684"/>
            <a:ext cx="774630" cy="515724"/>
          </a:xfrm>
          <a:prstGeom prst="rect">
            <a:avLst/>
          </a:prstGeom>
          <a:noFill/>
        </p:spPr>
      </p:pic>
      <p:pic>
        <p:nvPicPr>
          <p:cNvPr id="7" name="Picture 3" descr="MX240_FrontW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7445" y="1556850"/>
            <a:ext cx="519147" cy="339736"/>
          </a:xfrm>
          <a:prstGeom prst="rect">
            <a:avLst/>
          </a:prstGeom>
          <a:noFill/>
        </p:spPr>
      </p:pic>
      <p:pic>
        <p:nvPicPr>
          <p:cNvPr id="9" name="Picture 8" descr="MX2020_Front_0082_v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2848" y="1026975"/>
            <a:ext cx="1201552" cy="10597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19252" y="1174794"/>
            <a:ext cx="647357" cy="794666"/>
            <a:chOff x="7396353" y="726719"/>
            <a:chExt cx="647357" cy="794666"/>
          </a:xfrm>
        </p:grpSpPr>
        <p:sp>
          <p:nvSpPr>
            <p:cNvPr id="11" name="Rectangle 10"/>
            <p:cNvSpPr/>
            <p:nvPr/>
          </p:nvSpPr>
          <p:spPr>
            <a:xfrm>
              <a:off x="7534276" y="970206"/>
              <a:ext cx="383380" cy="403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5" descr="MX960_FrontWtop_L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6353" y="726719"/>
              <a:ext cx="647357" cy="79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15" descr="MX2010_Front_H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8656" t="1825" r="8656" b="1667"/>
          <a:stretch>
            <a:fillRect/>
          </a:stretch>
        </p:blipFill>
        <p:spPr>
          <a:xfrm>
            <a:off x="6459255" y="1177407"/>
            <a:ext cx="383380" cy="7635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0968" y="6423891"/>
            <a:ext cx="3200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Current capacity, system capacity is higher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381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5190849" y="4586092"/>
            <a:ext cx="2270589" cy="1197260"/>
          </a:xfrm>
          <a:prstGeom prst="roundRect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endParaRPr lang="en-US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048669" y="4567255"/>
            <a:ext cx="2270589" cy="1197260"/>
          </a:xfrm>
          <a:prstGeom prst="roundRect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endParaRPr lang="en-US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049029" y="3790640"/>
            <a:ext cx="2291136" cy="7277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  <a:tabLst>
                <a:tab pos="177800" algn="l"/>
              </a:tabLst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240G HQoS MPC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178545" y="3794184"/>
            <a:ext cx="2291136" cy="7277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½T  MPC on </a:t>
            </a: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MX2000</a:t>
            </a:r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123510" y="2009469"/>
            <a:ext cx="2270589" cy="1197260"/>
          </a:xfrm>
          <a:prstGeom prst="roundRect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endParaRPr lang="en-US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113237" y="1190324"/>
            <a:ext cx="2291136" cy="7277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  <a:tabLst>
                <a:tab pos="177800" algn="l"/>
              </a:tabLst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260G MPC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981330" y="1990632"/>
            <a:ext cx="2270589" cy="1197260"/>
          </a:xfrm>
          <a:prstGeom prst="roundRect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endParaRPr lang="en-US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960425" y="1203384"/>
            <a:ext cx="2291136" cy="7277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t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  <a:tabLst>
                <a:tab pos="177800" algn="l"/>
              </a:tabLst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130G MPC3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1037967" y="1431010"/>
            <a:ext cx="7278129" cy="84248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vert="horz" wrap="square" lIns="91440" tIns="182880" rIns="91440" bIns="0" numCol="1" rtlCol="0" anchor="t" anchorCtr="0" compatLnSpc="1">
            <a:prstTxWarp prst="textNoShape">
              <a:avLst/>
            </a:prstTxWarp>
          </a:bodyPr>
          <a:lstStyle/>
          <a:p>
            <a:pPr marL="341313" indent="-174625" algn="ctr">
              <a:lnSpc>
                <a:spcPct val="90000"/>
              </a:lnSpc>
              <a:spcAft>
                <a:spcPts val="600"/>
              </a:spcAft>
              <a:buClr>
                <a:srgbClr val="333333"/>
              </a:buClr>
              <a:buSzPct val="90000"/>
            </a:pP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11266" name="Rectangle 2"/>
          <p:cNvSpPr>
            <a:spLocks noGrp="1"/>
          </p:cNvSpPr>
          <p:nvPr>
            <p:ph type="title"/>
          </p:nvPr>
        </p:nvSpPr>
        <p:spPr bwMode="auto">
          <a:xfrm>
            <a:off x="413484" y="202018"/>
            <a:ext cx="8220456" cy="740664"/>
          </a:xfrm>
        </p:spPr>
        <p:txBody>
          <a:bodyPr anchor="ctr"/>
          <a:lstStyle/>
          <a:p>
            <a:r>
              <a:rPr lang="en-US" dirty="0" smtClean="0"/>
              <a:t>MX Series 40/100G Line Cards</a:t>
            </a:r>
            <a:endParaRPr sz="2000" cap="none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333333"/>
              </a:solidFill>
            </a:endParaRPr>
          </a:p>
        </p:txBody>
      </p:sp>
      <p:cxnSp>
        <p:nvCxnSpPr>
          <p:cNvPr id="37" name="Straight Connector 36"/>
          <p:cNvCxnSpPr>
            <a:stCxn id="7173" idx="3"/>
            <a:endCxn id="7173" idx="1"/>
          </p:cNvCxnSpPr>
          <p:nvPr/>
        </p:nvCxnSpPr>
        <p:spPr>
          <a:xfrm>
            <a:off x="6362344" y="4418195"/>
            <a:ext cx="0" cy="2073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1290068" y="4213535"/>
            <a:ext cx="11151" cy="22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929961" y="1121367"/>
            <a:ext cx="2378914" cy="1406934"/>
          </a:xfrm>
          <a:prstGeom prst="roundRect">
            <a:avLst>
              <a:gd name="adj" fmla="val 10000"/>
            </a:avLst>
          </a:prstGeom>
          <a:blipFill rotWithShape="1">
            <a:blip r:embed="rId3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Rounded Rectangle 66"/>
          <p:cNvSpPr/>
          <p:nvPr/>
        </p:nvSpPr>
        <p:spPr bwMode="auto">
          <a:xfrm>
            <a:off x="1050324" y="4028898"/>
            <a:ext cx="7339914" cy="84248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vert="horz" wrap="square" lIns="91440" tIns="182880" rIns="91440" bIns="0" numCol="1" rtlCol="0" anchor="t" anchorCtr="0" compatLnSpc="1">
            <a:prstTxWarp prst="textNoShape">
              <a:avLst/>
            </a:prstTxWarp>
          </a:bodyPr>
          <a:lstStyle/>
          <a:p>
            <a:pPr marL="341313" indent="-174625" algn="ctr">
              <a:lnSpc>
                <a:spcPct val="90000"/>
              </a:lnSpc>
              <a:spcAft>
                <a:spcPts val="600"/>
              </a:spcAft>
              <a:buClr>
                <a:srgbClr val="333333"/>
              </a:buClr>
              <a:buSzPct val="90000"/>
            </a:pPr>
            <a:endParaRPr lang="en-US" sz="1400" dirty="0">
              <a:solidFill>
                <a:srgbClr val="333333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082153" y="3785236"/>
            <a:ext cx="2213303" cy="1406934"/>
          </a:xfrm>
          <a:prstGeom prst="roundRect">
            <a:avLst>
              <a:gd name="adj" fmla="val 10000"/>
            </a:avLst>
          </a:prstGeom>
          <a:blipFill rotWithShape="1">
            <a:blip r:embed="rId3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81"/>
          <p:cNvGrpSpPr/>
          <p:nvPr/>
        </p:nvGrpSpPr>
        <p:grpSpPr>
          <a:xfrm>
            <a:off x="5004262" y="4347221"/>
            <a:ext cx="2674961" cy="316219"/>
            <a:chOff x="4833290" y="4272406"/>
            <a:chExt cx="2887497" cy="340075"/>
          </a:xfrm>
        </p:grpSpPr>
        <p:grpSp>
          <p:nvGrpSpPr>
            <p:cNvPr id="3" name="Group 34"/>
            <p:cNvGrpSpPr/>
            <p:nvPr/>
          </p:nvGrpSpPr>
          <p:grpSpPr>
            <a:xfrm>
              <a:off x="4833290" y="4272406"/>
              <a:ext cx="2887497" cy="340075"/>
              <a:chOff x="-1075758" y="1296106"/>
              <a:chExt cx="2887497" cy="34007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73905" y="1296106"/>
                <a:ext cx="7812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333333"/>
                    </a:solidFill>
                  </a:rPr>
                  <a:t>10GE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-1075758" y="1341194"/>
                <a:ext cx="2887497" cy="294987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4" cstate="print"/>
                <a:stretch>
                  <a:fillRect/>
                </a:stretch>
              </a:blipFill>
              <a:scene3d>
                <a:camera prst="orthographicFront"/>
                <a:lightRig rig="flat" dir="t"/>
              </a:scene3d>
              <a:sp3d z="127000" prstMaterial="plastic">
                <a:bevelT w="88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7173" name="Picture 5" descr="C:\Documents and Settings\smiles\Desktop\Working Data\Tiny\Native Tiny4x10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1284" r="70727" b="9409"/>
              <a:stretch>
                <a:fillRect/>
              </a:stretch>
            </p:blipFill>
            <p:spPr bwMode="auto">
              <a:xfrm rot="16200000">
                <a:off x="278717" y="235053"/>
                <a:ext cx="223022" cy="2497784"/>
              </a:xfrm>
              <a:prstGeom prst="rect">
                <a:avLst/>
              </a:prstGeom>
              <a:noFill/>
            </p:spPr>
          </p:pic>
        </p:grpSp>
        <p:cxnSp>
          <p:nvCxnSpPr>
            <p:cNvPr id="42" name="Straight Connector 41"/>
            <p:cNvCxnSpPr>
              <a:stCxn id="7173" idx="3"/>
              <a:endCxn id="7173" idx="1"/>
            </p:cNvCxnSpPr>
            <p:nvPr/>
          </p:nvCxnSpPr>
          <p:spPr>
            <a:xfrm>
              <a:off x="6299276" y="4348734"/>
              <a:ext cx="0" cy="223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9"/>
          <p:cNvGrpSpPr/>
          <p:nvPr/>
        </p:nvGrpSpPr>
        <p:grpSpPr>
          <a:xfrm>
            <a:off x="5254724" y="4828230"/>
            <a:ext cx="2094614" cy="918143"/>
            <a:chOff x="5254724" y="4828230"/>
            <a:chExt cx="2094614" cy="918143"/>
          </a:xfrm>
        </p:grpSpPr>
        <p:sp>
          <p:nvSpPr>
            <p:cNvPr id="76" name="Rectangle 75"/>
            <p:cNvSpPr/>
            <p:nvPr/>
          </p:nvSpPr>
          <p:spPr>
            <a:xfrm>
              <a:off x="5254724" y="4828230"/>
              <a:ext cx="20946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Pct val="25000"/>
                <a:tabLst>
                  <a:tab pos="177800" algn="l"/>
                </a:tabLst>
              </a:pPr>
              <a:r>
                <a:rPr lang="en-US" sz="1200" dirty="0" smtClean="0">
                  <a:solidFill>
                    <a:srgbClr val="333333"/>
                  </a:solidFill>
                  <a:cs typeface="Arial" charset="0"/>
                </a:rPr>
                <a:t>4x100GE</a:t>
              </a:r>
              <a:endParaRPr lang="en-US" sz="1200" dirty="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00312" y="5469374"/>
              <a:ext cx="5270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Pct val="25000"/>
                <a:tabLst>
                  <a:tab pos="177800" algn="l"/>
                </a:tabLst>
              </a:pPr>
              <a:r>
                <a:rPr lang="en-US" sz="1200" b="1" dirty="0" smtClean="0">
                  <a:solidFill>
                    <a:srgbClr val="333333"/>
                  </a:solidFill>
                </a:rPr>
                <a:t>2014</a:t>
              </a:r>
              <a:endParaRPr lang="en-US" sz="1200" b="1" dirty="0">
                <a:solidFill>
                  <a:srgbClr val="333333"/>
                </a:solidFill>
                <a:cs typeface="Arial" charset="0"/>
              </a:endParaRPr>
            </a:p>
          </p:txBody>
        </p:sp>
      </p:grpSp>
      <p:grpSp>
        <p:nvGrpSpPr>
          <p:cNvPr id="5" name="Group 88"/>
          <p:cNvGrpSpPr/>
          <p:nvPr/>
        </p:nvGrpSpPr>
        <p:grpSpPr>
          <a:xfrm>
            <a:off x="2043691" y="4808209"/>
            <a:ext cx="2307265" cy="938164"/>
            <a:chOff x="2043691" y="4808209"/>
            <a:chExt cx="2307265" cy="938164"/>
          </a:xfrm>
        </p:grpSpPr>
        <p:sp>
          <p:nvSpPr>
            <p:cNvPr id="77" name="Rectangle 76"/>
            <p:cNvSpPr/>
            <p:nvPr/>
          </p:nvSpPr>
          <p:spPr>
            <a:xfrm>
              <a:off x="2043691" y="4808209"/>
              <a:ext cx="23072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Pct val="25000"/>
                <a:tabLst>
                  <a:tab pos="177800" algn="l"/>
                </a:tabLst>
              </a:pPr>
              <a:r>
                <a:rPr lang="en-US" sz="1200" dirty="0">
                  <a:solidFill>
                    <a:srgbClr val="333333"/>
                  </a:solidFill>
                  <a:cs typeface="Arial" charset="0"/>
                </a:rPr>
                <a:t>2x100GE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Pct val="25000"/>
                <a:tabLst>
                  <a:tab pos="177800" algn="l"/>
                </a:tabLst>
              </a:pPr>
              <a:r>
                <a:rPr lang="en-US" sz="1200" dirty="0" smtClean="0">
                  <a:solidFill>
                    <a:srgbClr val="333333"/>
                  </a:solidFill>
                  <a:cs typeface="Arial" charset="0"/>
                </a:rPr>
                <a:t>6x40GE</a:t>
              </a:r>
              <a:endParaRPr lang="en-US" sz="1200" dirty="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933818" y="5469374"/>
              <a:ext cx="5270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Pct val="25000"/>
                <a:tabLst>
                  <a:tab pos="177800" algn="l"/>
                </a:tabLst>
              </a:pPr>
              <a:r>
                <a:rPr lang="en-US" sz="1200" b="1" dirty="0" smtClean="0">
                  <a:solidFill>
                    <a:srgbClr val="333333"/>
                  </a:solidFill>
                </a:rPr>
                <a:t>2014</a:t>
              </a:r>
              <a:endParaRPr lang="en-US" sz="1200" b="1" dirty="0">
                <a:solidFill>
                  <a:srgbClr val="333333"/>
                </a:solidFill>
                <a:cs typeface="Arial" charset="0"/>
              </a:endParaRPr>
            </a:p>
          </p:txBody>
        </p:sp>
      </p:grpSp>
      <p:grpSp>
        <p:nvGrpSpPr>
          <p:cNvPr id="6" name="Group 86"/>
          <p:cNvGrpSpPr/>
          <p:nvPr/>
        </p:nvGrpSpPr>
        <p:grpSpPr>
          <a:xfrm>
            <a:off x="2263869" y="2216948"/>
            <a:ext cx="1710647" cy="944166"/>
            <a:chOff x="2263869" y="2216948"/>
            <a:chExt cx="1710647" cy="944166"/>
          </a:xfrm>
        </p:grpSpPr>
        <p:sp>
          <p:nvSpPr>
            <p:cNvPr id="49" name="Rectangle 48"/>
            <p:cNvSpPr/>
            <p:nvPr/>
          </p:nvSpPr>
          <p:spPr>
            <a:xfrm>
              <a:off x="2263869" y="2216948"/>
              <a:ext cx="17106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Pct val="25000"/>
                <a:tabLst>
                  <a:tab pos="177800" algn="l"/>
                </a:tabLst>
              </a:pPr>
              <a:r>
                <a:rPr lang="en-US" sz="1200" dirty="0">
                  <a:solidFill>
                    <a:srgbClr val="333333"/>
                  </a:solidFill>
                  <a:cs typeface="Arial" charset="0"/>
                </a:rPr>
                <a:t>2x100GE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Pct val="25000"/>
                <a:tabLst>
                  <a:tab pos="177800" algn="l"/>
                </a:tabLst>
              </a:pPr>
              <a:r>
                <a:rPr lang="en-US" sz="1200" dirty="0">
                  <a:solidFill>
                    <a:srgbClr val="333333"/>
                  </a:solidFill>
                  <a:cs typeface="Arial" charset="0"/>
                </a:rPr>
                <a:t>4x40GE</a:t>
              </a:r>
            </a:p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Pct val="25000"/>
                <a:tabLst>
                  <a:tab pos="177800" algn="l"/>
                </a:tabLst>
              </a:pPr>
              <a:endParaRPr lang="en-US" sz="1200" dirty="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635727" y="2884115"/>
              <a:ext cx="9669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Pct val="25000"/>
                <a:tabLst>
                  <a:tab pos="177800" algn="l"/>
                </a:tabLst>
              </a:pPr>
              <a:r>
                <a:rPr lang="en-US" sz="1200" b="1" dirty="0">
                  <a:solidFill>
                    <a:srgbClr val="333333"/>
                  </a:solidFill>
                  <a:cs typeface="Arial" charset="0"/>
                </a:rPr>
                <a:t>SHIPPING </a:t>
              </a:r>
            </a:p>
          </p:txBody>
        </p:sp>
      </p:grpSp>
      <p:grpSp>
        <p:nvGrpSpPr>
          <p:cNvPr id="7" name="Group 87"/>
          <p:cNvGrpSpPr/>
          <p:nvPr/>
        </p:nvGrpSpPr>
        <p:grpSpPr>
          <a:xfrm>
            <a:off x="5320073" y="2275060"/>
            <a:ext cx="2018872" cy="886054"/>
            <a:chOff x="5320073" y="2275060"/>
            <a:chExt cx="2018872" cy="886054"/>
          </a:xfrm>
        </p:grpSpPr>
        <p:sp>
          <p:nvSpPr>
            <p:cNvPr id="53" name="Rectangle 52"/>
            <p:cNvSpPr/>
            <p:nvPr/>
          </p:nvSpPr>
          <p:spPr>
            <a:xfrm>
              <a:off x="5320073" y="2275060"/>
              <a:ext cx="20188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Pct val="25000"/>
                <a:tabLst>
                  <a:tab pos="177800" algn="l"/>
                </a:tabLst>
              </a:pPr>
              <a:r>
                <a:rPr lang="en-US" sz="1200" dirty="0" smtClean="0">
                  <a:solidFill>
                    <a:srgbClr val="333333"/>
                  </a:solidFill>
                  <a:cs typeface="Arial" charset="0"/>
                </a:rPr>
                <a:t>2x100GE </a:t>
              </a:r>
              <a:r>
                <a:rPr lang="en-US" sz="1200" dirty="0">
                  <a:solidFill>
                    <a:srgbClr val="333333"/>
                  </a:solidFill>
                  <a:cs typeface="Arial" charset="0"/>
                </a:rPr>
                <a:t>+ 8x10GE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904554" y="2884115"/>
              <a:ext cx="8499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175" algn="ctr" fontAlgn="base">
                <a:spcBef>
                  <a:spcPct val="0"/>
                </a:spcBef>
                <a:spcAft>
                  <a:spcPct val="0"/>
                </a:spcAft>
                <a:buClr>
                  <a:srgbClr val="4D4D4D"/>
                </a:buClr>
                <a:buSzPct val="25000"/>
                <a:tabLst>
                  <a:tab pos="177800" algn="l"/>
                </a:tabLst>
              </a:pPr>
              <a:r>
                <a:rPr lang="en-US" sz="1200" b="1" dirty="0" smtClean="0">
                  <a:solidFill>
                    <a:srgbClr val="333333"/>
                  </a:solidFill>
                  <a:cs typeface="Arial" charset="0"/>
                </a:rPr>
                <a:t>Shipping</a:t>
              </a:r>
              <a:endParaRPr lang="en-US" sz="1200" b="1" dirty="0">
                <a:solidFill>
                  <a:srgbClr val="333333"/>
                </a:solidFill>
                <a:cs typeface="Arial" charset="0"/>
              </a:endParaRPr>
            </a:p>
          </p:txBody>
        </p:sp>
      </p:grpSp>
      <p:pic>
        <p:nvPicPr>
          <p:cNvPr id="843777" name="Picture 1" descr="\\mimas.jnpr.net\marketingbkup\Graphic_Resources\Photos\Products\MX_Series\MX2020\Cards\MPC4E_3D_32XGE_SFPP_Her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884864" y="537694"/>
            <a:ext cx="1030287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092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1696" y="2842383"/>
            <a:ext cx="7334250" cy="917575"/>
          </a:xfrm>
        </p:spPr>
        <p:txBody>
          <a:bodyPr/>
          <a:lstStyle/>
          <a:p>
            <a:r>
              <a:rPr lang="en-US" dirty="0" smtClean="0"/>
              <a:t>EX </a:t>
            </a:r>
            <a:r>
              <a:rPr lang="en-US" dirty="0" smtClean="0"/>
              <a:t>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8864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0850" y="2996494"/>
            <a:ext cx="8250238" cy="3195638"/>
          </a:xfrm>
          <a:prstGeom prst="rect">
            <a:avLst/>
          </a:prstGeom>
          <a:gradFill>
            <a:gsLst>
              <a:gs pos="0">
                <a:srgbClr val="BABCBE">
                  <a:alpha val="0"/>
                </a:srgbClr>
              </a:gs>
              <a:gs pos="100000">
                <a:srgbClr val="4F8479">
                  <a:alpha val="27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27992"/>
            <a:ext cx="8220075" cy="741362"/>
          </a:xfrm>
        </p:spPr>
        <p:txBody>
          <a:bodyPr/>
          <a:lstStyle/>
          <a:p>
            <a:r>
              <a:rPr lang="en-US" dirty="0" smtClean="0"/>
              <a:t>EX9200 Systems</a:t>
            </a:r>
            <a:endParaRPr lang="en-US" dirty="0"/>
          </a:p>
        </p:txBody>
      </p:sp>
      <p:sp>
        <p:nvSpPr>
          <p:cNvPr id="7" name="Rectangle 53"/>
          <p:cNvSpPr txBox="1">
            <a:spLocks noChangeArrowheads="1"/>
          </p:cNvSpPr>
          <p:nvPr/>
        </p:nvSpPr>
        <p:spPr bwMode="auto">
          <a:xfrm>
            <a:off x="3847666" y="1262515"/>
            <a:ext cx="3598991" cy="80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14300" lvl="1" indent="-11430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itchFamily="2" charset="2"/>
              <a:buChar char="§"/>
            </a:pPr>
            <a:r>
              <a:rPr lang="fr-FR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40 x 10/100/1000BASE-T</a:t>
            </a:r>
          </a:p>
          <a:p>
            <a:pPr marL="114300" lvl="1" indent="-11430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itchFamily="2" charset="2"/>
              <a:buChar char="§"/>
            </a:pPr>
            <a:r>
              <a:rPr lang="fr-FR" altLang="zh-CN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40 x 100FX/1000BASE-X SFP</a:t>
            </a:r>
            <a:endParaRPr lang="en-US" altLang="zh-CN" dirty="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907" y="1123950"/>
            <a:ext cx="7755466" cy="1256594"/>
          </a:xfrm>
          <a:prstGeom prst="rect">
            <a:avLst/>
          </a:prstGeom>
          <a:solidFill>
            <a:srgbClr val="4F8479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731520" tIns="91440" bIns="91440" anchor="ctr"/>
          <a:lstStyle/>
          <a:p>
            <a:pPr lvl="1" indent="-111125" fontAlgn="auto">
              <a:lnSpc>
                <a:spcPct val="95000"/>
              </a:lnSpc>
              <a:spcAft>
                <a:spcPts val="200"/>
              </a:spcAft>
              <a:defRPr/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888" y="1207433"/>
            <a:ext cx="1759454" cy="1047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2907" y="2501431"/>
            <a:ext cx="7755466" cy="1256594"/>
          </a:xfrm>
          <a:prstGeom prst="rect">
            <a:avLst/>
          </a:prstGeom>
          <a:solidFill>
            <a:srgbClr val="4F8479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731520" tIns="91440" bIns="91440" anchor="ctr"/>
          <a:lstStyle/>
          <a:p>
            <a:pPr lvl="1" indent="-111125" fontAlgn="auto">
              <a:lnSpc>
                <a:spcPct val="95000"/>
              </a:lnSpc>
              <a:spcAft>
                <a:spcPts val="200"/>
              </a:spcAft>
              <a:defRPr/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907" y="3894153"/>
            <a:ext cx="7755466" cy="1421068"/>
          </a:xfrm>
          <a:prstGeom prst="rect">
            <a:avLst/>
          </a:prstGeom>
          <a:solidFill>
            <a:srgbClr val="4F8479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731520" tIns="91440" bIns="91440" anchor="ctr"/>
          <a:lstStyle/>
          <a:p>
            <a:pPr lvl="1" indent="-111125" fontAlgn="auto">
              <a:lnSpc>
                <a:spcPct val="95000"/>
              </a:lnSpc>
              <a:spcAft>
                <a:spcPts val="200"/>
              </a:spcAft>
              <a:defRPr/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1888" y="2595800"/>
            <a:ext cx="1759454" cy="1047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1888" y="3979418"/>
            <a:ext cx="1759454" cy="125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66572" y="1380691"/>
            <a:ext cx="1168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SzPct val="80000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1397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EX9204</a:t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1397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1397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Chassis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66572" y="2714628"/>
            <a:ext cx="1168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1397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EX9208</a:t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1397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1397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Chassis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66573" y="4197798"/>
            <a:ext cx="1168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1397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EX9214</a:t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1397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1397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Chassis</a:t>
            </a:r>
          </a:p>
        </p:txBody>
      </p:sp>
      <p:sp>
        <p:nvSpPr>
          <p:cNvPr id="24" name="Rectangle 53"/>
          <p:cNvSpPr txBox="1">
            <a:spLocks noChangeArrowheads="1"/>
          </p:cNvSpPr>
          <p:nvPr/>
        </p:nvSpPr>
        <p:spPr bwMode="auto">
          <a:xfrm>
            <a:off x="3847666" y="1220493"/>
            <a:ext cx="430981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lvl="1" indent="-171450"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ct val="80000"/>
              <a:buFont typeface="Wingdings" pitchFamily="2" charset="2"/>
              <a:buChar char="§"/>
            </a:pPr>
            <a:r>
              <a:rPr lang="en-US" altLang="zh-CN" sz="1600" dirty="0" smtClean="0">
                <a:solidFill>
                  <a:srgbClr val="FFFFFF"/>
                </a:solidFill>
                <a:cs typeface="Arial" pitchFamily="34" charset="0"/>
              </a:rPr>
              <a:t>4 slots</a:t>
            </a:r>
          </a:p>
          <a:p>
            <a:pPr marL="171450" lvl="1" indent="-171450"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ct val="80000"/>
              <a:buFont typeface="Wingdings" pitchFamily="2" charset="2"/>
              <a:buChar char="§"/>
            </a:pPr>
            <a:r>
              <a:rPr lang="en-US" altLang="zh-CN" sz="1600" dirty="0" smtClean="0">
                <a:solidFill>
                  <a:srgbClr val="FFFFFF"/>
                </a:solidFill>
                <a:cs typeface="Arial" pitchFamily="34" charset="0"/>
              </a:rPr>
              <a:t>Switch Fabric, Routing Engine, power supply and fan tray resiliency</a:t>
            </a:r>
          </a:p>
          <a:p>
            <a:pPr marL="171450" lvl="1" indent="-171450"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ct val="80000"/>
              <a:buFont typeface="Wingdings" pitchFamily="2" charset="2"/>
              <a:buChar char="§"/>
            </a:pPr>
            <a:r>
              <a:rPr lang="en-US" altLang="zh-CN" sz="1600" dirty="0" smtClean="0">
                <a:solidFill>
                  <a:srgbClr val="FFFFFF"/>
                </a:solidFill>
                <a:cs typeface="Arial" pitchFamily="34" charset="0"/>
              </a:rPr>
              <a:t>Up to 1.6 Tbps chassis capacity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630" y="3844011"/>
            <a:ext cx="1193083" cy="152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3048" y="2733882"/>
            <a:ext cx="1130246" cy="75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6163" y="1442697"/>
            <a:ext cx="904017" cy="60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53"/>
          <p:cNvSpPr txBox="1">
            <a:spLocks noChangeArrowheads="1"/>
          </p:cNvSpPr>
          <p:nvPr/>
        </p:nvSpPr>
        <p:spPr bwMode="auto">
          <a:xfrm>
            <a:off x="3847666" y="2553655"/>
            <a:ext cx="43098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lvl="1" indent="-17145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itchFamily="2" charset="2"/>
              <a:buChar char="§"/>
            </a:pPr>
            <a:r>
              <a:rPr lang="en-US" altLang="zh-CN" sz="1600" dirty="0" smtClean="0">
                <a:solidFill>
                  <a:srgbClr val="FFFFFF"/>
                </a:solidFill>
                <a:cs typeface="Arial" pitchFamily="34" charset="0"/>
              </a:rPr>
              <a:t>8 slots</a:t>
            </a:r>
          </a:p>
          <a:p>
            <a:pPr marL="171450" lvl="1" indent="-17145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itchFamily="2" charset="2"/>
              <a:buChar char="§"/>
            </a:pPr>
            <a:r>
              <a:rPr lang="en-US" altLang="zh-CN" sz="1600" dirty="0" smtClean="0">
                <a:solidFill>
                  <a:srgbClr val="FFFFFF"/>
                </a:solidFill>
                <a:cs typeface="Arial" pitchFamily="34" charset="0"/>
              </a:rPr>
              <a:t>Switch Fabric, Routing Engine, power supply and fan tray resiliency</a:t>
            </a:r>
          </a:p>
          <a:p>
            <a:pPr marL="171450" lvl="1" indent="-17145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itchFamily="2" charset="2"/>
              <a:buChar char="§"/>
            </a:pPr>
            <a:r>
              <a:rPr lang="en-US" altLang="zh-CN" sz="1600" dirty="0" smtClean="0">
                <a:solidFill>
                  <a:srgbClr val="FFFFFF"/>
                </a:solidFill>
                <a:cs typeface="Arial" pitchFamily="34" charset="0"/>
              </a:rPr>
              <a:t>Up to 4.8 Tbps chassis capacity</a:t>
            </a:r>
          </a:p>
        </p:txBody>
      </p:sp>
      <p:sp>
        <p:nvSpPr>
          <p:cNvPr id="35" name="Rectangle 53"/>
          <p:cNvSpPr txBox="1">
            <a:spLocks noChangeArrowheads="1"/>
          </p:cNvSpPr>
          <p:nvPr/>
        </p:nvSpPr>
        <p:spPr bwMode="auto">
          <a:xfrm>
            <a:off x="3847666" y="4000056"/>
            <a:ext cx="43098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lvl="1" indent="-17145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itchFamily="2" charset="2"/>
              <a:buChar char="§"/>
            </a:pPr>
            <a:r>
              <a:rPr lang="en-US" altLang="zh-CN" sz="1600" dirty="0" smtClean="0">
                <a:solidFill>
                  <a:srgbClr val="FFFFFF"/>
                </a:solidFill>
                <a:cs typeface="Arial" pitchFamily="34" charset="0"/>
              </a:rPr>
              <a:t>14 slots</a:t>
            </a:r>
          </a:p>
          <a:p>
            <a:pPr marL="171450" lvl="1" indent="-17145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itchFamily="2" charset="2"/>
              <a:buChar char="§"/>
            </a:pPr>
            <a:r>
              <a:rPr lang="en-US" altLang="zh-CN" sz="1600" dirty="0" smtClean="0">
                <a:solidFill>
                  <a:srgbClr val="FFFFFF"/>
                </a:solidFill>
                <a:cs typeface="Arial" pitchFamily="34" charset="0"/>
              </a:rPr>
              <a:t>Switch Fabric, Routing Engine, power supply and fan tray resiliency</a:t>
            </a:r>
          </a:p>
          <a:p>
            <a:pPr marL="171450" lvl="1" indent="-17145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" pitchFamily="2" charset="2"/>
              <a:buChar char="§"/>
            </a:pPr>
            <a:r>
              <a:rPr lang="en-US" altLang="zh-CN" sz="1600" dirty="0" smtClean="0">
                <a:solidFill>
                  <a:srgbClr val="FFFFFF"/>
                </a:solidFill>
                <a:cs typeface="Arial" pitchFamily="34" charset="0"/>
              </a:rPr>
              <a:t>Up to 13.2 Tbps chassis capacity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1217" y="5373233"/>
            <a:ext cx="6106887" cy="75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168275" fontAlgn="auto">
              <a:lnSpc>
                <a:spcPct val="95000"/>
              </a:lnSpc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+mn-lt"/>
                <a:cs typeface="Arial" pitchFamily="34" charset="0"/>
              </a:rPr>
              <a:t>Scalable</a:t>
            </a:r>
            <a:r>
              <a:rPr lang="en-US" sz="1400" dirty="0" smtClean="0">
                <a:latin typeface="+mn-lt"/>
              </a:rPr>
              <a:t> switching &amp; routing</a:t>
            </a:r>
          </a:p>
          <a:p>
            <a:pPr marL="514350" lvl="1" indent="-168275" fontAlgn="auto">
              <a:lnSpc>
                <a:spcPct val="95000"/>
              </a:lnSpc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+mn-lt"/>
              </a:rPr>
              <a:t>MPLS  (VPLS, L3VPN, P2MP)</a:t>
            </a:r>
          </a:p>
          <a:p>
            <a:pPr marL="514350" lvl="1" indent="-168275" fontAlgn="auto">
              <a:lnSpc>
                <a:spcPct val="95000"/>
              </a:lnSpc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+mn-lt"/>
              </a:rPr>
              <a:t>Sub 50 </a:t>
            </a:r>
            <a:r>
              <a:rPr lang="en-US" sz="1400" dirty="0" err="1" smtClean="0">
                <a:latin typeface="+mn-lt"/>
              </a:rPr>
              <a:t>msec</a:t>
            </a:r>
            <a:r>
              <a:rPr lang="en-US" sz="1400" dirty="0" smtClean="0">
                <a:latin typeface="+mn-lt"/>
              </a:rPr>
              <a:t>  convergence</a:t>
            </a:r>
            <a:endParaRPr lang="en-US" sz="1400" dirty="0"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01836" y="5373233"/>
            <a:ext cx="3145940" cy="527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1" indent="-165100" fontAlgn="auto">
              <a:lnSpc>
                <a:spcPct val="95000"/>
              </a:lnSpc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cs typeface="Arial" pitchFamily="34" charset="0"/>
              </a:rPr>
              <a:t>1M MAC addresses</a:t>
            </a:r>
          </a:p>
          <a:p>
            <a:pPr marL="511175" lvl="1" indent="-165100" fontAlgn="auto">
              <a:lnSpc>
                <a:spcPct val="95000"/>
              </a:lnSpc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cs typeface="Arial" pitchFamily="34" charset="0"/>
              </a:rPr>
              <a:t>256K ACLs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15025" y="5373233"/>
            <a:ext cx="2552699" cy="527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1" indent="-165100" fontAlgn="auto">
              <a:lnSpc>
                <a:spcPct val="95000"/>
              </a:lnSpc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cs typeface="Arial" pitchFamily="34" charset="0"/>
              </a:rPr>
              <a:t>256K IPv4/IPv6 routes</a:t>
            </a:r>
          </a:p>
          <a:p>
            <a:pPr marL="511175" lvl="1" indent="-165100" fontAlgn="auto">
              <a:lnSpc>
                <a:spcPct val="95000"/>
              </a:lnSpc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cs typeface="Arial" pitchFamily="34" charset="0"/>
              </a:rPr>
              <a:t>32K VLANs</a:t>
            </a:r>
          </a:p>
        </p:txBody>
      </p:sp>
      <p:grpSp>
        <p:nvGrpSpPr>
          <p:cNvPr id="3" name="Group 32"/>
          <p:cNvGrpSpPr>
            <a:grpSpLocks noChangeAspect="1"/>
          </p:cNvGrpSpPr>
          <p:nvPr/>
        </p:nvGrpSpPr>
        <p:grpSpPr>
          <a:xfrm>
            <a:off x="7119974" y="388424"/>
            <a:ext cx="413778" cy="413776"/>
            <a:chOff x="14947901" y="2574976"/>
            <a:chExt cx="595313" cy="595313"/>
          </a:xfrm>
          <a:solidFill>
            <a:srgbClr val="5D87A1"/>
          </a:solidFill>
        </p:grpSpPr>
        <p:sp>
          <p:nvSpPr>
            <p:cNvPr id="36" name="Freeform 107"/>
            <p:cNvSpPr>
              <a:spLocks/>
            </p:cNvSpPr>
            <p:nvPr/>
          </p:nvSpPr>
          <p:spPr bwMode="auto">
            <a:xfrm>
              <a:off x="14947901" y="2933751"/>
              <a:ext cx="236538" cy="236538"/>
            </a:xfrm>
            <a:custGeom>
              <a:avLst/>
              <a:gdLst>
                <a:gd name="T0" fmla="*/ 143 w 298"/>
                <a:gd name="T1" fmla="*/ 114 h 298"/>
                <a:gd name="T2" fmla="*/ 91 w 298"/>
                <a:gd name="T3" fmla="*/ 125 h 298"/>
                <a:gd name="T4" fmla="*/ 0 w 298"/>
                <a:gd name="T5" fmla="*/ 263 h 298"/>
                <a:gd name="T6" fmla="*/ 17 w 298"/>
                <a:gd name="T7" fmla="*/ 281 h 298"/>
                <a:gd name="T8" fmla="*/ 35 w 298"/>
                <a:gd name="T9" fmla="*/ 298 h 298"/>
                <a:gd name="T10" fmla="*/ 173 w 298"/>
                <a:gd name="T11" fmla="*/ 206 h 298"/>
                <a:gd name="T12" fmla="*/ 184 w 298"/>
                <a:gd name="T13" fmla="*/ 155 h 298"/>
                <a:gd name="T14" fmla="*/ 298 w 298"/>
                <a:gd name="T15" fmla="*/ 42 h 298"/>
                <a:gd name="T16" fmla="*/ 256 w 298"/>
                <a:gd name="T17" fmla="*/ 0 h 298"/>
                <a:gd name="T18" fmla="*/ 143 w 298"/>
                <a:gd name="T19" fmla="*/ 11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8" h="298">
                  <a:moveTo>
                    <a:pt x="143" y="114"/>
                  </a:moveTo>
                  <a:lnTo>
                    <a:pt x="91" y="125"/>
                  </a:lnTo>
                  <a:lnTo>
                    <a:pt x="0" y="263"/>
                  </a:lnTo>
                  <a:lnTo>
                    <a:pt x="17" y="281"/>
                  </a:lnTo>
                  <a:lnTo>
                    <a:pt x="35" y="298"/>
                  </a:lnTo>
                  <a:lnTo>
                    <a:pt x="173" y="206"/>
                  </a:lnTo>
                  <a:lnTo>
                    <a:pt x="184" y="155"/>
                  </a:lnTo>
                  <a:lnTo>
                    <a:pt x="298" y="42"/>
                  </a:lnTo>
                  <a:lnTo>
                    <a:pt x="256" y="0"/>
                  </a:lnTo>
                  <a:lnTo>
                    <a:pt x="14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8"/>
            <p:cNvSpPr>
              <a:spLocks/>
            </p:cNvSpPr>
            <p:nvPr/>
          </p:nvSpPr>
          <p:spPr bwMode="auto">
            <a:xfrm>
              <a:off x="15274926" y="2574976"/>
              <a:ext cx="268288" cy="268288"/>
            </a:xfrm>
            <a:custGeom>
              <a:avLst/>
              <a:gdLst>
                <a:gd name="T0" fmla="*/ 227 w 338"/>
                <a:gd name="T1" fmla="*/ 44 h 338"/>
                <a:gd name="T2" fmla="*/ 227 w 338"/>
                <a:gd name="T3" fmla="*/ 44 h 338"/>
                <a:gd name="T4" fmla="*/ 232 w 338"/>
                <a:gd name="T5" fmla="*/ 41 h 338"/>
                <a:gd name="T6" fmla="*/ 236 w 338"/>
                <a:gd name="T7" fmla="*/ 41 h 338"/>
                <a:gd name="T8" fmla="*/ 241 w 338"/>
                <a:gd name="T9" fmla="*/ 41 h 338"/>
                <a:gd name="T10" fmla="*/ 245 w 338"/>
                <a:gd name="T11" fmla="*/ 44 h 338"/>
                <a:gd name="T12" fmla="*/ 245 w 338"/>
                <a:gd name="T13" fmla="*/ 44 h 338"/>
                <a:gd name="T14" fmla="*/ 248 w 338"/>
                <a:gd name="T15" fmla="*/ 48 h 338"/>
                <a:gd name="T16" fmla="*/ 248 w 338"/>
                <a:gd name="T17" fmla="*/ 54 h 338"/>
                <a:gd name="T18" fmla="*/ 248 w 338"/>
                <a:gd name="T19" fmla="*/ 58 h 338"/>
                <a:gd name="T20" fmla="*/ 245 w 338"/>
                <a:gd name="T21" fmla="*/ 62 h 338"/>
                <a:gd name="T22" fmla="*/ 45 w 338"/>
                <a:gd name="T23" fmla="*/ 261 h 338"/>
                <a:gd name="T24" fmla="*/ 76 w 338"/>
                <a:gd name="T25" fmla="*/ 293 h 338"/>
                <a:gd name="T26" fmla="*/ 276 w 338"/>
                <a:gd name="T27" fmla="*/ 92 h 338"/>
                <a:gd name="T28" fmla="*/ 276 w 338"/>
                <a:gd name="T29" fmla="*/ 92 h 338"/>
                <a:gd name="T30" fmla="*/ 280 w 338"/>
                <a:gd name="T31" fmla="*/ 90 h 338"/>
                <a:gd name="T32" fmla="*/ 284 w 338"/>
                <a:gd name="T33" fmla="*/ 90 h 338"/>
                <a:gd name="T34" fmla="*/ 290 w 338"/>
                <a:gd name="T35" fmla="*/ 90 h 338"/>
                <a:gd name="T36" fmla="*/ 294 w 338"/>
                <a:gd name="T37" fmla="*/ 92 h 338"/>
                <a:gd name="T38" fmla="*/ 294 w 338"/>
                <a:gd name="T39" fmla="*/ 92 h 338"/>
                <a:gd name="T40" fmla="*/ 297 w 338"/>
                <a:gd name="T41" fmla="*/ 97 h 338"/>
                <a:gd name="T42" fmla="*/ 297 w 338"/>
                <a:gd name="T43" fmla="*/ 102 h 338"/>
                <a:gd name="T44" fmla="*/ 297 w 338"/>
                <a:gd name="T45" fmla="*/ 106 h 338"/>
                <a:gd name="T46" fmla="*/ 294 w 338"/>
                <a:gd name="T47" fmla="*/ 110 h 338"/>
                <a:gd name="T48" fmla="*/ 93 w 338"/>
                <a:gd name="T49" fmla="*/ 310 h 338"/>
                <a:gd name="T50" fmla="*/ 122 w 338"/>
                <a:gd name="T51" fmla="*/ 338 h 338"/>
                <a:gd name="T52" fmla="*/ 122 w 338"/>
                <a:gd name="T53" fmla="*/ 338 h 338"/>
                <a:gd name="T54" fmla="*/ 124 w 338"/>
                <a:gd name="T55" fmla="*/ 338 h 338"/>
                <a:gd name="T56" fmla="*/ 144 w 338"/>
                <a:gd name="T57" fmla="*/ 315 h 338"/>
                <a:gd name="T58" fmla="*/ 144 w 338"/>
                <a:gd name="T59" fmla="*/ 315 h 338"/>
                <a:gd name="T60" fmla="*/ 313 w 338"/>
                <a:gd name="T61" fmla="*/ 146 h 338"/>
                <a:gd name="T62" fmla="*/ 313 w 338"/>
                <a:gd name="T63" fmla="*/ 146 h 338"/>
                <a:gd name="T64" fmla="*/ 319 w 338"/>
                <a:gd name="T65" fmla="*/ 139 h 338"/>
                <a:gd name="T66" fmla="*/ 324 w 338"/>
                <a:gd name="T67" fmla="*/ 133 h 338"/>
                <a:gd name="T68" fmla="*/ 328 w 338"/>
                <a:gd name="T69" fmla="*/ 126 h 338"/>
                <a:gd name="T70" fmla="*/ 333 w 338"/>
                <a:gd name="T71" fmla="*/ 117 h 338"/>
                <a:gd name="T72" fmla="*/ 337 w 338"/>
                <a:gd name="T73" fmla="*/ 102 h 338"/>
                <a:gd name="T74" fmla="*/ 338 w 338"/>
                <a:gd name="T75" fmla="*/ 85 h 338"/>
                <a:gd name="T76" fmla="*/ 337 w 338"/>
                <a:gd name="T77" fmla="*/ 69 h 338"/>
                <a:gd name="T78" fmla="*/ 333 w 338"/>
                <a:gd name="T79" fmla="*/ 54 h 338"/>
                <a:gd name="T80" fmla="*/ 328 w 338"/>
                <a:gd name="T81" fmla="*/ 45 h 338"/>
                <a:gd name="T82" fmla="*/ 324 w 338"/>
                <a:gd name="T83" fmla="*/ 38 h 338"/>
                <a:gd name="T84" fmla="*/ 319 w 338"/>
                <a:gd name="T85" fmla="*/ 31 h 338"/>
                <a:gd name="T86" fmla="*/ 313 w 338"/>
                <a:gd name="T87" fmla="*/ 24 h 338"/>
                <a:gd name="T88" fmla="*/ 313 w 338"/>
                <a:gd name="T89" fmla="*/ 24 h 338"/>
                <a:gd name="T90" fmla="*/ 306 w 338"/>
                <a:gd name="T91" fmla="*/ 19 h 338"/>
                <a:gd name="T92" fmla="*/ 299 w 338"/>
                <a:gd name="T93" fmla="*/ 13 h 338"/>
                <a:gd name="T94" fmla="*/ 292 w 338"/>
                <a:gd name="T95" fmla="*/ 9 h 338"/>
                <a:gd name="T96" fmla="*/ 286 w 338"/>
                <a:gd name="T97" fmla="*/ 5 h 338"/>
                <a:gd name="T98" fmla="*/ 269 w 338"/>
                <a:gd name="T99" fmla="*/ 1 h 338"/>
                <a:gd name="T100" fmla="*/ 252 w 338"/>
                <a:gd name="T101" fmla="*/ 0 h 338"/>
                <a:gd name="T102" fmla="*/ 236 w 338"/>
                <a:gd name="T103" fmla="*/ 1 h 338"/>
                <a:gd name="T104" fmla="*/ 220 w 338"/>
                <a:gd name="T105" fmla="*/ 5 h 338"/>
                <a:gd name="T106" fmla="*/ 212 w 338"/>
                <a:gd name="T107" fmla="*/ 9 h 338"/>
                <a:gd name="T108" fmla="*/ 205 w 338"/>
                <a:gd name="T109" fmla="*/ 13 h 338"/>
                <a:gd name="T110" fmla="*/ 198 w 338"/>
                <a:gd name="T111" fmla="*/ 19 h 338"/>
                <a:gd name="T112" fmla="*/ 191 w 338"/>
                <a:gd name="T113" fmla="*/ 24 h 338"/>
                <a:gd name="T114" fmla="*/ 22 w 338"/>
                <a:gd name="T115" fmla="*/ 192 h 338"/>
                <a:gd name="T116" fmla="*/ 0 w 338"/>
                <a:gd name="T117" fmla="*/ 214 h 338"/>
                <a:gd name="T118" fmla="*/ 0 w 338"/>
                <a:gd name="T119" fmla="*/ 214 h 338"/>
                <a:gd name="T120" fmla="*/ 0 w 338"/>
                <a:gd name="T121" fmla="*/ 216 h 338"/>
                <a:gd name="T122" fmla="*/ 28 w 338"/>
                <a:gd name="T123" fmla="*/ 245 h 338"/>
                <a:gd name="T124" fmla="*/ 227 w 338"/>
                <a:gd name="T125" fmla="*/ 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8" h="338">
                  <a:moveTo>
                    <a:pt x="227" y="44"/>
                  </a:moveTo>
                  <a:lnTo>
                    <a:pt x="227" y="44"/>
                  </a:lnTo>
                  <a:lnTo>
                    <a:pt x="232" y="41"/>
                  </a:lnTo>
                  <a:lnTo>
                    <a:pt x="236" y="41"/>
                  </a:lnTo>
                  <a:lnTo>
                    <a:pt x="241" y="41"/>
                  </a:lnTo>
                  <a:lnTo>
                    <a:pt x="245" y="44"/>
                  </a:lnTo>
                  <a:lnTo>
                    <a:pt x="245" y="44"/>
                  </a:lnTo>
                  <a:lnTo>
                    <a:pt x="248" y="48"/>
                  </a:lnTo>
                  <a:lnTo>
                    <a:pt x="248" y="54"/>
                  </a:lnTo>
                  <a:lnTo>
                    <a:pt x="248" y="58"/>
                  </a:lnTo>
                  <a:lnTo>
                    <a:pt x="245" y="62"/>
                  </a:lnTo>
                  <a:lnTo>
                    <a:pt x="45" y="261"/>
                  </a:lnTo>
                  <a:lnTo>
                    <a:pt x="76" y="293"/>
                  </a:lnTo>
                  <a:lnTo>
                    <a:pt x="276" y="92"/>
                  </a:lnTo>
                  <a:lnTo>
                    <a:pt x="276" y="92"/>
                  </a:lnTo>
                  <a:lnTo>
                    <a:pt x="280" y="90"/>
                  </a:lnTo>
                  <a:lnTo>
                    <a:pt x="284" y="90"/>
                  </a:lnTo>
                  <a:lnTo>
                    <a:pt x="290" y="90"/>
                  </a:lnTo>
                  <a:lnTo>
                    <a:pt x="294" y="92"/>
                  </a:lnTo>
                  <a:lnTo>
                    <a:pt x="294" y="92"/>
                  </a:lnTo>
                  <a:lnTo>
                    <a:pt x="297" y="97"/>
                  </a:lnTo>
                  <a:lnTo>
                    <a:pt x="297" y="102"/>
                  </a:lnTo>
                  <a:lnTo>
                    <a:pt x="297" y="106"/>
                  </a:lnTo>
                  <a:lnTo>
                    <a:pt x="294" y="110"/>
                  </a:lnTo>
                  <a:lnTo>
                    <a:pt x="93" y="310"/>
                  </a:lnTo>
                  <a:lnTo>
                    <a:pt x="122" y="338"/>
                  </a:lnTo>
                  <a:lnTo>
                    <a:pt x="122" y="338"/>
                  </a:lnTo>
                  <a:lnTo>
                    <a:pt x="124" y="338"/>
                  </a:lnTo>
                  <a:lnTo>
                    <a:pt x="144" y="315"/>
                  </a:lnTo>
                  <a:lnTo>
                    <a:pt x="144" y="315"/>
                  </a:lnTo>
                  <a:lnTo>
                    <a:pt x="313" y="146"/>
                  </a:lnTo>
                  <a:lnTo>
                    <a:pt x="313" y="146"/>
                  </a:lnTo>
                  <a:lnTo>
                    <a:pt x="319" y="139"/>
                  </a:lnTo>
                  <a:lnTo>
                    <a:pt x="324" y="133"/>
                  </a:lnTo>
                  <a:lnTo>
                    <a:pt x="328" y="126"/>
                  </a:lnTo>
                  <a:lnTo>
                    <a:pt x="333" y="117"/>
                  </a:lnTo>
                  <a:lnTo>
                    <a:pt x="337" y="102"/>
                  </a:lnTo>
                  <a:lnTo>
                    <a:pt x="338" y="85"/>
                  </a:lnTo>
                  <a:lnTo>
                    <a:pt x="337" y="69"/>
                  </a:lnTo>
                  <a:lnTo>
                    <a:pt x="333" y="54"/>
                  </a:lnTo>
                  <a:lnTo>
                    <a:pt x="328" y="45"/>
                  </a:lnTo>
                  <a:lnTo>
                    <a:pt x="324" y="38"/>
                  </a:lnTo>
                  <a:lnTo>
                    <a:pt x="319" y="31"/>
                  </a:lnTo>
                  <a:lnTo>
                    <a:pt x="313" y="24"/>
                  </a:lnTo>
                  <a:lnTo>
                    <a:pt x="313" y="24"/>
                  </a:lnTo>
                  <a:lnTo>
                    <a:pt x="306" y="19"/>
                  </a:lnTo>
                  <a:lnTo>
                    <a:pt x="299" y="13"/>
                  </a:lnTo>
                  <a:lnTo>
                    <a:pt x="292" y="9"/>
                  </a:lnTo>
                  <a:lnTo>
                    <a:pt x="286" y="5"/>
                  </a:lnTo>
                  <a:lnTo>
                    <a:pt x="269" y="1"/>
                  </a:lnTo>
                  <a:lnTo>
                    <a:pt x="252" y="0"/>
                  </a:lnTo>
                  <a:lnTo>
                    <a:pt x="236" y="1"/>
                  </a:lnTo>
                  <a:lnTo>
                    <a:pt x="220" y="5"/>
                  </a:lnTo>
                  <a:lnTo>
                    <a:pt x="212" y="9"/>
                  </a:lnTo>
                  <a:lnTo>
                    <a:pt x="205" y="13"/>
                  </a:lnTo>
                  <a:lnTo>
                    <a:pt x="198" y="19"/>
                  </a:lnTo>
                  <a:lnTo>
                    <a:pt x="191" y="24"/>
                  </a:lnTo>
                  <a:lnTo>
                    <a:pt x="22" y="192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28" y="245"/>
                  </a:lnTo>
                  <a:lnTo>
                    <a:pt x="22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9"/>
            <p:cNvSpPr>
              <a:spLocks noEditPoints="1"/>
            </p:cNvSpPr>
            <p:nvPr/>
          </p:nvSpPr>
          <p:spPr bwMode="auto">
            <a:xfrm>
              <a:off x="14952663" y="2574976"/>
              <a:ext cx="588963" cy="595313"/>
            </a:xfrm>
            <a:custGeom>
              <a:avLst/>
              <a:gdLst>
                <a:gd name="T0" fmla="*/ 569 w 744"/>
                <a:gd name="T1" fmla="*/ 718 h 749"/>
                <a:gd name="T2" fmla="*/ 585 w 744"/>
                <a:gd name="T3" fmla="*/ 732 h 749"/>
                <a:gd name="T4" fmla="*/ 612 w 744"/>
                <a:gd name="T5" fmla="*/ 745 h 749"/>
                <a:gd name="T6" fmla="*/ 641 w 744"/>
                <a:gd name="T7" fmla="*/ 749 h 749"/>
                <a:gd name="T8" fmla="*/ 670 w 744"/>
                <a:gd name="T9" fmla="*/ 745 h 749"/>
                <a:gd name="T10" fmla="*/ 698 w 744"/>
                <a:gd name="T11" fmla="*/ 732 h 749"/>
                <a:gd name="T12" fmla="*/ 713 w 744"/>
                <a:gd name="T13" fmla="*/ 718 h 749"/>
                <a:gd name="T14" fmla="*/ 731 w 744"/>
                <a:gd name="T15" fmla="*/ 695 h 749"/>
                <a:gd name="T16" fmla="*/ 742 w 744"/>
                <a:gd name="T17" fmla="*/ 666 h 749"/>
                <a:gd name="T18" fmla="*/ 744 w 744"/>
                <a:gd name="T19" fmla="*/ 646 h 749"/>
                <a:gd name="T20" fmla="*/ 740 w 744"/>
                <a:gd name="T21" fmla="*/ 616 h 749"/>
                <a:gd name="T22" fmla="*/ 727 w 744"/>
                <a:gd name="T23" fmla="*/ 590 h 749"/>
                <a:gd name="T24" fmla="*/ 346 w 744"/>
                <a:gd name="T25" fmla="*/ 206 h 749"/>
                <a:gd name="T26" fmla="*/ 349 w 744"/>
                <a:gd name="T27" fmla="*/ 159 h 749"/>
                <a:gd name="T28" fmla="*/ 344 w 744"/>
                <a:gd name="T29" fmla="*/ 130 h 749"/>
                <a:gd name="T30" fmla="*/ 327 w 744"/>
                <a:gd name="T31" fmla="*/ 88 h 749"/>
                <a:gd name="T32" fmla="*/ 298 w 744"/>
                <a:gd name="T33" fmla="*/ 51 h 749"/>
                <a:gd name="T34" fmla="*/ 278 w 744"/>
                <a:gd name="T35" fmla="*/ 33 h 749"/>
                <a:gd name="T36" fmla="*/ 244 w 744"/>
                <a:gd name="T37" fmla="*/ 13 h 749"/>
                <a:gd name="T38" fmla="*/ 208 w 744"/>
                <a:gd name="T39" fmla="*/ 2 h 749"/>
                <a:gd name="T40" fmla="*/ 169 w 744"/>
                <a:gd name="T41" fmla="*/ 0 h 749"/>
                <a:gd name="T42" fmla="*/ 132 w 744"/>
                <a:gd name="T43" fmla="*/ 5 h 749"/>
                <a:gd name="T44" fmla="*/ 211 w 744"/>
                <a:gd name="T45" fmla="*/ 116 h 749"/>
                <a:gd name="T46" fmla="*/ 219 w 744"/>
                <a:gd name="T47" fmla="*/ 128 h 749"/>
                <a:gd name="T48" fmla="*/ 220 w 744"/>
                <a:gd name="T49" fmla="*/ 152 h 749"/>
                <a:gd name="T50" fmla="*/ 211 w 744"/>
                <a:gd name="T51" fmla="*/ 171 h 749"/>
                <a:gd name="T52" fmla="*/ 161 w 744"/>
                <a:gd name="T53" fmla="*/ 220 h 749"/>
                <a:gd name="T54" fmla="*/ 139 w 744"/>
                <a:gd name="T55" fmla="*/ 227 h 749"/>
                <a:gd name="T56" fmla="*/ 118 w 744"/>
                <a:gd name="T57" fmla="*/ 220 h 749"/>
                <a:gd name="T58" fmla="*/ 11 w 744"/>
                <a:gd name="T59" fmla="*/ 115 h 749"/>
                <a:gd name="T60" fmla="*/ 2 w 744"/>
                <a:gd name="T61" fmla="*/ 149 h 749"/>
                <a:gd name="T62" fmla="*/ 0 w 744"/>
                <a:gd name="T63" fmla="*/ 187 h 749"/>
                <a:gd name="T64" fmla="*/ 7 w 744"/>
                <a:gd name="T65" fmla="*/ 223 h 749"/>
                <a:gd name="T66" fmla="*/ 21 w 744"/>
                <a:gd name="T67" fmla="*/ 257 h 749"/>
                <a:gd name="T68" fmla="*/ 42 w 744"/>
                <a:gd name="T69" fmla="*/ 289 h 749"/>
                <a:gd name="T70" fmla="*/ 61 w 744"/>
                <a:gd name="T71" fmla="*/ 308 h 749"/>
                <a:gd name="T72" fmla="*/ 96 w 744"/>
                <a:gd name="T73" fmla="*/ 331 h 749"/>
                <a:gd name="T74" fmla="*/ 134 w 744"/>
                <a:gd name="T75" fmla="*/ 344 h 749"/>
                <a:gd name="T76" fmla="*/ 161 w 744"/>
                <a:gd name="T77" fmla="*/ 349 h 749"/>
                <a:gd name="T78" fmla="*/ 198 w 744"/>
                <a:gd name="T79" fmla="*/ 347 h 749"/>
                <a:gd name="T80" fmla="*/ 607 w 744"/>
                <a:gd name="T81" fmla="*/ 612 h 749"/>
                <a:gd name="T82" fmla="*/ 634 w 744"/>
                <a:gd name="T83" fmla="*/ 597 h 749"/>
                <a:gd name="T84" fmla="*/ 665 w 744"/>
                <a:gd name="T85" fmla="*/ 599 h 749"/>
                <a:gd name="T86" fmla="*/ 683 w 744"/>
                <a:gd name="T87" fmla="*/ 612 h 749"/>
                <a:gd name="T88" fmla="*/ 697 w 744"/>
                <a:gd name="T89" fmla="*/ 639 h 749"/>
                <a:gd name="T90" fmla="*/ 694 w 744"/>
                <a:gd name="T91" fmla="*/ 669 h 749"/>
                <a:gd name="T92" fmla="*/ 683 w 744"/>
                <a:gd name="T93" fmla="*/ 687 h 749"/>
                <a:gd name="T94" fmla="*/ 655 w 744"/>
                <a:gd name="T95" fmla="*/ 702 h 749"/>
                <a:gd name="T96" fmla="*/ 625 w 744"/>
                <a:gd name="T97" fmla="*/ 699 h 749"/>
                <a:gd name="T98" fmla="*/ 607 w 744"/>
                <a:gd name="T99" fmla="*/ 687 h 749"/>
                <a:gd name="T100" fmla="*/ 591 w 744"/>
                <a:gd name="T101" fmla="*/ 659 h 749"/>
                <a:gd name="T102" fmla="*/ 596 w 744"/>
                <a:gd name="T103" fmla="*/ 628 h 749"/>
                <a:gd name="T104" fmla="*/ 607 w 744"/>
                <a:gd name="T105" fmla="*/ 612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44" h="749">
                  <a:moveTo>
                    <a:pt x="198" y="347"/>
                  </a:moveTo>
                  <a:lnTo>
                    <a:pt x="198" y="347"/>
                  </a:lnTo>
                  <a:lnTo>
                    <a:pt x="569" y="718"/>
                  </a:lnTo>
                  <a:lnTo>
                    <a:pt x="569" y="718"/>
                  </a:lnTo>
                  <a:lnTo>
                    <a:pt x="576" y="725"/>
                  </a:lnTo>
                  <a:lnTo>
                    <a:pt x="585" y="732"/>
                  </a:lnTo>
                  <a:lnTo>
                    <a:pt x="594" y="736"/>
                  </a:lnTo>
                  <a:lnTo>
                    <a:pt x="603" y="741"/>
                  </a:lnTo>
                  <a:lnTo>
                    <a:pt x="612" y="745"/>
                  </a:lnTo>
                  <a:lnTo>
                    <a:pt x="622" y="746"/>
                  </a:lnTo>
                  <a:lnTo>
                    <a:pt x="632" y="748"/>
                  </a:lnTo>
                  <a:lnTo>
                    <a:pt x="641" y="749"/>
                  </a:lnTo>
                  <a:lnTo>
                    <a:pt x="651" y="748"/>
                  </a:lnTo>
                  <a:lnTo>
                    <a:pt x="661" y="746"/>
                  </a:lnTo>
                  <a:lnTo>
                    <a:pt x="670" y="745"/>
                  </a:lnTo>
                  <a:lnTo>
                    <a:pt x="680" y="741"/>
                  </a:lnTo>
                  <a:lnTo>
                    <a:pt x="688" y="736"/>
                  </a:lnTo>
                  <a:lnTo>
                    <a:pt x="698" y="732"/>
                  </a:lnTo>
                  <a:lnTo>
                    <a:pt x="706" y="725"/>
                  </a:lnTo>
                  <a:lnTo>
                    <a:pt x="713" y="718"/>
                  </a:lnTo>
                  <a:lnTo>
                    <a:pt x="713" y="718"/>
                  </a:lnTo>
                  <a:lnTo>
                    <a:pt x="720" y="712"/>
                  </a:lnTo>
                  <a:lnTo>
                    <a:pt x="727" y="703"/>
                  </a:lnTo>
                  <a:lnTo>
                    <a:pt x="731" y="695"/>
                  </a:lnTo>
                  <a:lnTo>
                    <a:pt x="735" y="685"/>
                  </a:lnTo>
                  <a:lnTo>
                    <a:pt x="740" y="675"/>
                  </a:lnTo>
                  <a:lnTo>
                    <a:pt x="742" y="666"/>
                  </a:lnTo>
                  <a:lnTo>
                    <a:pt x="744" y="656"/>
                  </a:lnTo>
                  <a:lnTo>
                    <a:pt x="744" y="646"/>
                  </a:lnTo>
                  <a:lnTo>
                    <a:pt x="744" y="646"/>
                  </a:lnTo>
                  <a:lnTo>
                    <a:pt x="744" y="635"/>
                  </a:lnTo>
                  <a:lnTo>
                    <a:pt x="742" y="626"/>
                  </a:lnTo>
                  <a:lnTo>
                    <a:pt x="740" y="616"/>
                  </a:lnTo>
                  <a:lnTo>
                    <a:pt x="735" y="606"/>
                  </a:lnTo>
                  <a:lnTo>
                    <a:pt x="731" y="598"/>
                  </a:lnTo>
                  <a:lnTo>
                    <a:pt x="727" y="590"/>
                  </a:lnTo>
                  <a:lnTo>
                    <a:pt x="720" y="581"/>
                  </a:lnTo>
                  <a:lnTo>
                    <a:pt x="713" y="573"/>
                  </a:lnTo>
                  <a:lnTo>
                    <a:pt x="346" y="206"/>
                  </a:lnTo>
                  <a:lnTo>
                    <a:pt x="346" y="206"/>
                  </a:lnTo>
                  <a:lnTo>
                    <a:pt x="349" y="182"/>
                  </a:lnTo>
                  <a:lnTo>
                    <a:pt x="349" y="159"/>
                  </a:lnTo>
                  <a:lnTo>
                    <a:pt x="349" y="159"/>
                  </a:lnTo>
                  <a:lnTo>
                    <a:pt x="346" y="144"/>
                  </a:lnTo>
                  <a:lnTo>
                    <a:pt x="344" y="130"/>
                  </a:lnTo>
                  <a:lnTo>
                    <a:pt x="339" y="115"/>
                  </a:lnTo>
                  <a:lnTo>
                    <a:pt x="334" y="101"/>
                  </a:lnTo>
                  <a:lnTo>
                    <a:pt x="327" y="88"/>
                  </a:lnTo>
                  <a:lnTo>
                    <a:pt x="319" y="74"/>
                  </a:lnTo>
                  <a:lnTo>
                    <a:pt x="309" y="62"/>
                  </a:lnTo>
                  <a:lnTo>
                    <a:pt x="298" y="51"/>
                  </a:lnTo>
                  <a:lnTo>
                    <a:pt x="298" y="51"/>
                  </a:lnTo>
                  <a:lnTo>
                    <a:pt x="288" y="41"/>
                  </a:lnTo>
                  <a:lnTo>
                    <a:pt x="278" y="33"/>
                  </a:lnTo>
                  <a:lnTo>
                    <a:pt x="267" y="26"/>
                  </a:lnTo>
                  <a:lnTo>
                    <a:pt x="256" y="19"/>
                  </a:lnTo>
                  <a:lnTo>
                    <a:pt x="244" y="13"/>
                  </a:lnTo>
                  <a:lnTo>
                    <a:pt x="231" y="9"/>
                  </a:lnTo>
                  <a:lnTo>
                    <a:pt x="220" y="5"/>
                  </a:lnTo>
                  <a:lnTo>
                    <a:pt x="208" y="2"/>
                  </a:lnTo>
                  <a:lnTo>
                    <a:pt x="195" y="1"/>
                  </a:lnTo>
                  <a:lnTo>
                    <a:pt x="182" y="0"/>
                  </a:lnTo>
                  <a:lnTo>
                    <a:pt x="169" y="0"/>
                  </a:lnTo>
                  <a:lnTo>
                    <a:pt x="157" y="1"/>
                  </a:lnTo>
                  <a:lnTo>
                    <a:pt x="144" y="2"/>
                  </a:lnTo>
                  <a:lnTo>
                    <a:pt x="132" y="5"/>
                  </a:lnTo>
                  <a:lnTo>
                    <a:pt x="119" y="8"/>
                  </a:lnTo>
                  <a:lnTo>
                    <a:pt x="107" y="13"/>
                  </a:lnTo>
                  <a:lnTo>
                    <a:pt x="211" y="116"/>
                  </a:lnTo>
                  <a:lnTo>
                    <a:pt x="211" y="116"/>
                  </a:lnTo>
                  <a:lnTo>
                    <a:pt x="215" y="121"/>
                  </a:lnTo>
                  <a:lnTo>
                    <a:pt x="219" y="128"/>
                  </a:lnTo>
                  <a:lnTo>
                    <a:pt x="220" y="137"/>
                  </a:lnTo>
                  <a:lnTo>
                    <a:pt x="222" y="144"/>
                  </a:lnTo>
                  <a:lnTo>
                    <a:pt x="220" y="152"/>
                  </a:lnTo>
                  <a:lnTo>
                    <a:pt x="219" y="159"/>
                  </a:lnTo>
                  <a:lnTo>
                    <a:pt x="215" y="166"/>
                  </a:lnTo>
                  <a:lnTo>
                    <a:pt x="211" y="171"/>
                  </a:lnTo>
                  <a:lnTo>
                    <a:pt x="168" y="214"/>
                  </a:lnTo>
                  <a:lnTo>
                    <a:pt x="168" y="214"/>
                  </a:lnTo>
                  <a:lnTo>
                    <a:pt x="161" y="220"/>
                  </a:lnTo>
                  <a:lnTo>
                    <a:pt x="154" y="223"/>
                  </a:lnTo>
                  <a:lnTo>
                    <a:pt x="147" y="225"/>
                  </a:lnTo>
                  <a:lnTo>
                    <a:pt x="139" y="227"/>
                  </a:lnTo>
                  <a:lnTo>
                    <a:pt x="132" y="225"/>
                  </a:lnTo>
                  <a:lnTo>
                    <a:pt x="125" y="223"/>
                  </a:lnTo>
                  <a:lnTo>
                    <a:pt x="118" y="220"/>
                  </a:lnTo>
                  <a:lnTo>
                    <a:pt x="111" y="2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7" y="126"/>
                  </a:lnTo>
                  <a:lnTo>
                    <a:pt x="4" y="138"/>
                  </a:lnTo>
                  <a:lnTo>
                    <a:pt x="2" y="149"/>
                  </a:lnTo>
                  <a:lnTo>
                    <a:pt x="0" y="162"/>
                  </a:lnTo>
                  <a:lnTo>
                    <a:pt x="0" y="174"/>
                  </a:lnTo>
                  <a:lnTo>
                    <a:pt x="0" y="187"/>
                  </a:lnTo>
                  <a:lnTo>
                    <a:pt x="2" y="199"/>
                  </a:lnTo>
                  <a:lnTo>
                    <a:pt x="4" y="210"/>
                  </a:lnTo>
                  <a:lnTo>
                    <a:pt x="7" y="223"/>
                  </a:lnTo>
                  <a:lnTo>
                    <a:pt x="10" y="235"/>
                  </a:lnTo>
                  <a:lnTo>
                    <a:pt x="15" y="246"/>
                  </a:lnTo>
                  <a:lnTo>
                    <a:pt x="21" y="257"/>
                  </a:lnTo>
                  <a:lnTo>
                    <a:pt x="26" y="268"/>
                  </a:lnTo>
                  <a:lnTo>
                    <a:pt x="33" y="278"/>
                  </a:lnTo>
                  <a:lnTo>
                    <a:pt x="42" y="289"/>
                  </a:lnTo>
                  <a:lnTo>
                    <a:pt x="51" y="299"/>
                  </a:lnTo>
                  <a:lnTo>
                    <a:pt x="51" y="299"/>
                  </a:lnTo>
                  <a:lnTo>
                    <a:pt x="61" y="308"/>
                  </a:lnTo>
                  <a:lnTo>
                    <a:pt x="72" y="317"/>
                  </a:lnTo>
                  <a:lnTo>
                    <a:pt x="85" y="324"/>
                  </a:lnTo>
                  <a:lnTo>
                    <a:pt x="96" y="331"/>
                  </a:lnTo>
                  <a:lnTo>
                    <a:pt x="108" y="336"/>
                  </a:lnTo>
                  <a:lnTo>
                    <a:pt x="122" y="340"/>
                  </a:lnTo>
                  <a:lnTo>
                    <a:pt x="134" y="344"/>
                  </a:lnTo>
                  <a:lnTo>
                    <a:pt x="148" y="347"/>
                  </a:lnTo>
                  <a:lnTo>
                    <a:pt x="148" y="347"/>
                  </a:lnTo>
                  <a:lnTo>
                    <a:pt x="161" y="349"/>
                  </a:lnTo>
                  <a:lnTo>
                    <a:pt x="173" y="349"/>
                  </a:lnTo>
                  <a:lnTo>
                    <a:pt x="186" y="349"/>
                  </a:lnTo>
                  <a:lnTo>
                    <a:pt x="198" y="347"/>
                  </a:lnTo>
                  <a:lnTo>
                    <a:pt x="198" y="347"/>
                  </a:lnTo>
                  <a:close/>
                  <a:moveTo>
                    <a:pt x="607" y="612"/>
                  </a:moveTo>
                  <a:lnTo>
                    <a:pt x="607" y="612"/>
                  </a:lnTo>
                  <a:lnTo>
                    <a:pt x="615" y="605"/>
                  </a:lnTo>
                  <a:lnTo>
                    <a:pt x="625" y="599"/>
                  </a:lnTo>
                  <a:lnTo>
                    <a:pt x="634" y="597"/>
                  </a:lnTo>
                  <a:lnTo>
                    <a:pt x="644" y="595"/>
                  </a:lnTo>
                  <a:lnTo>
                    <a:pt x="655" y="597"/>
                  </a:lnTo>
                  <a:lnTo>
                    <a:pt x="665" y="599"/>
                  </a:lnTo>
                  <a:lnTo>
                    <a:pt x="673" y="605"/>
                  </a:lnTo>
                  <a:lnTo>
                    <a:pt x="683" y="612"/>
                  </a:lnTo>
                  <a:lnTo>
                    <a:pt x="683" y="612"/>
                  </a:lnTo>
                  <a:lnTo>
                    <a:pt x="688" y="620"/>
                  </a:lnTo>
                  <a:lnTo>
                    <a:pt x="694" y="628"/>
                  </a:lnTo>
                  <a:lnTo>
                    <a:pt x="697" y="639"/>
                  </a:lnTo>
                  <a:lnTo>
                    <a:pt x="698" y="649"/>
                  </a:lnTo>
                  <a:lnTo>
                    <a:pt x="697" y="659"/>
                  </a:lnTo>
                  <a:lnTo>
                    <a:pt x="694" y="669"/>
                  </a:lnTo>
                  <a:lnTo>
                    <a:pt x="688" y="678"/>
                  </a:lnTo>
                  <a:lnTo>
                    <a:pt x="683" y="687"/>
                  </a:lnTo>
                  <a:lnTo>
                    <a:pt x="683" y="687"/>
                  </a:lnTo>
                  <a:lnTo>
                    <a:pt x="673" y="693"/>
                  </a:lnTo>
                  <a:lnTo>
                    <a:pt x="665" y="699"/>
                  </a:lnTo>
                  <a:lnTo>
                    <a:pt x="655" y="702"/>
                  </a:lnTo>
                  <a:lnTo>
                    <a:pt x="644" y="702"/>
                  </a:lnTo>
                  <a:lnTo>
                    <a:pt x="634" y="702"/>
                  </a:lnTo>
                  <a:lnTo>
                    <a:pt x="625" y="699"/>
                  </a:lnTo>
                  <a:lnTo>
                    <a:pt x="615" y="693"/>
                  </a:lnTo>
                  <a:lnTo>
                    <a:pt x="607" y="687"/>
                  </a:lnTo>
                  <a:lnTo>
                    <a:pt x="607" y="687"/>
                  </a:lnTo>
                  <a:lnTo>
                    <a:pt x="600" y="678"/>
                  </a:lnTo>
                  <a:lnTo>
                    <a:pt x="596" y="669"/>
                  </a:lnTo>
                  <a:lnTo>
                    <a:pt x="591" y="659"/>
                  </a:lnTo>
                  <a:lnTo>
                    <a:pt x="591" y="649"/>
                  </a:lnTo>
                  <a:lnTo>
                    <a:pt x="591" y="639"/>
                  </a:lnTo>
                  <a:lnTo>
                    <a:pt x="596" y="628"/>
                  </a:lnTo>
                  <a:lnTo>
                    <a:pt x="600" y="620"/>
                  </a:lnTo>
                  <a:lnTo>
                    <a:pt x="607" y="612"/>
                  </a:lnTo>
                  <a:lnTo>
                    <a:pt x="607" y="6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5"/>
          <p:cNvGrpSpPr/>
          <p:nvPr/>
        </p:nvGrpSpPr>
        <p:grpSpPr>
          <a:xfrm>
            <a:off x="7638678" y="342899"/>
            <a:ext cx="449633" cy="504826"/>
            <a:chOff x="14981238" y="174676"/>
            <a:chExt cx="530225" cy="595312"/>
          </a:xfrm>
          <a:solidFill>
            <a:schemeClr val="bg1">
              <a:lumMod val="50000"/>
            </a:schemeClr>
          </a:solidFill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5159038" y="174676"/>
              <a:ext cx="174625" cy="128588"/>
            </a:xfrm>
            <a:custGeom>
              <a:avLst/>
              <a:gdLst>
                <a:gd name="T0" fmla="*/ 111 w 221"/>
                <a:gd name="T1" fmla="*/ 68 h 161"/>
                <a:gd name="T2" fmla="*/ 111 w 221"/>
                <a:gd name="T3" fmla="*/ 68 h 161"/>
                <a:gd name="T4" fmla="*/ 114 w 221"/>
                <a:gd name="T5" fmla="*/ 71 h 161"/>
                <a:gd name="T6" fmla="*/ 118 w 221"/>
                <a:gd name="T7" fmla="*/ 75 h 161"/>
                <a:gd name="T8" fmla="*/ 124 w 221"/>
                <a:gd name="T9" fmla="*/ 80 h 161"/>
                <a:gd name="T10" fmla="*/ 129 w 221"/>
                <a:gd name="T11" fmla="*/ 90 h 161"/>
                <a:gd name="T12" fmla="*/ 135 w 221"/>
                <a:gd name="T13" fmla="*/ 102 h 161"/>
                <a:gd name="T14" fmla="*/ 142 w 221"/>
                <a:gd name="T15" fmla="*/ 118 h 161"/>
                <a:gd name="T16" fmla="*/ 149 w 221"/>
                <a:gd name="T17" fmla="*/ 137 h 161"/>
                <a:gd name="T18" fmla="*/ 156 w 221"/>
                <a:gd name="T19" fmla="*/ 161 h 161"/>
                <a:gd name="T20" fmla="*/ 156 w 221"/>
                <a:gd name="T21" fmla="*/ 161 h 161"/>
                <a:gd name="T22" fmla="*/ 189 w 221"/>
                <a:gd name="T23" fmla="*/ 148 h 161"/>
                <a:gd name="T24" fmla="*/ 221 w 221"/>
                <a:gd name="T25" fmla="*/ 137 h 161"/>
                <a:gd name="T26" fmla="*/ 221 w 221"/>
                <a:gd name="T27" fmla="*/ 137 h 161"/>
                <a:gd name="T28" fmla="*/ 212 w 221"/>
                <a:gd name="T29" fmla="*/ 111 h 161"/>
                <a:gd name="T30" fmla="*/ 204 w 221"/>
                <a:gd name="T31" fmla="*/ 86 h 161"/>
                <a:gd name="T32" fmla="*/ 193 w 221"/>
                <a:gd name="T33" fmla="*/ 64 h 161"/>
                <a:gd name="T34" fmla="*/ 181 w 221"/>
                <a:gd name="T35" fmla="*/ 43 h 161"/>
                <a:gd name="T36" fmla="*/ 174 w 221"/>
                <a:gd name="T37" fmla="*/ 33 h 161"/>
                <a:gd name="T38" fmla="*/ 167 w 221"/>
                <a:gd name="T39" fmla="*/ 25 h 161"/>
                <a:gd name="T40" fmla="*/ 158 w 221"/>
                <a:gd name="T41" fmla="*/ 18 h 161"/>
                <a:gd name="T42" fmla="*/ 150 w 221"/>
                <a:gd name="T43" fmla="*/ 11 h 161"/>
                <a:gd name="T44" fmla="*/ 140 w 221"/>
                <a:gd name="T45" fmla="*/ 7 h 161"/>
                <a:gd name="T46" fmla="*/ 131 w 221"/>
                <a:gd name="T47" fmla="*/ 3 h 161"/>
                <a:gd name="T48" fmla="*/ 121 w 221"/>
                <a:gd name="T49" fmla="*/ 0 h 161"/>
                <a:gd name="T50" fmla="*/ 111 w 221"/>
                <a:gd name="T51" fmla="*/ 0 h 161"/>
                <a:gd name="T52" fmla="*/ 111 w 221"/>
                <a:gd name="T53" fmla="*/ 0 h 161"/>
                <a:gd name="T54" fmla="*/ 102 w 221"/>
                <a:gd name="T55" fmla="*/ 0 h 161"/>
                <a:gd name="T56" fmla="*/ 92 w 221"/>
                <a:gd name="T57" fmla="*/ 3 h 161"/>
                <a:gd name="T58" fmla="*/ 82 w 221"/>
                <a:gd name="T59" fmla="*/ 5 h 161"/>
                <a:gd name="T60" fmla="*/ 71 w 221"/>
                <a:gd name="T61" fmla="*/ 12 h 161"/>
                <a:gd name="T62" fmla="*/ 60 w 221"/>
                <a:gd name="T63" fmla="*/ 21 h 161"/>
                <a:gd name="T64" fmla="*/ 49 w 221"/>
                <a:gd name="T65" fmla="*/ 32 h 161"/>
                <a:gd name="T66" fmla="*/ 38 w 221"/>
                <a:gd name="T67" fmla="*/ 47 h 161"/>
                <a:gd name="T68" fmla="*/ 28 w 221"/>
                <a:gd name="T69" fmla="*/ 65 h 161"/>
                <a:gd name="T70" fmla="*/ 28 w 221"/>
                <a:gd name="T71" fmla="*/ 65 h 161"/>
                <a:gd name="T72" fmla="*/ 20 w 221"/>
                <a:gd name="T73" fmla="*/ 82 h 161"/>
                <a:gd name="T74" fmla="*/ 13 w 221"/>
                <a:gd name="T75" fmla="*/ 98 h 161"/>
                <a:gd name="T76" fmla="*/ 7 w 221"/>
                <a:gd name="T77" fmla="*/ 116 h 161"/>
                <a:gd name="T78" fmla="*/ 0 w 221"/>
                <a:gd name="T79" fmla="*/ 137 h 161"/>
                <a:gd name="T80" fmla="*/ 0 w 221"/>
                <a:gd name="T81" fmla="*/ 137 h 161"/>
                <a:gd name="T82" fmla="*/ 32 w 221"/>
                <a:gd name="T83" fmla="*/ 148 h 161"/>
                <a:gd name="T84" fmla="*/ 66 w 221"/>
                <a:gd name="T85" fmla="*/ 161 h 161"/>
                <a:gd name="T86" fmla="*/ 66 w 221"/>
                <a:gd name="T87" fmla="*/ 161 h 161"/>
                <a:gd name="T88" fmla="*/ 72 w 221"/>
                <a:gd name="T89" fmla="*/ 137 h 161"/>
                <a:gd name="T90" fmla="*/ 79 w 221"/>
                <a:gd name="T91" fmla="*/ 118 h 161"/>
                <a:gd name="T92" fmla="*/ 86 w 221"/>
                <a:gd name="T93" fmla="*/ 102 h 161"/>
                <a:gd name="T94" fmla="*/ 93 w 221"/>
                <a:gd name="T95" fmla="*/ 90 h 161"/>
                <a:gd name="T96" fmla="*/ 99 w 221"/>
                <a:gd name="T97" fmla="*/ 80 h 161"/>
                <a:gd name="T98" fmla="*/ 104 w 221"/>
                <a:gd name="T99" fmla="*/ 75 h 161"/>
                <a:gd name="T100" fmla="*/ 109 w 221"/>
                <a:gd name="T101" fmla="*/ 71 h 161"/>
                <a:gd name="T102" fmla="*/ 111 w 221"/>
                <a:gd name="T103" fmla="*/ 68 h 161"/>
                <a:gd name="T104" fmla="*/ 111 w 221"/>
                <a:gd name="T105" fmla="*/ 6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1" h="161">
                  <a:moveTo>
                    <a:pt x="111" y="68"/>
                  </a:moveTo>
                  <a:lnTo>
                    <a:pt x="111" y="68"/>
                  </a:lnTo>
                  <a:lnTo>
                    <a:pt x="114" y="71"/>
                  </a:lnTo>
                  <a:lnTo>
                    <a:pt x="118" y="75"/>
                  </a:lnTo>
                  <a:lnTo>
                    <a:pt x="124" y="80"/>
                  </a:lnTo>
                  <a:lnTo>
                    <a:pt x="129" y="90"/>
                  </a:lnTo>
                  <a:lnTo>
                    <a:pt x="135" y="102"/>
                  </a:lnTo>
                  <a:lnTo>
                    <a:pt x="142" y="118"/>
                  </a:lnTo>
                  <a:lnTo>
                    <a:pt x="149" y="137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89" y="148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12" y="111"/>
                  </a:lnTo>
                  <a:lnTo>
                    <a:pt x="204" y="86"/>
                  </a:lnTo>
                  <a:lnTo>
                    <a:pt x="193" y="64"/>
                  </a:lnTo>
                  <a:lnTo>
                    <a:pt x="181" y="43"/>
                  </a:lnTo>
                  <a:lnTo>
                    <a:pt x="174" y="33"/>
                  </a:lnTo>
                  <a:lnTo>
                    <a:pt x="167" y="25"/>
                  </a:lnTo>
                  <a:lnTo>
                    <a:pt x="158" y="18"/>
                  </a:lnTo>
                  <a:lnTo>
                    <a:pt x="150" y="11"/>
                  </a:lnTo>
                  <a:lnTo>
                    <a:pt x="140" y="7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2" y="3"/>
                  </a:lnTo>
                  <a:lnTo>
                    <a:pt x="82" y="5"/>
                  </a:lnTo>
                  <a:lnTo>
                    <a:pt x="71" y="12"/>
                  </a:lnTo>
                  <a:lnTo>
                    <a:pt x="60" y="21"/>
                  </a:lnTo>
                  <a:lnTo>
                    <a:pt x="49" y="32"/>
                  </a:lnTo>
                  <a:lnTo>
                    <a:pt x="38" y="47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0" y="82"/>
                  </a:lnTo>
                  <a:lnTo>
                    <a:pt x="13" y="98"/>
                  </a:lnTo>
                  <a:lnTo>
                    <a:pt x="7" y="116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32" y="148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72" y="137"/>
                  </a:lnTo>
                  <a:lnTo>
                    <a:pt x="79" y="118"/>
                  </a:lnTo>
                  <a:lnTo>
                    <a:pt x="86" y="102"/>
                  </a:lnTo>
                  <a:lnTo>
                    <a:pt x="93" y="90"/>
                  </a:lnTo>
                  <a:lnTo>
                    <a:pt x="99" y="80"/>
                  </a:lnTo>
                  <a:lnTo>
                    <a:pt x="104" y="75"/>
                  </a:lnTo>
                  <a:lnTo>
                    <a:pt x="109" y="71"/>
                  </a:lnTo>
                  <a:lnTo>
                    <a:pt x="111" y="68"/>
                  </a:lnTo>
                  <a:lnTo>
                    <a:pt x="111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4981238" y="293738"/>
              <a:ext cx="233363" cy="160338"/>
            </a:xfrm>
            <a:custGeom>
              <a:avLst/>
              <a:gdLst>
                <a:gd name="T0" fmla="*/ 126 w 293"/>
                <a:gd name="T1" fmla="*/ 158 h 202"/>
                <a:gd name="T2" fmla="*/ 109 w 293"/>
                <a:gd name="T3" fmla="*/ 143 h 202"/>
                <a:gd name="T4" fmla="*/ 87 w 293"/>
                <a:gd name="T5" fmla="*/ 115 h 202"/>
                <a:gd name="T6" fmla="*/ 74 w 293"/>
                <a:gd name="T7" fmla="*/ 94 h 202"/>
                <a:gd name="T8" fmla="*/ 69 w 293"/>
                <a:gd name="T9" fmla="*/ 80 h 202"/>
                <a:gd name="T10" fmla="*/ 67 w 293"/>
                <a:gd name="T11" fmla="*/ 73 h 202"/>
                <a:gd name="T12" fmla="*/ 76 w 293"/>
                <a:gd name="T13" fmla="*/ 71 h 202"/>
                <a:gd name="T14" fmla="*/ 95 w 293"/>
                <a:gd name="T15" fmla="*/ 68 h 202"/>
                <a:gd name="T16" fmla="*/ 113 w 293"/>
                <a:gd name="T17" fmla="*/ 69 h 202"/>
                <a:gd name="T18" fmla="*/ 155 w 293"/>
                <a:gd name="T19" fmla="*/ 76 h 202"/>
                <a:gd name="T20" fmla="*/ 178 w 293"/>
                <a:gd name="T21" fmla="*/ 82 h 202"/>
                <a:gd name="T22" fmla="*/ 200 w 293"/>
                <a:gd name="T23" fmla="*/ 73 h 202"/>
                <a:gd name="T24" fmla="*/ 224 w 293"/>
                <a:gd name="T25" fmla="*/ 71 h 202"/>
                <a:gd name="T26" fmla="*/ 238 w 293"/>
                <a:gd name="T27" fmla="*/ 72 h 202"/>
                <a:gd name="T28" fmla="*/ 252 w 293"/>
                <a:gd name="T29" fmla="*/ 75 h 202"/>
                <a:gd name="T30" fmla="*/ 293 w 293"/>
                <a:gd name="T31" fmla="*/ 51 h 202"/>
                <a:gd name="T32" fmla="*/ 238 w 293"/>
                <a:gd name="T33" fmla="*/ 29 h 202"/>
                <a:gd name="T34" fmla="*/ 185 w 293"/>
                <a:gd name="T35" fmla="*/ 13 h 202"/>
                <a:gd name="T36" fmla="*/ 138 w 293"/>
                <a:gd name="T37" fmla="*/ 3 h 202"/>
                <a:gd name="T38" fmla="*/ 95 w 293"/>
                <a:gd name="T39" fmla="*/ 0 h 202"/>
                <a:gd name="T40" fmla="*/ 77 w 293"/>
                <a:gd name="T41" fmla="*/ 0 h 202"/>
                <a:gd name="T42" fmla="*/ 47 w 293"/>
                <a:gd name="T43" fmla="*/ 7 h 202"/>
                <a:gd name="T44" fmla="*/ 26 w 293"/>
                <a:gd name="T45" fmla="*/ 18 h 202"/>
                <a:gd name="T46" fmla="*/ 13 w 293"/>
                <a:gd name="T47" fmla="*/ 32 h 202"/>
                <a:gd name="T48" fmla="*/ 8 w 293"/>
                <a:gd name="T49" fmla="*/ 39 h 202"/>
                <a:gd name="T50" fmla="*/ 1 w 293"/>
                <a:gd name="T51" fmla="*/ 57 h 202"/>
                <a:gd name="T52" fmla="*/ 0 w 293"/>
                <a:gd name="T53" fmla="*/ 75 h 202"/>
                <a:gd name="T54" fmla="*/ 2 w 293"/>
                <a:gd name="T55" fmla="*/ 96 h 202"/>
                <a:gd name="T56" fmla="*/ 9 w 293"/>
                <a:gd name="T57" fmla="*/ 116 h 202"/>
                <a:gd name="T58" fmla="*/ 34 w 293"/>
                <a:gd name="T59" fmla="*/ 159 h 202"/>
                <a:gd name="T60" fmla="*/ 72 w 293"/>
                <a:gd name="T61" fmla="*/ 202 h 202"/>
                <a:gd name="T62" fmla="*/ 98 w 293"/>
                <a:gd name="T63" fmla="*/ 180 h 202"/>
                <a:gd name="T64" fmla="*/ 126 w 293"/>
                <a:gd name="T65" fmla="*/ 1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202">
                  <a:moveTo>
                    <a:pt x="126" y="158"/>
                  </a:moveTo>
                  <a:lnTo>
                    <a:pt x="126" y="158"/>
                  </a:lnTo>
                  <a:lnTo>
                    <a:pt x="109" y="143"/>
                  </a:lnTo>
                  <a:lnTo>
                    <a:pt x="109" y="143"/>
                  </a:lnTo>
                  <a:lnTo>
                    <a:pt x="96" y="128"/>
                  </a:lnTo>
                  <a:lnTo>
                    <a:pt x="87" y="115"/>
                  </a:lnTo>
                  <a:lnTo>
                    <a:pt x="80" y="104"/>
                  </a:lnTo>
                  <a:lnTo>
                    <a:pt x="74" y="94"/>
                  </a:lnTo>
                  <a:lnTo>
                    <a:pt x="70" y="86"/>
                  </a:lnTo>
                  <a:lnTo>
                    <a:pt x="69" y="80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70" y="72"/>
                  </a:lnTo>
                  <a:lnTo>
                    <a:pt x="76" y="71"/>
                  </a:lnTo>
                  <a:lnTo>
                    <a:pt x="84" y="69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113" y="69"/>
                  </a:lnTo>
                  <a:lnTo>
                    <a:pt x="132" y="72"/>
                  </a:lnTo>
                  <a:lnTo>
                    <a:pt x="155" y="76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88" y="78"/>
                  </a:lnTo>
                  <a:lnTo>
                    <a:pt x="200" y="73"/>
                  </a:lnTo>
                  <a:lnTo>
                    <a:pt x="211" y="72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38" y="72"/>
                  </a:lnTo>
                  <a:lnTo>
                    <a:pt x="252" y="75"/>
                  </a:lnTo>
                  <a:lnTo>
                    <a:pt x="252" y="75"/>
                  </a:lnTo>
                  <a:lnTo>
                    <a:pt x="293" y="51"/>
                  </a:lnTo>
                  <a:lnTo>
                    <a:pt x="293" y="51"/>
                  </a:lnTo>
                  <a:lnTo>
                    <a:pt x="265" y="40"/>
                  </a:lnTo>
                  <a:lnTo>
                    <a:pt x="238" y="29"/>
                  </a:lnTo>
                  <a:lnTo>
                    <a:pt x="210" y="21"/>
                  </a:lnTo>
                  <a:lnTo>
                    <a:pt x="185" y="13"/>
                  </a:lnTo>
                  <a:lnTo>
                    <a:pt x="160" y="7"/>
                  </a:lnTo>
                  <a:lnTo>
                    <a:pt x="138" y="3"/>
                  </a:lnTo>
                  <a:lnTo>
                    <a:pt x="116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77" y="0"/>
                  </a:lnTo>
                  <a:lnTo>
                    <a:pt x="60" y="3"/>
                  </a:lnTo>
                  <a:lnTo>
                    <a:pt x="47" y="7"/>
                  </a:lnTo>
                  <a:lnTo>
                    <a:pt x="36" y="13"/>
                  </a:lnTo>
                  <a:lnTo>
                    <a:pt x="26" y="18"/>
                  </a:lnTo>
                  <a:lnTo>
                    <a:pt x="19" y="25"/>
                  </a:lnTo>
                  <a:lnTo>
                    <a:pt x="13" y="32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4" y="47"/>
                  </a:lnTo>
                  <a:lnTo>
                    <a:pt x="1" y="57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86"/>
                  </a:lnTo>
                  <a:lnTo>
                    <a:pt x="2" y="96"/>
                  </a:lnTo>
                  <a:lnTo>
                    <a:pt x="5" y="105"/>
                  </a:lnTo>
                  <a:lnTo>
                    <a:pt x="9" y="116"/>
                  </a:lnTo>
                  <a:lnTo>
                    <a:pt x="20" y="137"/>
                  </a:lnTo>
                  <a:lnTo>
                    <a:pt x="34" y="159"/>
                  </a:lnTo>
                  <a:lnTo>
                    <a:pt x="52" y="180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98" y="180"/>
                  </a:lnTo>
                  <a:lnTo>
                    <a:pt x="126" y="158"/>
                  </a:lnTo>
                  <a:lnTo>
                    <a:pt x="126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4981238" y="293738"/>
              <a:ext cx="530225" cy="358775"/>
            </a:xfrm>
            <a:custGeom>
              <a:avLst/>
              <a:gdLst>
                <a:gd name="T0" fmla="*/ 217 w 667"/>
                <a:gd name="T1" fmla="*/ 357 h 453"/>
                <a:gd name="T2" fmla="*/ 150 w 667"/>
                <a:gd name="T3" fmla="*/ 377 h 453"/>
                <a:gd name="T4" fmla="*/ 95 w 667"/>
                <a:gd name="T5" fmla="*/ 384 h 453"/>
                <a:gd name="T6" fmla="*/ 70 w 667"/>
                <a:gd name="T7" fmla="*/ 381 h 453"/>
                <a:gd name="T8" fmla="*/ 67 w 667"/>
                <a:gd name="T9" fmla="*/ 377 h 453"/>
                <a:gd name="T10" fmla="*/ 76 w 667"/>
                <a:gd name="T11" fmla="*/ 356 h 453"/>
                <a:gd name="T12" fmla="*/ 103 w 667"/>
                <a:gd name="T13" fmla="*/ 317 h 453"/>
                <a:gd name="T14" fmla="*/ 137 w 667"/>
                <a:gd name="T15" fmla="*/ 284 h 453"/>
                <a:gd name="T16" fmla="*/ 200 w 667"/>
                <a:gd name="T17" fmla="*/ 231 h 453"/>
                <a:gd name="T18" fmla="*/ 224 w 667"/>
                <a:gd name="T19" fmla="*/ 236 h 453"/>
                <a:gd name="T20" fmla="*/ 249 w 667"/>
                <a:gd name="T21" fmla="*/ 230 h 453"/>
                <a:gd name="T22" fmla="*/ 278 w 667"/>
                <a:gd name="T23" fmla="*/ 208 h 453"/>
                <a:gd name="T24" fmla="*/ 289 w 667"/>
                <a:gd name="T25" fmla="*/ 172 h 453"/>
                <a:gd name="T26" fmla="*/ 299 w 667"/>
                <a:gd name="T27" fmla="*/ 166 h 453"/>
                <a:gd name="T28" fmla="*/ 414 w 667"/>
                <a:gd name="T29" fmla="*/ 109 h 453"/>
                <a:gd name="T30" fmla="*/ 516 w 667"/>
                <a:gd name="T31" fmla="*/ 75 h 453"/>
                <a:gd name="T32" fmla="*/ 570 w 667"/>
                <a:gd name="T33" fmla="*/ 68 h 453"/>
                <a:gd name="T34" fmla="*/ 595 w 667"/>
                <a:gd name="T35" fmla="*/ 72 h 453"/>
                <a:gd name="T36" fmla="*/ 598 w 667"/>
                <a:gd name="T37" fmla="*/ 76 h 453"/>
                <a:gd name="T38" fmla="*/ 589 w 667"/>
                <a:gd name="T39" fmla="*/ 97 h 453"/>
                <a:gd name="T40" fmla="*/ 562 w 667"/>
                <a:gd name="T41" fmla="*/ 136 h 453"/>
                <a:gd name="T42" fmla="*/ 541 w 667"/>
                <a:gd name="T43" fmla="*/ 158 h 453"/>
                <a:gd name="T44" fmla="*/ 594 w 667"/>
                <a:gd name="T45" fmla="*/ 202 h 453"/>
                <a:gd name="T46" fmla="*/ 603 w 667"/>
                <a:gd name="T47" fmla="*/ 193 h 453"/>
                <a:gd name="T48" fmla="*/ 646 w 667"/>
                <a:gd name="T49" fmla="*/ 136 h 453"/>
                <a:gd name="T50" fmla="*/ 661 w 667"/>
                <a:gd name="T51" fmla="*/ 105 h 453"/>
                <a:gd name="T52" fmla="*/ 667 w 667"/>
                <a:gd name="T53" fmla="*/ 71 h 453"/>
                <a:gd name="T54" fmla="*/ 660 w 667"/>
                <a:gd name="T55" fmla="*/ 46 h 453"/>
                <a:gd name="T56" fmla="*/ 653 w 667"/>
                <a:gd name="T57" fmla="*/ 32 h 453"/>
                <a:gd name="T58" fmla="*/ 630 w 667"/>
                <a:gd name="T59" fmla="*/ 13 h 453"/>
                <a:gd name="T60" fmla="*/ 588 w 667"/>
                <a:gd name="T61" fmla="*/ 0 h 453"/>
                <a:gd name="T62" fmla="*/ 555 w 667"/>
                <a:gd name="T63" fmla="*/ 0 h 453"/>
                <a:gd name="T64" fmla="*/ 470 w 667"/>
                <a:gd name="T65" fmla="*/ 15 h 453"/>
                <a:gd name="T66" fmla="*/ 350 w 667"/>
                <a:gd name="T67" fmla="*/ 62 h 453"/>
                <a:gd name="T68" fmla="*/ 264 w 667"/>
                <a:gd name="T69" fmla="*/ 107 h 453"/>
                <a:gd name="T70" fmla="*/ 247 w 667"/>
                <a:gd name="T71" fmla="*/ 109 h 453"/>
                <a:gd name="T72" fmla="*/ 224 w 667"/>
                <a:gd name="T73" fmla="*/ 105 h 453"/>
                <a:gd name="T74" fmla="*/ 199 w 667"/>
                <a:gd name="T75" fmla="*/ 111 h 453"/>
                <a:gd name="T76" fmla="*/ 170 w 667"/>
                <a:gd name="T77" fmla="*/ 134 h 453"/>
                <a:gd name="T78" fmla="*/ 159 w 667"/>
                <a:gd name="T79" fmla="*/ 170 h 453"/>
                <a:gd name="T80" fmla="*/ 159 w 667"/>
                <a:gd name="T81" fmla="*/ 176 h 453"/>
                <a:gd name="T82" fmla="*/ 84 w 667"/>
                <a:gd name="T83" fmla="*/ 238 h 453"/>
                <a:gd name="T84" fmla="*/ 45 w 667"/>
                <a:gd name="T85" fmla="*/ 280 h 453"/>
                <a:gd name="T86" fmla="*/ 9 w 667"/>
                <a:gd name="T87" fmla="*/ 334 h 453"/>
                <a:gd name="T88" fmla="*/ 1 w 667"/>
                <a:gd name="T89" fmla="*/ 360 h 453"/>
                <a:gd name="T90" fmla="*/ 0 w 667"/>
                <a:gd name="T91" fmla="*/ 392 h 453"/>
                <a:gd name="T92" fmla="*/ 8 w 667"/>
                <a:gd name="T93" fmla="*/ 414 h 453"/>
                <a:gd name="T94" fmla="*/ 19 w 667"/>
                <a:gd name="T95" fmla="*/ 428 h 453"/>
                <a:gd name="T96" fmla="*/ 47 w 667"/>
                <a:gd name="T97" fmla="*/ 446 h 453"/>
                <a:gd name="T98" fmla="*/ 95 w 667"/>
                <a:gd name="T99" fmla="*/ 453 h 453"/>
                <a:gd name="T100" fmla="*/ 138 w 667"/>
                <a:gd name="T101" fmla="*/ 450 h 453"/>
                <a:gd name="T102" fmla="*/ 211 w 667"/>
                <a:gd name="T103" fmla="*/ 432 h 453"/>
                <a:gd name="T104" fmla="*/ 293 w 667"/>
                <a:gd name="T105" fmla="*/ 400 h 453"/>
                <a:gd name="T106" fmla="*/ 247 w 667"/>
                <a:gd name="T107" fmla="*/ 37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7" h="453">
                  <a:moveTo>
                    <a:pt x="247" y="375"/>
                  </a:moveTo>
                  <a:lnTo>
                    <a:pt x="247" y="375"/>
                  </a:lnTo>
                  <a:lnTo>
                    <a:pt x="217" y="357"/>
                  </a:lnTo>
                  <a:lnTo>
                    <a:pt x="217" y="357"/>
                  </a:lnTo>
                  <a:lnTo>
                    <a:pt x="182" y="369"/>
                  </a:lnTo>
                  <a:lnTo>
                    <a:pt x="150" y="377"/>
                  </a:lnTo>
                  <a:lnTo>
                    <a:pt x="121" y="382"/>
                  </a:lnTo>
                  <a:lnTo>
                    <a:pt x="95" y="384"/>
                  </a:lnTo>
                  <a:lnTo>
                    <a:pt x="95" y="384"/>
                  </a:lnTo>
                  <a:lnTo>
                    <a:pt x="84" y="384"/>
                  </a:lnTo>
                  <a:lnTo>
                    <a:pt x="76" y="382"/>
                  </a:lnTo>
                  <a:lnTo>
                    <a:pt x="70" y="381"/>
                  </a:lnTo>
                  <a:lnTo>
                    <a:pt x="67" y="380"/>
                  </a:lnTo>
                  <a:lnTo>
                    <a:pt x="67" y="380"/>
                  </a:lnTo>
                  <a:lnTo>
                    <a:pt x="67" y="377"/>
                  </a:lnTo>
                  <a:lnTo>
                    <a:pt x="69" y="371"/>
                  </a:lnTo>
                  <a:lnTo>
                    <a:pt x="72" y="364"/>
                  </a:lnTo>
                  <a:lnTo>
                    <a:pt x="76" y="356"/>
                  </a:lnTo>
                  <a:lnTo>
                    <a:pt x="83" y="345"/>
                  </a:lnTo>
                  <a:lnTo>
                    <a:pt x="91" y="332"/>
                  </a:lnTo>
                  <a:lnTo>
                    <a:pt x="103" y="317"/>
                  </a:lnTo>
                  <a:lnTo>
                    <a:pt x="119" y="301"/>
                  </a:lnTo>
                  <a:lnTo>
                    <a:pt x="119" y="301"/>
                  </a:lnTo>
                  <a:lnTo>
                    <a:pt x="137" y="284"/>
                  </a:lnTo>
                  <a:lnTo>
                    <a:pt x="156" y="266"/>
                  </a:lnTo>
                  <a:lnTo>
                    <a:pt x="177" y="248"/>
                  </a:lnTo>
                  <a:lnTo>
                    <a:pt x="200" y="231"/>
                  </a:lnTo>
                  <a:lnTo>
                    <a:pt x="200" y="231"/>
                  </a:lnTo>
                  <a:lnTo>
                    <a:pt x="211" y="234"/>
                  </a:lnTo>
                  <a:lnTo>
                    <a:pt x="224" y="236"/>
                  </a:lnTo>
                  <a:lnTo>
                    <a:pt x="224" y="236"/>
                  </a:lnTo>
                  <a:lnTo>
                    <a:pt x="236" y="234"/>
                  </a:lnTo>
                  <a:lnTo>
                    <a:pt x="249" y="230"/>
                  </a:lnTo>
                  <a:lnTo>
                    <a:pt x="260" y="224"/>
                  </a:lnTo>
                  <a:lnTo>
                    <a:pt x="270" y="218"/>
                  </a:lnTo>
                  <a:lnTo>
                    <a:pt x="278" y="208"/>
                  </a:lnTo>
                  <a:lnTo>
                    <a:pt x="283" y="197"/>
                  </a:lnTo>
                  <a:lnTo>
                    <a:pt x="288" y="184"/>
                  </a:lnTo>
                  <a:lnTo>
                    <a:pt x="289" y="172"/>
                  </a:lnTo>
                  <a:lnTo>
                    <a:pt x="289" y="172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337" y="146"/>
                  </a:lnTo>
                  <a:lnTo>
                    <a:pt x="376" y="126"/>
                  </a:lnTo>
                  <a:lnTo>
                    <a:pt x="414" y="109"/>
                  </a:lnTo>
                  <a:lnTo>
                    <a:pt x="450" y="96"/>
                  </a:lnTo>
                  <a:lnTo>
                    <a:pt x="484" y="83"/>
                  </a:lnTo>
                  <a:lnTo>
                    <a:pt x="516" y="75"/>
                  </a:lnTo>
                  <a:lnTo>
                    <a:pt x="545" y="71"/>
                  </a:lnTo>
                  <a:lnTo>
                    <a:pt x="570" y="68"/>
                  </a:lnTo>
                  <a:lnTo>
                    <a:pt x="570" y="68"/>
                  </a:lnTo>
                  <a:lnTo>
                    <a:pt x="581" y="69"/>
                  </a:lnTo>
                  <a:lnTo>
                    <a:pt x="589" y="71"/>
                  </a:lnTo>
                  <a:lnTo>
                    <a:pt x="595" y="72"/>
                  </a:lnTo>
                  <a:lnTo>
                    <a:pt x="598" y="73"/>
                  </a:lnTo>
                  <a:lnTo>
                    <a:pt x="598" y="73"/>
                  </a:lnTo>
                  <a:lnTo>
                    <a:pt x="598" y="76"/>
                  </a:lnTo>
                  <a:lnTo>
                    <a:pt x="596" y="82"/>
                  </a:lnTo>
                  <a:lnTo>
                    <a:pt x="594" y="89"/>
                  </a:lnTo>
                  <a:lnTo>
                    <a:pt x="589" y="97"/>
                  </a:lnTo>
                  <a:lnTo>
                    <a:pt x="584" y="108"/>
                  </a:lnTo>
                  <a:lnTo>
                    <a:pt x="574" y="121"/>
                  </a:lnTo>
                  <a:lnTo>
                    <a:pt x="562" y="136"/>
                  </a:lnTo>
                  <a:lnTo>
                    <a:pt x="547" y="152"/>
                  </a:lnTo>
                  <a:lnTo>
                    <a:pt x="547" y="152"/>
                  </a:lnTo>
                  <a:lnTo>
                    <a:pt x="541" y="158"/>
                  </a:lnTo>
                  <a:lnTo>
                    <a:pt x="541" y="158"/>
                  </a:lnTo>
                  <a:lnTo>
                    <a:pt x="569" y="180"/>
                  </a:lnTo>
                  <a:lnTo>
                    <a:pt x="594" y="202"/>
                  </a:lnTo>
                  <a:lnTo>
                    <a:pt x="594" y="202"/>
                  </a:lnTo>
                  <a:lnTo>
                    <a:pt x="603" y="193"/>
                  </a:lnTo>
                  <a:lnTo>
                    <a:pt x="603" y="193"/>
                  </a:lnTo>
                  <a:lnTo>
                    <a:pt x="620" y="173"/>
                  </a:lnTo>
                  <a:lnTo>
                    <a:pt x="635" y="154"/>
                  </a:lnTo>
                  <a:lnTo>
                    <a:pt x="646" y="136"/>
                  </a:lnTo>
                  <a:lnTo>
                    <a:pt x="656" y="118"/>
                  </a:lnTo>
                  <a:lnTo>
                    <a:pt x="656" y="118"/>
                  </a:lnTo>
                  <a:lnTo>
                    <a:pt x="661" y="105"/>
                  </a:lnTo>
                  <a:lnTo>
                    <a:pt x="664" y="91"/>
                  </a:lnTo>
                  <a:lnTo>
                    <a:pt x="667" y="80"/>
                  </a:lnTo>
                  <a:lnTo>
                    <a:pt x="667" y="71"/>
                  </a:lnTo>
                  <a:lnTo>
                    <a:pt x="666" y="61"/>
                  </a:lnTo>
                  <a:lnTo>
                    <a:pt x="663" y="53"/>
                  </a:lnTo>
                  <a:lnTo>
                    <a:pt x="660" y="46"/>
                  </a:lnTo>
                  <a:lnTo>
                    <a:pt x="657" y="39"/>
                  </a:lnTo>
                  <a:lnTo>
                    <a:pt x="657" y="39"/>
                  </a:lnTo>
                  <a:lnTo>
                    <a:pt x="653" y="32"/>
                  </a:lnTo>
                  <a:lnTo>
                    <a:pt x="648" y="25"/>
                  </a:lnTo>
                  <a:lnTo>
                    <a:pt x="639" y="18"/>
                  </a:lnTo>
                  <a:lnTo>
                    <a:pt x="630" y="13"/>
                  </a:lnTo>
                  <a:lnTo>
                    <a:pt x="619" y="7"/>
                  </a:lnTo>
                  <a:lnTo>
                    <a:pt x="605" y="3"/>
                  </a:lnTo>
                  <a:lnTo>
                    <a:pt x="588" y="0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55" y="0"/>
                  </a:lnTo>
                  <a:lnTo>
                    <a:pt x="540" y="1"/>
                  </a:lnTo>
                  <a:lnTo>
                    <a:pt x="506" y="7"/>
                  </a:lnTo>
                  <a:lnTo>
                    <a:pt x="470" y="15"/>
                  </a:lnTo>
                  <a:lnTo>
                    <a:pt x="433" y="28"/>
                  </a:lnTo>
                  <a:lnTo>
                    <a:pt x="393" y="43"/>
                  </a:lnTo>
                  <a:lnTo>
                    <a:pt x="350" y="62"/>
                  </a:lnTo>
                  <a:lnTo>
                    <a:pt x="307" y="83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47" y="109"/>
                  </a:lnTo>
                  <a:lnTo>
                    <a:pt x="239" y="107"/>
                  </a:lnTo>
                  <a:lnTo>
                    <a:pt x="232" y="105"/>
                  </a:lnTo>
                  <a:lnTo>
                    <a:pt x="224" y="105"/>
                  </a:lnTo>
                  <a:lnTo>
                    <a:pt x="224" y="105"/>
                  </a:lnTo>
                  <a:lnTo>
                    <a:pt x="211" y="107"/>
                  </a:lnTo>
                  <a:lnTo>
                    <a:pt x="199" y="111"/>
                  </a:lnTo>
                  <a:lnTo>
                    <a:pt x="188" y="116"/>
                  </a:lnTo>
                  <a:lnTo>
                    <a:pt x="178" y="125"/>
                  </a:lnTo>
                  <a:lnTo>
                    <a:pt x="170" y="134"/>
                  </a:lnTo>
                  <a:lnTo>
                    <a:pt x="164" y="146"/>
                  </a:lnTo>
                  <a:lnTo>
                    <a:pt x="160" y="157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59" y="176"/>
                  </a:lnTo>
                  <a:lnTo>
                    <a:pt x="159" y="176"/>
                  </a:lnTo>
                  <a:lnTo>
                    <a:pt x="132" y="197"/>
                  </a:lnTo>
                  <a:lnTo>
                    <a:pt x="106" y="218"/>
                  </a:lnTo>
                  <a:lnTo>
                    <a:pt x="84" y="238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45" y="280"/>
                  </a:lnTo>
                  <a:lnTo>
                    <a:pt x="30" y="298"/>
                  </a:lnTo>
                  <a:lnTo>
                    <a:pt x="19" y="317"/>
                  </a:lnTo>
                  <a:lnTo>
                    <a:pt x="9" y="334"/>
                  </a:lnTo>
                  <a:lnTo>
                    <a:pt x="9" y="334"/>
                  </a:lnTo>
                  <a:lnTo>
                    <a:pt x="4" y="348"/>
                  </a:lnTo>
                  <a:lnTo>
                    <a:pt x="1" y="360"/>
                  </a:lnTo>
                  <a:lnTo>
                    <a:pt x="0" y="373"/>
                  </a:lnTo>
                  <a:lnTo>
                    <a:pt x="0" y="382"/>
                  </a:lnTo>
                  <a:lnTo>
                    <a:pt x="0" y="392"/>
                  </a:lnTo>
                  <a:lnTo>
                    <a:pt x="2" y="400"/>
                  </a:lnTo>
                  <a:lnTo>
                    <a:pt x="5" y="407"/>
                  </a:lnTo>
                  <a:lnTo>
                    <a:pt x="8" y="414"/>
                  </a:lnTo>
                  <a:lnTo>
                    <a:pt x="8" y="414"/>
                  </a:lnTo>
                  <a:lnTo>
                    <a:pt x="13" y="421"/>
                  </a:lnTo>
                  <a:lnTo>
                    <a:pt x="19" y="428"/>
                  </a:lnTo>
                  <a:lnTo>
                    <a:pt x="26" y="434"/>
                  </a:lnTo>
                  <a:lnTo>
                    <a:pt x="36" y="441"/>
                  </a:lnTo>
                  <a:lnTo>
                    <a:pt x="47" y="446"/>
                  </a:lnTo>
                  <a:lnTo>
                    <a:pt x="60" y="449"/>
                  </a:lnTo>
                  <a:lnTo>
                    <a:pt x="77" y="452"/>
                  </a:lnTo>
                  <a:lnTo>
                    <a:pt x="95" y="453"/>
                  </a:lnTo>
                  <a:lnTo>
                    <a:pt x="95" y="453"/>
                  </a:lnTo>
                  <a:lnTo>
                    <a:pt x="116" y="452"/>
                  </a:lnTo>
                  <a:lnTo>
                    <a:pt x="138" y="450"/>
                  </a:lnTo>
                  <a:lnTo>
                    <a:pt x="160" y="446"/>
                  </a:lnTo>
                  <a:lnTo>
                    <a:pt x="185" y="439"/>
                  </a:lnTo>
                  <a:lnTo>
                    <a:pt x="211" y="432"/>
                  </a:lnTo>
                  <a:lnTo>
                    <a:pt x="238" y="423"/>
                  </a:lnTo>
                  <a:lnTo>
                    <a:pt x="265" y="413"/>
                  </a:lnTo>
                  <a:lnTo>
                    <a:pt x="293" y="400"/>
                  </a:lnTo>
                  <a:lnTo>
                    <a:pt x="293" y="400"/>
                  </a:lnTo>
                  <a:lnTo>
                    <a:pt x="247" y="375"/>
                  </a:lnTo>
                  <a:lnTo>
                    <a:pt x="247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5159038" y="642988"/>
              <a:ext cx="168275" cy="127000"/>
            </a:xfrm>
            <a:custGeom>
              <a:avLst/>
              <a:gdLst>
                <a:gd name="T0" fmla="*/ 154 w 212"/>
                <a:gd name="T1" fmla="*/ 5 h 160"/>
                <a:gd name="T2" fmla="*/ 154 w 212"/>
                <a:gd name="T3" fmla="*/ 5 h 160"/>
                <a:gd name="T4" fmla="*/ 147 w 212"/>
                <a:gd name="T5" fmla="*/ 27 h 160"/>
                <a:gd name="T6" fmla="*/ 140 w 212"/>
                <a:gd name="T7" fmla="*/ 45 h 160"/>
                <a:gd name="T8" fmla="*/ 135 w 212"/>
                <a:gd name="T9" fmla="*/ 60 h 160"/>
                <a:gd name="T10" fmla="*/ 128 w 212"/>
                <a:gd name="T11" fmla="*/ 72 h 160"/>
                <a:gd name="T12" fmla="*/ 122 w 212"/>
                <a:gd name="T13" fmla="*/ 80 h 160"/>
                <a:gd name="T14" fmla="*/ 118 w 212"/>
                <a:gd name="T15" fmla="*/ 85 h 160"/>
                <a:gd name="T16" fmla="*/ 114 w 212"/>
                <a:gd name="T17" fmla="*/ 90 h 160"/>
                <a:gd name="T18" fmla="*/ 111 w 212"/>
                <a:gd name="T19" fmla="*/ 91 h 160"/>
                <a:gd name="T20" fmla="*/ 111 w 212"/>
                <a:gd name="T21" fmla="*/ 91 h 160"/>
                <a:gd name="T22" fmla="*/ 109 w 212"/>
                <a:gd name="T23" fmla="*/ 90 h 160"/>
                <a:gd name="T24" fmla="*/ 104 w 212"/>
                <a:gd name="T25" fmla="*/ 85 h 160"/>
                <a:gd name="T26" fmla="*/ 99 w 212"/>
                <a:gd name="T27" fmla="*/ 80 h 160"/>
                <a:gd name="T28" fmla="*/ 93 w 212"/>
                <a:gd name="T29" fmla="*/ 70 h 160"/>
                <a:gd name="T30" fmla="*/ 86 w 212"/>
                <a:gd name="T31" fmla="*/ 58 h 160"/>
                <a:gd name="T32" fmla="*/ 79 w 212"/>
                <a:gd name="T33" fmla="*/ 42 h 160"/>
                <a:gd name="T34" fmla="*/ 72 w 212"/>
                <a:gd name="T35" fmla="*/ 23 h 160"/>
                <a:gd name="T36" fmla="*/ 66 w 212"/>
                <a:gd name="T37" fmla="*/ 0 h 160"/>
                <a:gd name="T38" fmla="*/ 66 w 212"/>
                <a:gd name="T39" fmla="*/ 0 h 160"/>
                <a:gd name="T40" fmla="*/ 32 w 212"/>
                <a:gd name="T41" fmla="*/ 12 h 160"/>
                <a:gd name="T42" fmla="*/ 0 w 212"/>
                <a:gd name="T43" fmla="*/ 23 h 160"/>
                <a:gd name="T44" fmla="*/ 0 w 212"/>
                <a:gd name="T45" fmla="*/ 23 h 160"/>
                <a:gd name="T46" fmla="*/ 9 w 212"/>
                <a:gd name="T47" fmla="*/ 48 h 160"/>
                <a:gd name="T48" fmla="*/ 18 w 212"/>
                <a:gd name="T49" fmla="*/ 73 h 160"/>
                <a:gd name="T50" fmla="*/ 28 w 212"/>
                <a:gd name="T51" fmla="*/ 96 h 160"/>
                <a:gd name="T52" fmla="*/ 42 w 212"/>
                <a:gd name="T53" fmla="*/ 117 h 160"/>
                <a:gd name="T54" fmla="*/ 49 w 212"/>
                <a:gd name="T55" fmla="*/ 127 h 160"/>
                <a:gd name="T56" fmla="*/ 56 w 212"/>
                <a:gd name="T57" fmla="*/ 135 h 160"/>
                <a:gd name="T58" fmla="*/ 64 w 212"/>
                <a:gd name="T59" fmla="*/ 142 h 160"/>
                <a:gd name="T60" fmla="*/ 72 w 212"/>
                <a:gd name="T61" fmla="*/ 149 h 160"/>
                <a:gd name="T62" fmla="*/ 81 w 212"/>
                <a:gd name="T63" fmla="*/ 153 h 160"/>
                <a:gd name="T64" fmla="*/ 91 w 212"/>
                <a:gd name="T65" fmla="*/ 157 h 160"/>
                <a:gd name="T66" fmla="*/ 100 w 212"/>
                <a:gd name="T67" fmla="*/ 159 h 160"/>
                <a:gd name="T68" fmla="*/ 111 w 212"/>
                <a:gd name="T69" fmla="*/ 160 h 160"/>
                <a:gd name="T70" fmla="*/ 111 w 212"/>
                <a:gd name="T71" fmla="*/ 160 h 160"/>
                <a:gd name="T72" fmla="*/ 120 w 212"/>
                <a:gd name="T73" fmla="*/ 160 h 160"/>
                <a:gd name="T74" fmla="*/ 129 w 212"/>
                <a:gd name="T75" fmla="*/ 157 h 160"/>
                <a:gd name="T76" fmla="*/ 138 w 212"/>
                <a:gd name="T77" fmla="*/ 155 h 160"/>
                <a:gd name="T78" fmla="*/ 145 w 212"/>
                <a:gd name="T79" fmla="*/ 152 h 160"/>
                <a:gd name="T80" fmla="*/ 153 w 212"/>
                <a:gd name="T81" fmla="*/ 146 h 160"/>
                <a:gd name="T82" fmla="*/ 160 w 212"/>
                <a:gd name="T83" fmla="*/ 141 h 160"/>
                <a:gd name="T84" fmla="*/ 172 w 212"/>
                <a:gd name="T85" fmla="*/ 127 h 160"/>
                <a:gd name="T86" fmla="*/ 185 w 212"/>
                <a:gd name="T87" fmla="*/ 110 h 160"/>
                <a:gd name="T88" fmla="*/ 194 w 212"/>
                <a:gd name="T89" fmla="*/ 92 h 160"/>
                <a:gd name="T90" fmla="*/ 204 w 212"/>
                <a:gd name="T91" fmla="*/ 72 h 160"/>
                <a:gd name="T92" fmla="*/ 212 w 212"/>
                <a:gd name="T93" fmla="*/ 51 h 160"/>
                <a:gd name="T94" fmla="*/ 212 w 212"/>
                <a:gd name="T95" fmla="*/ 51 h 160"/>
                <a:gd name="T96" fmla="*/ 203 w 212"/>
                <a:gd name="T97" fmla="*/ 48 h 160"/>
                <a:gd name="T98" fmla="*/ 194 w 212"/>
                <a:gd name="T99" fmla="*/ 44 h 160"/>
                <a:gd name="T100" fmla="*/ 186 w 212"/>
                <a:gd name="T101" fmla="*/ 38 h 160"/>
                <a:gd name="T102" fmla="*/ 179 w 212"/>
                <a:gd name="T103" fmla="*/ 34 h 160"/>
                <a:gd name="T104" fmla="*/ 172 w 212"/>
                <a:gd name="T105" fmla="*/ 27 h 160"/>
                <a:gd name="T106" fmla="*/ 165 w 212"/>
                <a:gd name="T107" fmla="*/ 20 h 160"/>
                <a:gd name="T108" fmla="*/ 160 w 212"/>
                <a:gd name="T109" fmla="*/ 13 h 160"/>
                <a:gd name="T110" fmla="*/ 154 w 212"/>
                <a:gd name="T111" fmla="*/ 5 h 160"/>
                <a:gd name="T112" fmla="*/ 154 w 212"/>
                <a:gd name="T11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" h="160">
                  <a:moveTo>
                    <a:pt x="154" y="5"/>
                  </a:moveTo>
                  <a:lnTo>
                    <a:pt x="154" y="5"/>
                  </a:lnTo>
                  <a:lnTo>
                    <a:pt x="147" y="27"/>
                  </a:lnTo>
                  <a:lnTo>
                    <a:pt x="140" y="45"/>
                  </a:lnTo>
                  <a:lnTo>
                    <a:pt x="135" y="60"/>
                  </a:lnTo>
                  <a:lnTo>
                    <a:pt x="128" y="72"/>
                  </a:lnTo>
                  <a:lnTo>
                    <a:pt x="122" y="80"/>
                  </a:lnTo>
                  <a:lnTo>
                    <a:pt x="118" y="85"/>
                  </a:lnTo>
                  <a:lnTo>
                    <a:pt x="114" y="90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109" y="90"/>
                  </a:lnTo>
                  <a:lnTo>
                    <a:pt x="104" y="85"/>
                  </a:lnTo>
                  <a:lnTo>
                    <a:pt x="99" y="80"/>
                  </a:lnTo>
                  <a:lnTo>
                    <a:pt x="93" y="70"/>
                  </a:lnTo>
                  <a:lnTo>
                    <a:pt x="86" y="58"/>
                  </a:lnTo>
                  <a:lnTo>
                    <a:pt x="79" y="42"/>
                  </a:lnTo>
                  <a:lnTo>
                    <a:pt x="72" y="23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32" y="1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9" y="48"/>
                  </a:lnTo>
                  <a:lnTo>
                    <a:pt x="18" y="73"/>
                  </a:lnTo>
                  <a:lnTo>
                    <a:pt x="28" y="96"/>
                  </a:lnTo>
                  <a:lnTo>
                    <a:pt x="42" y="117"/>
                  </a:lnTo>
                  <a:lnTo>
                    <a:pt x="49" y="127"/>
                  </a:lnTo>
                  <a:lnTo>
                    <a:pt x="56" y="135"/>
                  </a:lnTo>
                  <a:lnTo>
                    <a:pt x="64" y="142"/>
                  </a:lnTo>
                  <a:lnTo>
                    <a:pt x="72" y="149"/>
                  </a:lnTo>
                  <a:lnTo>
                    <a:pt x="81" y="153"/>
                  </a:lnTo>
                  <a:lnTo>
                    <a:pt x="91" y="157"/>
                  </a:lnTo>
                  <a:lnTo>
                    <a:pt x="100" y="159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20" y="160"/>
                  </a:lnTo>
                  <a:lnTo>
                    <a:pt x="129" y="157"/>
                  </a:lnTo>
                  <a:lnTo>
                    <a:pt x="138" y="155"/>
                  </a:lnTo>
                  <a:lnTo>
                    <a:pt x="145" y="152"/>
                  </a:lnTo>
                  <a:lnTo>
                    <a:pt x="153" y="146"/>
                  </a:lnTo>
                  <a:lnTo>
                    <a:pt x="160" y="141"/>
                  </a:lnTo>
                  <a:lnTo>
                    <a:pt x="172" y="127"/>
                  </a:lnTo>
                  <a:lnTo>
                    <a:pt x="185" y="110"/>
                  </a:lnTo>
                  <a:lnTo>
                    <a:pt x="194" y="92"/>
                  </a:lnTo>
                  <a:lnTo>
                    <a:pt x="204" y="72"/>
                  </a:lnTo>
                  <a:lnTo>
                    <a:pt x="212" y="51"/>
                  </a:lnTo>
                  <a:lnTo>
                    <a:pt x="212" y="51"/>
                  </a:lnTo>
                  <a:lnTo>
                    <a:pt x="203" y="48"/>
                  </a:lnTo>
                  <a:lnTo>
                    <a:pt x="194" y="44"/>
                  </a:lnTo>
                  <a:lnTo>
                    <a:pt x="186" y="38"/>
                  </a:lnTo>
                  <a:lnTo>
                    <a:pt x="179" y="34"/>
                  </a:lnTo>
                  <a:lnTo>
                    <a:pt x="172" y="27"/>
                  </a:lnTo>
                  <a:lnTo>
                    <a:pt x="165" y="20"/>
                  </a:lnTo>
                  <a:lnTo>
                    <a:pt x="160" y="13"/>
                  </a:lnTo>
                  <a:lnTo>
                    <a:pt x="154" y="5"/>
                  </a:lnTo>
                  <a:lnTo>
                    <a:pt x="15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5124113" y="398513"/>
              <a:ext cx="387350" cy="260350"/>
            </a:xfrm>
            <a:custGeom>
              <a:avLst/>
              <a:gdLst>
                <a:gd name="T0" fmla="*/ 429 w 487"/>
                <a:gd name="T1" fmla="*/ 133 h 328"/>
                <a:gd name="T2" fmla="*/ 347 w 487"/>
                <a:gd name="T3" fmla="*/ 58 h 328"/>
                <a:gd name="T4" fmla="*/ 307 w 487"/>
                <a:gd name="T5" fmla="*/ 29 h 328"/>
                <a:gd name="T6" fmla="*/ 297 w 487"/>
                <a:gd name="T7" fmla="*/ 21 h 328"/>
                <a:gd name="T8" fmla="*/ 286 w 487"/>
                <a:gd name="T9" fmla="*/ 14 h 328"/>
                <a:gd name="T10" fmla="*/ 228 w 487"/>
                <a:gd name="T11" fmla="*/ 15 h 328"/>
                <a:gd name="T12" fmla="*/ 218 w 487"/>
                <a:gd name="T13" fmla="*/ 53 h 328"/>
                <a:gd name="T14" fmla="*/ 259 w 487"/>
                <a:gd name="T15" fmla="*/ 78 h 328"/>
                <a:gd name="T16" fmla="*/ 329 w 487"/>
                <a:gd name="T17" fmla="*/ 132 h 328"/>
                <a:gd name="T18" fmla="*/ 383 w 487"/>
                <a:gd name="T19" fmla="*/ 186 h 328"/>
                <a:gd name="T20" fmla="*/ 409 w 487"/>
                <a:gd name="T21" fmla="*/ 222 h 328"/>
                <a:gd name="T22" fmla="*/ 418 w 487"/>
                <a:gd name="T23" fmla="*/ 247 h 328"/>
                <a:gd name="T24" fmla="*/ 398 w 487"/>
                <a:gd name="T25" fmla="*/ 251 h 328"/>
                <a:gd name="T26" fmla="*/ 361 w 487"/>
                <a:gd name="T27" fmla="*/ 249 h 328"/>
                <a:gd name="T28" fmla="*/ 342 w 487"/>
                <a:gd name="T29" fmla="*/ 237 h 328"/>
                <a:gd name="T30" fmla="*/ 322 w 487"/>
                <a:gd name="T31" fmla="*/ 212 h 328"/>
                <a:gd name="T32" fmla="*/ 293 w 487"/>
                <a:gd name="T33" fmla="*/ 199 h 328"/>
                <a:gd name="T34" fmla="*/ 271 w 487"/>
                <a:gd name="T35" fmla="*/ 199 h 328"/>
                <a:gd name="T36" fmla="*/ 241 w 487"/>
                <a:gd name="T37" fmla="*/ 213 h 328"/>
                <a:gd name="T38" fmla="*/ 188 w 487"/>
                <a:gd name="T39" fmla="*/ 190 h 328"/>
                <a:gd name="T40" fmla="*/ 135 w 487"/>
                <a:gd name="T41" fmla="*/ 163 h 328"/>
                <a:gd name="T42" fmla="*/ 119 w 487"/>
                <a:gd name="T43" fmla="*/ 154 h 328"/>
                <a:gd name="T44" fmla="*/ 96 w 487"/>
                <a:gd name="T45" fmla="*/ 140 h 328"/>
                <a:gd name="T46" fmla="*/ 80 w 487"/>
                <a:gd name="T47" fmla="*/ 130 h 328"/>
                <a:gd name="T48" fmla="*/ 62 w 487"/>
                <a:gd name="T49" fmla="*/ 134 h 328"/>
                <a:gd name="T50" fmla="*/ 44 w 487"/>
                <a:gd name="T51" fmla="*/ 137 h 328"/>
                <a:gd name="T52" fmla="*/ 0 w 487"/>
                <a:gd name="T53" fmla="*/ 158 h 328"/>
                <a:gd name="T54" fmla="*/ 48 w 487"/>
                <a:gd name="T55" fmla="*/ 191 h 328"/>
                <a:gd name="T56" fmla="*/ 119 w 487"/>
                <a:gd name="T57" fmla="*/ 231 h 328"/>
                <a:gd name="T58" fmla="*/ 218 w 487"/>
                <a:gd name="T59" fmla="*/ 278 h 328"/>
                <a:gd name="T60" fmla="*/ 227 w 487"/>
                <a:gd name="T61" fmla="*/ 299 h 328"/>
                <a:gd name="T62" fmla="*/ 250 w 487"/>
                <a:gd name="T63" fmla="*/ 320 h 328"/>
                <a:gd name="T64" fmla="*/ 282 w 487"/>
                <a:gd name="T65" fmla="*/ 328 h 328"/>
                <a:gd name="T66" fmla="*/ 306 w 487"/>
                <a:gd name="T67" fmla="*/ 324 h 328"/>
                <a:gd name="T68" fmla="*/ 325 w 487"/>
                <a:gd name="T69" fmla="*/ 312 h 328"/>
                <a:gd name="T70" fmla="*/ 390 w 487"/>
                <a:gd name="T71" fmla="*/ 320 h 328"/>
                <a:gd name="T72" fmla="*/ 408 w 487"/>
                <a:gd name="T73" fmla="*/ 320 h 328"/>
                <a:gd name="T74" fmla="*/ 445 w 487"/>
                <a:gd name="T75" fmla="*/ 309 h 328"/>
                <a:gd name="T76" fmla="*/ 469 w 487"/>
                <a:gd name="T77" fmla="*/ 292 h 328"/>
                <a:gd name="T78" fmla="*/ 477 w 487"/>
                <a:gd name="T79" fmla="*/ 281 h 328"/>
                <a:gd name="T80" fmla="*/ 487 w 487"/>
                <a:gd name="T81" fmla="*/ 237 h 328"/>
                <a:gd name="T82" fmla="*/ 468 w 487"/>
                <a:gd name="T83" fmla="*/ 186 h 328"/>
                <a:gd name="T84" fmla="*/ 441 w 487"/>
                <a:gd name="T85" fmla="*/ 14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7" h="328">
                  <a:moveTo>
                    <a:pt x="441" y="147"/>
                  </a:moveTo>
                  <a:lnTo>
                    <a:pt x="441" y="147"/>
                  </a:lnTo>
                  <a:lnTo>
                    <a:pt x="429" y="133"/>
                  </a:lnTo>
                  <a:lnTo>
                    <a:pt x="415" y="118"/>
                  </a:lnTo>
                  <a:lnTo>
                    <a:pt x="383" y="89"/>
                  </a:lnTo>
                  <a:lnTo>
                    <a:pt x="347" y="58"/>
                  </a:lnTo>
                  <a:lnTo>
                    <a:pt x="307" y="29"/>
                  </a:lnTo>
                  <a:lnTo>
                    <a:pt x="307" y="29"/>
                  </a:lnTo>
                  <a:lnTo>
                    <a:pt x="307" y="29"/>
                  </a:lnTo>
                  <a:lnTo>
                    <a:pt x="307" y="28"/>
                  </a:lnTo>
                  <a:lnTo>
                    <a:pt x="307" y="28"/>
                  </a:lnTo>
                  <a:lnTo>
                    <a:pt x="297" y="21"/>
                  </a:lnTo>
                  <a:lnTo>
                    <a:pt x="297" y="21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28" y="15"/>
                  </a:lnTo>
                  <a:lnTo>
                    <a:pt x="189" y="35"/>
                  </a:lnTo>
                  <a:lnTo>
                    <a:pt x="189" y="35"/>
                  </a:lnTo>
                  <a:lnTo>
                    <a:pt x="218" y="53"/>
                  </a:lnTo>
                  <a:lnTo>
                    <a:pt x="247" y="71"/>
                  </a:lnTo>
                  <a:lnTo>
                    <a:pt x="247" y="71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95" y="105"/>
                  </a:lnTo>
                  <a:lnTo>
                    <a:pt x="329" y="132"/>
                  </a:lnTo>
                  <a:lnTo>
                    <a:pt x="358" y="159"/>
                  </a:lnTo>
                  <a:lnTo>
                    <a:pt x="383" y="186"/>
                  </a:lnTo>
                  <a:lnTo>
                    <a:pt x="383" y="186"/>
                  </a:lnTo>
                  <a:lnTo>
                    <a:pt x="394" y="199"/>
                  </a:lnTo>
                  <a:lnTo>
                    <a:pt x="403" y="211"/>
                  </a:lnTo>
                  <a:lnTo>
                    <a:pt x="409" y="222"/>
                  </a:lnTo>
                  <a:lnTo>
                    <a:pt x="414" y="230"/>
                  </a:lnTo>
                  <a:lnTo>
                    <a:pt x="418" y="241"/>
                  </a:lnTo>
                  <a:lnTo>
                    <a:pt x="418" y="247"/>
                  </a:lnTo>
                  <a:lnTo>
                    <a:pt x="418" y="247"/>
                  </a:lnTo>
                  <a:lnTo>
                    <a:pt x="412" y="249"/>
                  </a:lnTo>
                  <a:lnTo>
                    <a:pt x="398" y="251"/>
                  </a:lnTo>
                  <a:lnTo>
                    <a:pt x="389" y="251"/>
                  </a:lnTo>
                  <a:lnTo>
                    <a:pt x="376" y="251"/>
                  </a:lnTo>
                  <a:lnTo>
                    <a:pt x="361" y="249"/>
                  </a:lnTo>
                  <a:lnTo>
                    <a:pt x="344" y="247"/>
                  </a:lnTo>
                  <a:lnTo>
                    <a:pt x="344" y="247"/>
                  </a:lnTo>
                  <a:lnTo>
                    <a:pt x="342" y="237"/>
                  </a:lnTo>
                  <a:lnTo>
                    <a:pt x="336" y="227"/>
                  </a:lnTo>
                  <a:lnTo>
                    <a:pt x="329" y="219"/>
                  </a:lnTo>
                  <a:lnTo>
                    <a:pt x="322" y="212"/>
                  </a:lnTo>
                  <a:lnTo>
                    <a:pt x="313" y="206"/>
                  </a:lnTo>
                  <a:lnTo>
                    <a:pt x="303" y="202"/>
                  </a:lnTo>
                  <a:lnTo>
                    <a:pt x="293" y="199"/>
                  </a:lnTo>
                  <a:lnTo>
                    <a:pt x="282" y="198"/>
                  </a:lnTo>
                  <a:lnTo>
                    <a:pt x="282" y="198"/>
                  </a:lnTo>
                  <a:lnTo>
                    <a:pt x="271" y="199"/>
                  </a:lnTo>
                  <a:lnTo>
                    <a:pt x="260" y="202"/>
                  </a:lnTo>
                  <a:lnTo>
                    <a:pt x="249" y="206"/>
                  </a:lnTo>
                  <a:lnTo>
                    <a:pt x="241" y="213"/>
                  </a:lnTo>
                  <a:lnTo>
                    <a:pt x="241" y="213"/>
                  </a:lnTo>
                  <a:lnTo>
                    <a:pt x="214" y="202"/>
                  </a:lnTo>
                  <a:lnTo>
                    <a:pt x="188" y="190"/>
                  </a:lnTo>
                  <a:lnTo>
                    <a:pt x="162" y="177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84" y="133"/>
                  </a:lnTo>
                  <a:lnTo>
                    <a:pt x="84" y="133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72" y="133"/>
                  </a:lnTo>
                  <a:lnTo>
                    <a:pt x="62" y="134"/>
                  </a:lnTo>
                  <a:lnTo>
                    <a:pt x="54" y="136"/>
                  </a:lnTo>
                  <a:lnTo>
                    <a:pt x="44" y="137"/>
                  </a:lnTo>
                  <a:lnTo>
                    <a:pt x="44" y="137"/>
                  </a:lnTo>
                  <a:lnTo>
                    <a:pt x="27" y="136"/>
                  </a:lnTo>
                  <a:lnTo>
                    <a:pt x="27" y="136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48" y="191"/>
                  </a:lnTo>
                  <a:lnTo>
                    <a:pt x="48" y="191"/>
                  </a:lnTo>
                  <a:lnTo>
                    <a:pt x="84" y="213"/>
                  </a:lnTo>
                  <a:lnTo>
                    <a:pt x="84" y="213"/>
                  </a:lnTo>
                  <a:lnTo>
                    <a:pt x="119" y="231"/>
                  </a:lnTo>
                  <a:lnTo>
                    <a:pt x="152" y="249"/>
                  </a:lnTo>
                  <a:lnTo>
                    <a:pt x="185" y="265"/>
                  </a:lnTo>
                  <a:lnTo>
                    <a:pt x="218" y="278"/>
                  </a:lnTo>
                  <a:lnTo>
                    <a:pt x="218" y="278"/>
                  </a:lnTo>
                  <a:lnTo>
                    <a:pt x="223" y="290"/>
                  </a:lnTo>
                  <a:lnTo>
                    <a:pt x="227" y="299"/>
                  </a:lnTo>
                  <a:lnTo>
                    <a:pt x="234" y="308"/>
                  </a:lnTo>
                  <a:lnTo>
                    <a:pt x="242" y="314"/>
                  </a:lnTo>
                  <a:lnTo>
                    <a:pt x="250" y="320"/>
                  </a:lnTo>
                  <a:lnTo>
                    <a:pt x="260" y="324"/>
                  </a:lnTo>
                  <a:lnTo>
                    <a:pt x="271" y="327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95" y="327"/>
                  </a:lnTo>
                  <a:lnTo>
                    <a:pt x="306" y="324"/>
                  </a:lnTo>
                  <a:lnTo>
                    <a:pt x="315" y="319"/>
                  </a:lnTo>
                  <a:lnTo>
                    <a:pt x="325" y="312"/>
                  </a:lnTo>
                  <a:lnTo>
                    <a:pt x="325" y="312"/>
                  </a:lnTo>
                  <a:lnTo>
                    <a:pt x="360" y="319"/>
                  </a:lnTo>
                  <a:lnTo>
                    <a:pt x="375" y="320"/>
                  </a:lnTo>
                  <a:lnTo>
                    <a:pt x="390" y="320"/>
                  </a:lnTo>
                  <a:lnTo>
                    <a:pt x="390" y="320"/>
                  </a:lnTo>
                  <a:lnTo>
                    <a:pt x="408" y="320"/>
                  </a:lnTo>
                  <a:lnTo>
                    <a:pt x="408" y="320"/>
                  </a:lnTo>
                  <a:lnTo>
                    <a:pt x="422" y="317"/>
                  </a:lnTo>
                  <a:lnTo>
                    <a:pt x="434" y="313"/>
                  </a:lnTo>
                  <a:lnTo>
                    <a:pt x="445" y="309"/>
                  </a:lnTo>
                  <a:lnTo>
                    <a:pt x="455" y="305"/>
                  </a:lnTo>
                  <a:lnTo>
                    <a:pt x="462" y="299"/>
                  </a:lnTo>
                  <a:lnTo>
                    <a:pt x="469" y="292"/>
                  </a:lnTo>
                  <a:lnTo>
                    <a:pt x="473" y="287"/>
                  </a:lnTo>
                  <a:lnTo>
                    <a:pt x="477" y="281"/>
                  </a:lnTo>
                  <a:lnTo>
                    <a:pt x="477" y="281"/>
                  </a:lnTo>
                  <a:lnTo>
                    <a:pt x="483" y="267"/>
                  </a:lnTo>
                  <a:lnTo>
                    <a:pt x="487" y="252"/>
                  </a:lnTo>
                  <a:lnTo>
                    <a:pt x="487" y="237"/>
                  </a:lnTo>
                  <a:lnTo>
                    <a:pt x="483" y="222"/>
                  </a:lnTo>
                  <a:lnTo>
                    <a:pt x="477" y="204"/>
                  </a:lnTo>
                  <a:lnTo>
                    <a:pt x="468" y="186"/>
                  </a:lnTo>
                  <a:lnTo>
                    <a:pt x="457" y="166"/>
                  </a:lnTo>
                  <a:lnTo>
                    <a:pt x="441" y="147"/>
                  </a:lnTo>
                  <a:lnTo>
                    <a:pt x="441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7000875" y="285750"/>
            <a:ext cx="1714500" cy="6191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8164514" y="389731"/>
            <a:ext cx="470892" cy="411163"/>
          </a:xfrm>
          <a:custGeom>
            <a:avLst/>
            <a:gdLst/>
            <a:ahLst/>
            <a:cxnLst>
              <a:cxn ang="0">
                <a:pos x="109" y="253"/>
              </a:cxn>
              <a:cxn ang="0">
                <a:pos x="146" y="253"/>
              </a:cxn>
              <a:cxn ang="0">
                <a:pos x="155" y="244"/>
              </a:cxn>
              <a:cxn ang="0">
                <a:pos x="155" y="163"/>
              </a:cxn>
              <a:cxn ang="0">
                <a:pos x="130" y="150"/>
              </a:cxn>
              <a:cxn ang="0">
                <a:pos x="100" y="167"/>
              </a:cxn>
              <a:cxn ang="0">
                <a:pos x="100" y="244"/>
              </a:cxn>
              <a:cxn ang="0">
                <a:pos x="109" y="253"/>
              </a:cxn>
              <a:cxn ang="0">
                <a:pos x="0" y="165"/>
              </a:cxn>
              <a:cxn ang="0">
                <a:pos x="122" y="93"/>
              </a:cxn>
              <a:cxn ang="0">
                <a:pos x="129" y="89"/>
              </a:cxn>
              <a:cxn ang="0">
                <a:pos x="136" y="93"/>
              </a:cxn>
              <a:cxn ang="0">
                <a:pos x="173" y="113"/>
              </a:cxn>
              <a:cxn ang="0">
                <a:pos x="270" y="29"/>
              </a:cxn>
              <a:cxn ang="0">
                <a:pos x="256" y="13"/>
              </a:cxn>
              <a:cxn ang="0">
                <a:pos x="290" y="7"/>
              </a:cxn>
              <a:cxn ang="0">
                <a:pos x="324" y="0"/>
              </a:cxn>
              <a:cxn ang="0">
                <a:pos x="313" y="33"/>
              </a:cxn>
              <a:cxn ang="0">
                <a:pos x="302" y="66"/>
              </a:cxn>
              <a:cxn ang="0">
                <a:pos x="289" y="51"/>
              </a:cxn>
              <a:cxn ang="0">
                <a:pos x="184" y="141"/>
              </a:cxn>
              <a:cxn ang="0">
                <a:pos x="176" y="147"/>
              </a:cxn>
              <a:cxn ang="0">
                <a:pos x="167" y="143"/>
              </a:cxn>
              <a:cxn ang="0">
                <a:pos x="130" y="122"/>
              </a:cxn>
              <a:cxn ang="0">
                <a:pos x="15" y="189"/>
              </a:cxn>
              <a:cxn ang="0">
                <a:pos x="0" y="165"/>
              </a:cxn>
              <a:cxn ang="0">
                <a:pos x="31" y="253"/>
              </a:cxn>
              <a:cxn ang="0">
                <a:pos x="68" y="253"/>
              </a:cxn>
              <a:cxn ang="0">
                <a:pos x="77" y="244"/>
              </a:cxn>
              <a:cxn ang="0">
                <a:pos x="77" y="181"/>
              </a:cxn>
              <a:cxn ang="0">
                <a:pos x="22" y="213"/>
              </a:cxn>
              <a:cxn ang="0">
                <a:pos x="22" y="244"/>
              </a:cxn>
              <a:cxn ang="0">
                <a:pos x="31" y="253"/>
              </a:cxn>
              <a:cxn ang="0">
                <a:pos x="186" y="253"/>
              </a:cxn>
              <a:cxn ang="0">
                <a:pos x="223" y="253"/>
              </a:cxn>
              <a:cxn ang="0">
                <a:pos x="232" y="244"/>
              </a:cxn>
              <a:cxn ang="0">
                <a:pos x="232" y="131"/>
              </a:cxn>
              <a:cxn ang="0">
                <a:pos x="232" y="130"/>
              </a:cxn>
              <a:cxn ang="0">
                <a:pos x="178" y="176"/>
              </a:cxn>
              <a:cxn ang="0">
                <a:pos x="177" y="176"/>
              </a:cxn>
              <a:cxn ang="0">
                <a:pos x="177" y="244"/>
              </a:cxn>
              <a:cxn ang="0">
                <a:pos x="186" y="253"/>
              </a:cxn>
              <a:cxn ang="0">
                <a:pos x="264" y="253"/>
              </a:cxn>
              <a:cxn ang="0">
                <a:pos x="301" y="253"/>
              </a:cxn>
              <a:cxn ang="0">
                <a:pos x="310" y="244"/>
              </a:cxn>
              <a:cxn ang="0">
                <a:pos x="310" y="108"/>
              </a:cxn>
              <a:cxn ang="0">
                <a:pos x="288" y="82"/>
              </a:cxn>
              <a:cxn ang="0">
                <a:pos x="255" y="110"/>
              </a:cxn>
              <a:cxn ang="0">
                <a:pos x="255" y="244"/>
              </a:cxn>
              <a:cxn ang="0">
                <a:pos x="264" y="253"/>
              </a:cxn>
            </a:cxnLst>
            <a:rect l="0" t="0" r="r" b="b"/>
            <a:pathLst>
              <a:path w="324" h="253">
                <a:moveTo>
                  <a:pt x="109" y="253"/>
                </a:moveTo>
                <a:cubicBezTo>
                  <a:pt x="121" y="253"/>
                  <a:pt x="133" y="253"/>
                  <a:pt x="146" y="253"/>
                </a:cubicBezTo>
                <a:cubicBezTo>
                  <a:pt x="151" y="253"/>
                  <a:pt x="155" y="248"/>
                  <a:pt x="155" y="244"/>
                </a:cubicBezTo>
                <a:cubicBezTo>
                  <a:pt x="155" y="163"/>
                  <a:pt x="155" y="163"/>
                  <a:pt x="155" y="163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00" y="167"/>
                  <a:pt x="100" y="167"/>
                  <a:pt x="100" y="167"/>
                </a:cubicBezTo>
                <a:cubicBezTo>
                  <a:pt x="100" y="244"/>
                  <a:pt x="100" y="244"/>
                  <a:pt x="100" y="244"/>
                </a:cubicBezTo>
                <a:cubicBezTo>
                  <a:pt x="100" y="248"/>
                  <a:pt x="104" y="253"/>
                  <a:pt x="109" y="253"/>
                </a:cubicBezTo>
                <a:close/>
                <a:moveTo>
                  <a:pt x="0" y="165"/>
                </a:moveTo>
                <a:cubicBezTo>
                  <a:pt x="122" y="93"/>
                  <a:pt x="122" y="93"/>
                  <a:pt x="122" y="93"/>
                </a:cubicBezTo>
                <a:cubicBezTo>
                  <a:pt x="129" y="89"/>
                  <a:pt x="129" y="89"/>
                  <a:pt x="129" y="89"/>
                </a:cubicBezTo>
                <a:cubicBezTo>
                  <a:pt x="136" y="93"/>
                  <a:pt x="136" y="93"/>
                  <a:pt x="136" y="93"/>
                </a:cubicBezTo>
                <a:cubicBezTo>
                  <a:pt x="173" y="113"/>
                  <a:pt x="173" y="113"/>
                  <a:pt x="173" y="113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56" y="13"/>
                  <a:pt x="256" y="13"/>
                  <a:pt x="256" y="13"/>
                </a:cubicBezTo>
                <a:cubicBezTo>
                  <a:pt x="290" y="7"/>
                  <a:pt x="290" y="7"/>
                  <a:pt x="290" y="7"/>
                </a:cubicBezTo>
                <a:cubicBezTo>
                  <a:pt x="324" y="0"/>
                  <a:pt x="324" y="0"/>
                  <a:pt x="324" y="0"/>
                </a:cubicBezTo>
                <a:cubicBezTo>
                  <a:pt x="313" y="33"/>
                  <a:pt x="313" y="33"/>
                  <a:pt x="313" y="33"/>
                </a:cubicBezTo>
                <a:cubicBezTo>
                  <a:pt x="302" y="66"/>
                  <a:pt x="302" y="66"/>
                  <a:pt x="302" y="66"/>
                </a:cubicBezTo>
                <a:cubicBezTo>
                  <a:pt x="289" y="51"/>
                  <a:pt x="289" y="51"/>
                  <a:pt x="289" y="51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167" y="143"/>
                  <a:pt x="167" y="143"/>
                  <a:pt x="167" y="143"/>
                </a:cubicBezTo>
                <a:cubicBezTo>
                  <a:pt x="130" y="122"/>
                  <a:pt x="130" y="122"/>
                  <a:pt x="130" y="122"/>
                </a:cubicBezTo>
                <a:cubicBezTo>
                  <a:pt x="15" y="189"/>
                  <a:pt x="15" y="189"/>
                  <a:pt x="15" y="189"/>
                </a:cubicBezTo>
                <a:cubicBezTo>
                  <a:pt x="0" y="165"/>
                  <a:pt x="0" y="165"/>
                  <a:pt x="0" y="165"/>
                </a:cubicBezTo>
                <a:close/>
                <a:moveTo>
                  <a:pt x="31" y="253"/>
                </a:moveTo>
                <a:cubicBezTo>
                  <a:pt x="68" y="253"/>
                  <a:pt x="68" y="253"/>
                  <a:pt x="68" y="253"/>
                </a:cubicBezTo>
                <a:cubicBezTo>
                  <a:pt x="73" y="253"/>
                  <a:pt x="77" y="248"/>
                  <a:pt x="77" y="244"/>
                </a:cubicBezTo>
                <a:cubicBezTo>
                  <a:pt x="77" y="181"/>
                  <a:pt x="77" y="181"/>
                  <a:pt x="77" y="181"/>
                </a:cubicBezTo>
                <a:cubicBezTo>
                  <a:pt x="22" y="213"/>
                  <a:pt x="22" y="213"/>
                  <a:pt x="22" y="213"/>
                </a:cubicBezTo>
                <a:cubicBezTo>
                  <a:pt x="22" y="244"/>
                  <a:pt x="22" y="244"/>
                  <a:pt x="22" y="244"/>
                </a:cubicBezTo>
                <a:cubicBezTo>
                  <a:pt x="22" y="248"/>
                  <a:pt x="26" y="253"/>
                  <a:pt x="31" y="253"/>
                </a:cubicBezTo>
                <a:close/>
                <a:moveTo>
                  <a:pt x="186" y="253"/>
                </a:moveTo>
                <a:cubicBezTo>
                  <a:pt x="199" y="253"/>
                  <a:pt x="211" y="253"/>
                  <a:pt x="223" y="253"/>
                </a:cubicBezTo>
                <a:cubicBezTo>
                  <a:pt x="228" y="253"/>
                  <a:pt x="232" y="248"/>
                  <a:pt x="232" y="244"/>
                </a:cubicBezTo>
                <a:cubicBezTo>
                  <a:pt x="232" y="206"/>
                  <a:pt x="232" y="168"/>
                  <a:pt x="232" y="131"/>
                </a:cubicBezTo>
                <a:cubicBezTo>
                  <a:pt x="232" y="130"/>
                  <a:pt x="232" y="130"/>
                  <a:pt x="232" y="130"/>
                </a:cubicBezTo>
                <a:cubicBezTo>
                  <a:pt x="178" y="176"/>
                  <a:pt x="178" y="176"/>
                  <a:pt x="178" y="176"/>
                </a:cubicBezTo>
                <a:cubicBezTo>
                  <a:pt x="177" y="176"/>
                  <a:pt x="177" y="176"/>
                  <a:pt x="177" y="176"/>
                </a:cubicBezTo>
                <a:cubicBezTo>
                  <a:pt x="177" y="244"/>
                  <a:pt x="177" y="244"/>
                  <a:pt x="177" y="244"/>
                </a:cubicBezTo>
                <a:cubicBezTo>
                  <a:pt x="177" y="248"/>
                  <a:pt x="181" y="253"/>
                  <a:pt x="186" y="253"/>
                </a:cubicBezTo>
                <a:close/>
                <a:moveTo>
                  <a:pt x="264" y="253"/>
                </a:moveTo>
                <a:cubicBezTo>
                  <a:pt x="301" y="253"/>
                  <a:pt x="301" y="253"/>
                  <a:pt x="301" y="253"/>
                </a:cubicBezTo>
                <a:cubicBezTo>
                  <a:pt x="306" y="253"/>
                  <a:pt x="310" y="248"/>
                  <a:pt x="310" y="244"/>
                </a:cubicBezTo>
                <a:cubicBezTo>
                  <a:pt x="310" y="108"/>
                  <a:pt x="310" y="108"/>
                  <a:pt x="310" y="108"/>
                </a:cubicBezTo>
                <a:cubicBezTo>
                  <a:pt x="288" y="82"/>
                  <a:pt x="288" y="82"/>
                  <a:pt x="288" y="82"/>
                </a:cubicBezTo>
                <a:cubicBezTo>
                  <a:pt x="255" y="110"/>
                  <a:pt x="255" y="110"/>
                  <a:pt x="255" y="110"/>
                </a:cubicBezTo>
                <a:cubicBezTo>
                  <a:pt x="255" y="244"/>
                  <a:pt x="255" y="244"/>
                  <a:pt x="255" y="244"/>
                </a:cubicBezTo>
                <a:cubicBezTo>
                  <a:pt x="255" y="248"/>
                  <a:pt x="259" y="253"/>
                  <a:pt x="264" y="253"/>
                </a:cubicBezTo>
                <a:close/>
              </a:path>
            </a:pathLst>
          </a:custGeom>
          <a:solidFill>
            <a:srgbClr val="4F847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X9200 Programmable Switch&amp;quot;&quot;/&gt;&lt;property id=&quot;20307&quot; value=&quot;281&quot;/&gt;&lt;/object&gt;&lt;object type=&quot;3&quot; unique_id=&quot;10021&quot;&gt;&lt;property id=&quot;20148&quot; value=&quot;5&quot;/&gt;&lt;property id=&quot;20300&quot; value=&quot;Slide 2 - &amp;quot;Legal Disclaimer&amp;quot;&quot;/&gt;&lt;property id=&quot;20307&quot; value=&quot;282&quot;/&gt;&lt;/object&gt;&lt;object type=&quot;3&quot; unique_id=&quot;10022&quot;&gt;&lt;property id=&quot;20148&quot; value=&quot;5&quot;/&gt;&lt;property id=&quot;20300&quot; value=&quot;Slide 3 - &amp;quot;Enterprise Core Switching&amp;quot;&quot;/&gt;&lt;property id=&quot;20307&quot; value=&quot;283&quot;/&gt;&lt;/object&gt;&lt;object type=&quot;3&quot; unique_id=&quot;10023&quot;&gt;&lt;property id=&quot;20148&quot; value=&quot;5&quot;/&gt;&lt;property id=&quot;20300&quot; value=&quot;Slide 4 - &amp;quot;Taking infrastructure forward&amp;quot;&quot;/&gt;&lt;property id=&quot;20307&quot; value=&quot;284&quot;/&gt;&lt;/object&gt;&lt;object type=&quot;3&quot; unique_id=&quot;10024&quot;&gt;&lt;property id=&quot;20148&quot; value=&quot;5&quot;/&gt;&lt;property id=&quot;20300&quot; value=&quot;Slide 5 - &amp;quot;Introducing The EX9200 Programmable Switch&amp;#x0D;&amp;#x0A;Delivering Enterprise Innovation&amp;quot;&quot;/&gt;&lt;property id=&quot;20307&quot; value=&quot;285&quot;/&gt;&lt;/object&gt;&lt;object type=&quot;3&quot; unique_id=&quot;10025&quot;&gt;&lt;property id=&quot;20148&quot; value=&quot;5&quot;/&gt;&lt;property id=&quot;20300&quot; value=&quot;Slide 6 - &amp;quot;EX9200 Overview&amp;quot;&quot;/&gt;&lt;property id=&quot;20307&quot; value=&quot;286&quot;/&gt;&lt;/object&gt;&lt;object type=&quot;3&quot; unique_id=&quot;10026&quot;&gt;&lt;property id=&quot;20148&quot; value=&quot;5&quot;/&gt;&lt;property id=&quot;20300&quot; value=&quot;Slide 7 - &amp;quot;EX9200 programmability&amp;quot;&quot;/&gt;&lt;property id=&quot;20307&quot; value=&quot;287&quot;/&gt;&lt;/object&gt;&lt;object type=&quot;3&quot; unique_id=&quot;10027&quot;&gt;&lt;property id=&quot;20148&quot; value=&quot;5&quot;/&gt;&lt;property id=&quot;20300&quot; value=&quot;Slide 8 - &amp;quot;Juniper One Custom Silicon&amp;quot;&quot;/&gt;&lt;property id=&quot;20307&quot; value=&quot;288&quot;/&gt;&lt;/object&gt;&lt;object type=&quot;3&quot; unique_id=&quot;10028&quot;&gt;&lt;property id=&quot;20148&quot; value=&quot;5&quot;/&gt;&lt;property id=&quot;20300&quot; value=&quot;Slide 9 - &amp;quot;EX9200 Deployment Flexibility&amp;#x0D;&amp;#x0A;Collapsing Network Tiers&amp;quot;&quot;/&gt;&lt;property id=&quot;20307&quot; value=&quot;289&quot;/&gt;&lt;/object&gt;&lt;object type=&quot;3&quot; unique_id=&quot;10029&quot;&gt;&lt;property id=&quot;20148&quot; value=&quot;5&quot;/&gt;&lt;property id=&quot;20300&quot; value=&quot;Slide 10 - &amp;quot;EX9200 protocol Flexibility&amp;quot;&quot;/&gt;&lt;property id=&quot;20307&quot; value=&quot;290&quot;/&gt;&lt;/object&gt;&lt;object type=&quot;3&quot; unique_id=&quot;10030&quot;&gt;&lt;property id=&quot;20148&quot; value=&quot;5&quot;/&gt;&lt;property id=&quot;20300&quot; value=&quot;Slide 11 - &amp;quot;EX9200 Systems&amp;quot;&quot;/&gt;&lt;property id=&quot;20307&quot; value=&quot;291&quot;/&gt;&lt;/object&gt;&lt;object type=&quot;3&quot; unique_id=&quot;10031&quot;&gt;&lt;property id=&quot;20148&quot; value=&quot;5&quot;/&gt;&lt;property id=&quot;20300&quot; value=&quot;Slide 12 - &amp;quot;&amp;amp;#x09;&amp;#x0D;&amp;#x0A;EX9200 Line Cards&amp;quot;&quot;/&gt;&lt;property id=&quot;20307&quot; value=&quot;292&quot;/&gt;&lt;/object&gt;&lt;object type=&quot;3&quot; unique_id=&quot;10032&quot;&gt;&lt;property id=&quot;20148&quot; value=&quot;5&quot;/&gt;&lt;property id=&quot;20300&quot; value=&quot;Slide 13 - &amp;quot;Juniper Core Switch Portfolio&amp;quot;&quot;/&gt;&lt;property id=&quot;20307&quot; value=&quot;293&quot;/&gt;&lt;/object&gt;&lt;object type=&quot;3&quot; unique_id=&quot;10033&quot;&gt;&lt;property id=&quot;20148&quot; value=&quot;5&quot;/&gt;&lt;property id=&quot;20300&quot; value=&quot;Slide 14 - &amp;quot;EX9200 Programmability &amp;#x0D;&amp;#x0A;OpenFlow&amp;quot;&quot;/&gt;&lt;property id=&quot;20307&quot; value=&quot;294&quot;/&gt;&lt;/object&gt;&lt;object type=&quot;3&quot; unique_id=&quot;10034&quot;&gt;&lt;property id=&quot;20148&quot; value=&quot;5&quot;/&gt;&lt;property id=&quot;20300&quot; value=&quot;Slide 15 - &amp;quot;Simplified Orchestration &amp;#x0D;&amp;#x0A;Puppet&amp;quot;&quot;/&gt;&lt;property id=&quot;20307&quot; value=&quot;295&quot;/&gt;&lt;/object&gt;&lt;object type=&quot;3&quot; unique_id=&quot;10035&quot;&gt;&lt;property id=&quot;20148&quot; value=&quot;5&quot;/&gt;&lt;property id=&quot;20300&quot; value=&quot;Slide 16 - &amp;quot;EX9200 Programmability &amp;#x0D;&amp;#x0A;Junos Automation&amp;quot;&quot;/&gt;&lt;property id=&quot;20307&quot; value=&quot;296&quot;/&gt;&lt;/object&gt;&lt;object type=&quot;3&quot; unique_id=&quot;10036&quot;&gt;&lt;property id=&quot;20148&quot; value=&quot;5&quot;/&gt;&lt;property id=&quot;20300&quot; value=&quot;Slide 17 - &amp;quot;EX9200 Programmability &amp;#x0D;&amp;#x0A;Junos SDK&amp;quot;&quot;/&gt;&lt;property id=&quot;20307&quot; value=&quot;297&quot;/&gt;&lt;/object&gt;&lt;object type=&quot;3&quot; unique_id=&quot;10037&quot;&gt;&lt;property id=&quot;20148&quot; value=&quot;5&quot;/&gt;&lt;property id=&quot;20300&quot; value=&quot;Slide 18 - &amp;quot;EX9200 Flexibility &amp;#x0D;&amp;#x0A;Rich, standards-based, feature set&amp;quot;&quot;/&gt;&lt;property id=&quot;20307&quot; value=&quot;298&quot;/&gt;&lt;/object&gt;&lt;object type=&quot;3&quot; unique_id=&quot;10038&quot;&gt;&lt;property id=&quot;20148&quot; value=&quot;5&quot;/&gt;&lt;property id=&quot;20300&quot; value=&quot;Slide 19 - &amp;quot;EX9200 Flexibility &amp;#x0D;&amp;#x0A;Junos Node Unifier &amp;quot;&quot;/&gt;&lt;property id=&quot;20307&quot; value=&quot;299&quot;/&gt;&lt;/object&gt;&lt;object type=&quot;3&quot; unique_id=&quot;10039&quot;&gt;&lt;property id=&quot;20148&quot; value=&quot;5&quot;/&gt;&lt;property id=&quot;20300&quot; value=&quot;Slide 20 - &amp;quot;EX9200 Flexibility &amp;#x0D;&amp;#x0A;Virtual Chassis&amp;quot;&quot;/&gt;&lt;property id=&quot;20307&quot; value=&quot;300&quot;/&gt;&lt;/object&gt;&lt;object type=&quot;3&quot; unique_id=&quot;10040&quot;&gt;&lt;property id=&quot;20148&quot; value=&quot;5&quot;/&gt;&lt;property id=&quot;20300&quot; value=&quot;Slide 21 - &amp;quot;EX9200 Flexibility &amp;#x0D;&amp;#x0A;Multi-chassis Link Aggregation Groups&amp;quot;&quot;/&gt;&lt;property id=&quot;20307&quot; value=&quot;301&quot;/&gt;&lt;/object&gt;&lt;object type=&quot;3&quot; unique_id=&quot;10041&quot;&gt;&lt;property id=&quot;20148&quot; value=&quot;5&quot;/&gt;&lt;property id=&quot;20300&quot; value=&quot;Slide 22 - &amp;quot;EX9200 Target Market&amp;#x0D;&amp;#x0A;Key segments&amp;quot;&quot;/&gt;&lt;property id=&quot;20307&quot; value=&quot;302&quot;/&gt;&lt;/object&gt;&lt;object type=&quot;3&quot; unique_id=&quot;10042&quot;&gt;&lt;property id=&quot;20148&quot; value=&quot;5&quot;/&gt;&lt;property id=&quot;20300&quot; value=&quot;Slide 23 - &amp;quot;Product Overview&amp;quot;&quot;/&gt;&lt;property id=&quot;20307&quot; value=&quot;303&quot;/&gt;&lt;/object&gt;&lt;object type=&quot;3&quot; unique_id=&quot;10043&quot;&gt;&lt;property id=&quot;20148&quot; value=&quot;5&quot;/&gt;&lt;property id=&quot;20300&quot; value=&quot;Slide 24 - &amp;quot;EX9214 Chassis&amp;quot;&quot;/&gt;&lt;property id=&quot;20307&quot; value=&quot;304&quot;/&gt;&lt;/object&gt;&lt;object type=&quot;3&quot; unique_id=&quot;10044&quot;&gt;&lt;property id=&quot;20148&quot; value=&quot;5&quot;/&gt;&lt;property id=&quot;20300&quot; value=&quot;Slide 25 - &amp;quot;EX9208 chassis&amp;quot;&quot;/&gt;&lt;property id=&quot;20307&quot; value=&quot;305&quot;/&gt;&lt;/object&gt;&lt;object type=&quot;3&quot; unique_id=&quot;10045&quot;&gt;&lt;property id=&quot;20148&quot; value=&quot;5&quot;/&gt;&lt;property id=&quot;20300&quot; value=&quot;Slide 26 - &amp;quot;EX9204 chassis &amp;quot;&quot;/&gt;&lt;property id=&quot;20307&quot; value=&quot;306&quot;/&gt;&lt;/object&gt;&lt;object type=&quot;3&quot; unique_id=&quot;10046&quot;&gt;&lt;property id=&quot;20148&quot; value=&quot;5&quot;/&gt;&lt;property id=&quot;20300&quot; value=&quot;Slide 27 - &amp;quot;Routing engine and switch fabric&amp;quot;&quot;/&gt;&lt;property id=&quot;20307&quot; value=&quot;307&quot;/&gt;&lt;/object&gt;&lt;object type=&quot;3&quot; unique_id=&quot;10047&quot;&gt;&lt;property id=&quot;20148&quot; value=&quot;5&quot;/&gt;&lt;property id=&quot;20300&quot; value=&quot;Slide 28 - &amp;quot;EX9200 Switch fabric&amp;quot;&quot;/&gt;&lt;property id=&quot;20307&quot; value=&quot;308&quot;/&gt;&lt;/object&gt;&lt;object type=&quot;3&quot; unique_id=&quot;10048&quot;&gt;&lt;property id=&quot;20148&quot; value=&quot;5&quot;/&gt;&lt;property id=&quot;20300&quot; value=&quot;Slide 29 - &amp;quot;EX9200 Routing Engine (RE)&amp;quot;&quot;/&gt;&lt;property id=&quot;20307&quot; value=&quot;309&quot;/&gt;&lt;/object&gt;&lt;object type=&quot;3&quot; unique_id=&quot;10049&quot;&gt;&lt;property id=&quot;20148&quot; value=&quot;5&quot;/&gt;&lt;property id=&quot;20300&quot; value=&quot;Slide 30 - &amp;quot;Line cards&amp;quot;&quot;/&gt;&lt;property id=&quot;20307&quot; value=&quot;310&quot;/&gt;&lt;/object&gt;&lt;object type=&quot;3&quot; unique_id=&quot;10050&quot;&gt;&lt;property id=&quot;20148&quot; value=&quot;5&quot;/&gt;&lt;property id=&quot;20300&quot; value=&quot;Slide 31 - &amp;quot;&amp;amp;#x09;&amp;#x0D;&amp;#x0A;EX9200 1GbE Line Cards&amp;quot;&quot;/&gt;&lt;property id=&quot;20307&quot; value=&quot;311&quot;/&gt;&lt;/object&gt;&lt;object type=&quot;3&quot; unique_id=&quot;10051&quot;&gt;&lt;property id=&quot;20148&quot; value=&quot;5&quot;/&gt;&lt;property id=&quot;20300&quot; value=&quot;Slide 32 - &amp;quot;&amp;#x0D;&amp;#x0A;EX9200 10gbe line card &amp;quot;&quot;/&gt;&lt;property id=&quot;20307&quot; value=&quot;312&quot;/&gt;&lt;/object&gt;&lt;object type=&quot;3&quot; unique_id=&quot;10052&quot;&gt;&lt;property id=&quot;20148&quot; value=&quot;5&quot;/&gt;&lt;property id=&quot;20300&quot; value=&quot;Slide 33 - &amp;quot;EX9200 40GbE Line Card&amp;quot;&quot;/&gt;&lt;property id=&quot;20307&quot; value=&quot;313&quot;/&gt;&lt;/object&gt;&lt;object type=&quot;3&quot; unique_id=&quot;10053&quot;&gt;&lt;property id=&quot;20148&quot; value=&quot;5&quot;/&gt;&lt;property id=&quot;20300&quot; value=&quot;Slide 34 - &amp;quot;&amp;#x0D;&amp;#x0A;EX9200 100GbE line card &amp;quot;&quot;/&gt;&lt;property id=&quot;20307&quot; value=&quot;314&quot;/&gt;&lt;/object&gt;&lt;object type=&quot;3&quot; unique_id=&quot;10054&quot;&gt;&lt;property id=&quot;20148&quot; value=&quot;5&quot;/&gt;&lt;property id=&quot;20300&quot; value=&quot;Slide 35 - &amp;quot;Maximum Port Density&amp;quot;&quot;/&gt;&lt;property id=&quot;20307&quot; value=&quot;315&quot;/&gt;&lt;/object&gt;&lt;object type=&quot;3&quot; unique_id=&quot;10055&quot;&gt;&lt;property id=&quot;20148&quot; value=&quot;5&quot;/&gt;&lt;property id=&quot;20300&quot; value=&quot;Slide 36 - &amp;quot;System  architecture&amp;quot;&quot;/&gt;&lt;property id=&quot;20307&quot; value=&quot;401&quot;/&gt;&lt;/object&gt;&lt;object type=&quot;3&quot; unique_id=&quot;10056&quot;&gt;&lt;property id=&quot;20148&quot; value=&quot;5&quot;/&gt;&lt;property id=&quot;20300&quot; value=&quot;Slide 37 - &amp;quot;EX9214 How is it connected?&amp;quot;&quot;/&gt;&lt;property id=&quot;20307&quot; value=&quot;362&quot;/&gt;&lt;/object&gt;&lt;object type=&quot;3&quot; unique_id=&quot;10057&quot;&gt;&lt;property id=&quot;20148&quot; value=&quot;5&quot;/&gt;&lt;property id=&quot;20300&quot; value=&quot;Slide 38 - &amp;quot;EX9208: How is it connected?&amp;quot;&quot;/&gt;&lt;property id=&quot;20307&quot; value=&quot;363&quot;/&gt;&lt;/object&gt;&lt;object type=&quot;3&quot; unique_id=&quot;10058&quot;&gt;&lt;property id=&quot;20148&quot; value=&quot;5&quot;/&gt;&lt;property id=&quot;20300&quot; value=&quot;Slide 39 - &amp;quot;EX9204: How is it connected?&amp;quot;&quot;/&gt;&lt;property id=&quot;20307&quot; value=&quot;364&quot;/&gt;&lt;/object&gt;&lt;object type=&quot;3&quot; unique_id=&quot;10059&quot;&gt;&lt;property id=&quot;20148&quot; value=&quot;5&quot;/&gt;&lt;property id=&quot;20300&quot; value=&quot;Slide 40 - &amp;quot;Routing Engine architecture&amp;quot;&quot;/&gt;&lt;property id=&quot;20307&quot; value=&quot;365&quot;/&gt;&lt;/object&gt;&lt;object type=&quot;3&quot; unique_id=&quot;10060&quot;&gt;&lt;property id=&quot;20148&quot; value=&quot;5&quot;/&gt;&lt;property id=&quot;20300&quot; value=&quot;Slide 41 - &amp;quot;Switch fabric—control-plane architecture&amp;quot;&quot;/&gt;&lt;property id=&quot;20307&quot; value=&quot;366&quot;/&gt;&lt;/object&gt;&lt;object type=&quot;3&quot; unique_id=&quot;10061&quot;&gt;&lt;property id=&quot;20148&quot; value=&quot;5&quot;/&gt;&lt;property id=&quot;20300&quot; value=&quot;Slide 42 - &amp;quot;Line card architecture&amp;quot;&quot;/&gt;&lt;property id=&quot;20307&quot; value=&quot;402&quot;/&gt;&lt;/object&gt;&lt;object type=&quot;3&quot; unique_id=&quot;10062&quot;&gt;&lt;property id=&quot;20148&quot; value=&quot;5&quot;/&gt;&lt;property id=&quot;20300&quot; value=&quot;Slide 43&quot;/&gt;&lt;property id=&quot;20307&quot; value=&quot;368&quot;/&gt;&lt;/object&gt;&lt;object type=&quot;3&quot; unique_id=&quot;10063&quot;&gt;&lt;property id=&quot;20148&quot; value=&quot;5&quot;/&gt;&lt;property id=&quot;20300&quot; value=&quot;Slide 44&quot;/&gt;&lt;property id=&quot;20307&quot; value=&quot;369&quot;/&gt;&lt;/object&gt;&lt;object type=&quot;3&quot; unique_id=&quot;10064&quot;&gt;&lt;property id=&quot;20148&quot; value=&quot;5&quot;/&gt;&lt;property id=&quot;20300&quot; value=&quot;Slide 45 - &amp;quot;40x1GbE Line Card architecture&amp;quot;&quot;/&gt;&lt;property id=&quot;20307&quot; value=&quot;370&quot;/&gt;&lt;/object&gt;&lt;object type=&quot;3&quot; unique_id=&quot;10065&quot;&gt;&lt;property id=&quot;20148&quot; value=&quot;5&quot;/&gt;&lt;property id=&quot;20300&quot; value=&quot;Slide 46 - &amp;quot;32x10GE Line Card architecture&amp;quot;&quot;/&gt;&lt;property id=&quot;20307&quot; value=&quot;371&quot;/&gt;&lt;/object&gt;&lt;object type=&quot;3&quot; unique_id=&quot;10066&quot;&gt;&lt;property id=&quot;20148&quot; value=&quot;5&quot;/&gt;&lt;property id=&quot;20300&quot; value=&quot;Slide 47 - &amp;quot;2x100GE + 8x10GE line card architecture&amp;quot;&quot;/&gt;&lt;property id=&quot;20307&quot; value=&quot;372&quot;/&gt;&lt;/object&gt;&lt;object type=&quot;3&quot; unique_id=&quot;10067&quot;&gt;&lt;property id=&quot;20148&quot; value=&quot;5&quot;/&gt;&lt;property id=&quot;20300&quot; value=&quot;Slide 48 - &amp;quot;4x40GE  line card architecture&amp;quot;&quot;/&gt;&lt;property id=&quot;20307&quot; value=&quot;373&quot;/&gt;&lt;/object&gt;&lt;object type=&quot;3&quot; unique_id=&quot;10068&quot;&gt;&lt;property id=&quot;20148&quot; value=&quot;5&quot;/&gt;&lt;property id=&quot;20300&quot; value=&quot;Slide 49 - &amp;quot;Switch fabric architecture&amp;quot;&quot;/&gt;&lt;property id=&quot;20307&quot; value=&quot;403&quot;/&gt;&lt;/object&gt;&lt;object type=&quot;3&quot; unique_id=&quot;10069&quot;&gt;&lt;property id=&quot;20148&quot; value=&quot;5&quot;/&gt;&lt;property id=&quot;20300&quot; value=&quot;Slide 50 - &amp;quot;EX9214—1GbE fabric connectivity &amp;quot;&quot;/&gt;&lt;property id=&quot;20307&quot; value=&quot;375&quot;/&gt;&lt;/object&gt;&lt;object type=&quot;3&quot; unique_id=&quot;10070&quot;&gt;&lt;property id=&quot;20148&quot; value=&quot;5&quot;/&gt;&lt;property id=&quot;20300&quot; value=&quot;Slide 51 - &amp;quot;EX9208/EX9204—1GbE fabric connectivity &amp;quot;&quot;/&gt;&lt;property id=&quot;20307&quot; value=&quot;376&quot;/&gt;&lt;/object&gt;&lt;object type=&quot;3&quot; unique_id=&quot;10071&quot;&gt;&lt;property id=&quot;20148&quot; value=&quot;5&quot;/&gt;&lt;property id=&quot;20300&quot; value=&quot;Slide 52 - &amp;quot;EX9214—10GbE/100GbE fabric connectivity &amp;quot;&quot;/&gt;&lt;property id=&quot;20307&quot; value=&quot;377&quot;/&gt;&lt;/object&gt;&lt;object type=&quot;3&quot; unique_id=&quot;10072&quot;&gt;&lt;property id=&quot;20148&quot; value=&quot;5&quot;/&gt;&lt;property id=&quot;20300&quot; value=&quot;Slide 53 - &amp;quot;EX9214—10GbE/100GbE Failure scenario&amp;quot;&quot;/&gt;&lt;property id=&quot;20307&quot; value=&quot;378&quot;/&gt;&lt;/object&gt;&lt;object type=&quot;3&quot; unique_id=&quot;10073&quot;&gt;&lt;property id=&quot;20148&quot; value=&quot;5&quot;/&gt;&lt;property id=&quot;20300&quot; value=&quot;Slide 54 - &amp;quot;EX9208/EX9204—10GbE/100GbE fabric connectivity &amp;quot;&quot;/&gt;&lt;property id=&quot;20307&quot; value=&quot;379&quot;/&gt;&lt;/object&gt;&lt;object type=&quot;3&quot; unique_id=&quot;10074&quot;&gt;&lt;property id=&quot;20148&quot; value=&quot;5&quot;/&gt;&lt;property id=&quot;20300&quot; value=&quot;Slide 55 - &amp;quot;EX9208/EX9204—10GbE/100GbE Failure scenario&amp;quot;&quot;/&gt;&lt;property id=&quot;20307&quot; value=&quot;380&quot;/&gt;&lt;/object&gt;&lt;object type=&quot;3&quot; unique_id=&quot;10075&quot;&gt;&lt;property id=&quot;20148&quot; value=&quot;5&quot;/&gt;&lt;property id=&quot;20300&quot; value=&quot;Slide 56 - &amp;quot;10 and 100GbE Line Card slot restrictions&amp;quot;&quot;/&gt;&lt;property id=&quot;20307&quot; value=&quot;381&quot;/&gt;&lt;/object&gt;&lt;object type=&quot;3&quot; unique_id=&quot;10076&quot;&gt;&lt;property id=&quot;20148&quot; value=&quot;5&quot;/&gt;&lt;property id=&quot;20300&quot; value=&quot;Slide 57 - &amp;quot;EX9214—40GbE fabric connectivity &amp;quot;&quot;/&gt;&lt;property id=&quot;20307&quot; value=&quot;382&quot;/&gt;&lt;/object&gt;&lt;object type=&quot;3&quot; unique_id=&quot;10077&quot;&gt;&lt;property id=&quot;20148&quot; value=&quot;5&quot;/&gt;&lt;property id=&quot;20300&quot; value=&quot;Slide 58 - &amp;quot;EX9208/EX9204—40GbE fabric connectivity &amp;quot;&quot;/&gt;&lt;property id=&quot;20307&quot; value=&quot;383&quot;/&gt;&lt;/object&gt;&lt;object type=&quot;3&quot; unique_id=&quot;10078&quot;&gt;&lt;property id=&quot;20148&quot; value=&quot;5&quot;/&gt;&lt;property id=&quot;20300&quot; value=&quot;Slide 59 - &amp;quot;Day in the life of packet&amp;quot;&quot;/&gt;&lt;property id=&quot;20307&quot; value=&quot;404&quot;/&gt;&lt;/object&gt;&lt;object type=&quot;3&quot; unique_id=&quot;10079&quot;&gt;&lt;property id=&quot;20148&quot; value=&quot;5&quot;/&gt;&lt;property id=&quot;20300&quot; value=&quot;Slide 60 - &amp;quot;1GbE line card Packet walkthrough&amp;quot;&quot;/&gt;&lt;property id=&quot;20307&quot; value=&quot;385&quot;/&gt;&lt;/object&gt;&lt;object type=&quot;3&quot; unique_id=&quot;10080&quot;&gt;&lt;property id=&quot;20148&quot; value=&quot;5&quot;/&gt;&lt;property id=&quot;20300&quot; value=&quot;Slide 61 - &amp;quot;40/10/100GbE Line card Packet walkthrough&amp;quot;&quot;/&gt;&lt;property id=&quot;20307&quot; value=&quot;386&quot;/&gt;&lt;/object&gt;&lt;object type=&quot;3&quot; unique_id=&quot;10081&quot;&gt;&lt;property id=&quot;20148&quot; value=&quot;5&quot;/&gt;&lt;property id=&quot;20300&quot; value=&quot;Slide 62 - &amp;quot;Quality of service&amp;quot;&quot;/&gt;&lt;property id=&quot;20307&quot; value=&quot;405&quot;/&gt;&lt;/object&gt;&lt;object type=&quot;3&quot; unique_id=&quot;10082&quot;&gt;&lt;property id=&quot;20148&quot; value=&quot;5&quot;/&gt;&lt;property id=&quot;20300&quot; value=&quot;Slide 63 - &amp;quot;&amp;#x0D;&amp;#x0A;QOS&amp;quot;&quot;/&gt;&lt;property id=&quot;20307&quot; value=&quot;388&quot;/&gt;&lt;/object&gt;&lt;object type=&quot;3&quot; unique_id=&quot;10083&quot;&gt;&lt;property id=&quot;20148&quot; value=&quot;5&quot;/&gt;&lt;property id=&quot;20300&quot; value=&quot;Slide 64 - &amp;quot;PFE QOS OVERVIEW&amp;quot;&quot;/&gt;&lt;property id=&quot;20307&quot; value=&quot;389&quot;/&gt;&lt;/object&gt;&lt;object type=&quot;3&quot; unique_id=&quot;10084&quot;&gt;&lt;property id=&quot;20148&quot; value=&quot;5&quot;/&gt;&lt;property id=&quot;20300&quot; value=&quot;Slide 65 - &amp;quot;qos Packet walkthrough&amp;quot;&quot;/&gt;&lt;property id=&quot;20307&quot; value=&quot;390&quot;/&gt;&lt;/object&gt;&lt;object type=&quot;3&quot; unique_id=&quot;10085&quot;&gt;&lt;property id=&quot;20148&quot; value=&quot;5&quot;/&gt;&lt;property id=&quot;20300&quot; value=&quot;Slide 66 - &amp;quot;Mac address learning&amp;quot;&quot;/&gt;&lt;property id=&quot;20307&quot; value=&quot;406&quot;/&gt;&lt;/object&gt;&lt;object type=&quot;3&quot; unique_id=&quot;10086&quot;&gt;&lt;property id=&quot;20148&quot; value=&quot;5&quot;/&gt;&lt;property id=&quot;20300&quot; value=&quot;Slide 67 - &amp;quot;SOURCE MAC LEARNING&amp;quot;&quot;/&gt;&lt;property id=&quot;20307&quot; value=&quot;392&quot;/&gt;&lt;/object&gt;&lt;object type=&quot;3&quot; unique_id=&quot;10087&quot;&gt;&lt;property id=&quot;20148&quot; value=&quot;5&quot;/&gt;&lt;property id=&quot;20300&quot; value=&quot;Slide 68 - &amp;quot;DESTINATION  MAC LEARNING&amp;quot;&quot;/&gt;&lt;property id=&quot;20307&quot; value=&quot;393&quot;/&gt;&lt;/object&gt;&lt;object type=&quot;3&quot; unique_id=&quot;10088&quot;&gt;&lt;property id=&quot;20148&quot; value=&quot;5&quot;/&gt;&lt;property id=&quot;20300&quot; value=&quot;Slide 69 - &amp;quot;multicast&amp;quot;&quot;/&gt;&lt;property id=&quot;20307&quot; value=&quot;407&quot;/&gt;&lt;/object&gt;&lt;object type=&quot;3&quot; unique_id=&quot;10089&quot;&gt;&lt;property id=&quot;20148&quot; value=&quot;5&quot;/&gt;&lt;property id=&quot;20300&quot; value=&quot;Slide 70 - &amp;quot;Multicast architecture&amp;quot;&quot;/&gt;&lt;property id=&quot;20307&quot; value=&quot;395&quot;/&gt;&lt;/object&gt;&lt;object type=&quot;3&quot; unique_id=&quot;10090&quot;&gt;&lt;property id=&quot;20148&quot; value=&quot;5&quot;/&gt;&lt;property id=&quot;20300&quot; value=&quot;Slide 71 - &amp;quot;dynamic multicast replication—unary replication (1/2)&amp;quot;&quot;/&gt;&lt;property id=&quot;20307&quot; value=&quot;396&quot;/&gt;&lt;/object&gt;&lt;object type=&quot;3&quot; unique_id=&quot;10091&quot;&gt;&lt;property id=&quot;20148&quot; value=&quot;5&quot;/&gt;&lt;property id=&quot;20300&quot; value=&quot;Slide 72 - &amp;quot;dynamic multicast replication—unary replication (2/2)&amp;quot;&quot;/&gt;&lt;property id=&quot;20307&quot; value=&quot;397&quot;/&gt;&lt;/object&gt;&lt;object type=&quot;3&quot; unique_id=&quot;10092&quot;&gt;&lt;property id=&quot;20148&quot; value=&quot;5&quot;/&gt;&lt;property id=&quot;20300&quot; value=&quot;Slide 73 - &amp;quot;Dynamic multicast replication – dynamic multicast tree (1/2)&amp;quot;&quot;/&gt;&lt;property id=&quot;20307&quot; value=&quot;398&quot;/&gt;&lt;/object&gt;&lt;object type=&quot;3&quot; unique_id=&quot;10093&quot;&gt;&lt;property id=&quot;20148&quot; value=&quot;5&quot;/&gt;&lt;property id=&quot;20300&quot; value=&quot;Slide 74 - &amp;quot;Dynamic multicast replication – dynamic multicast tree (1/2)&amp;quot;&quot;/&gt;&lt;property id=&quot;20307&quot; value=&quot;399&quot;/&gt;&lt;/object&gt;&lt;object type=&quot;3&quot; unique_id=&quot;10094&quot;&gt;&lt;property id=&quot;20148&quot; value=&quot;5&quot;/&gt;&lt;property id=&quot;20300&quot; value=&quot;Slide 75 - &amp;quot;Software License&amp;quot;&quot;/&gt;&lt;property id=&quot;20307&quot; value=&quot;400&quot;/&gt;&lt;/object&gt;&lt;object type=&quot;3&quot; unique_id=&quot;10095&quot;&gt;&lt;property id=&quot;20148&quot; value=&quot;5&quot;/&gt;&lt;property id=&quot;20300&quot; value=&quot;Slide 76 - &amp;quot;Simple software Licensing&amp;quot;&quot;/&gt;&lt;property id=&quot;20307&quot; value=&quot;317&quot;/&gt;&lt;/object&gt;&lt;object type=&quot;3&quot; unique_id=&quot;10096&quot;&gt;&lt;property id=&quot;20148&quot; value=&quot;5&quot;/&gt;&lt;property id=&quot;20300&quot; value=&quot;Slide 77 - &amp;quot;Power Supplies&amp;quot;&quot;/&gt;&lt;property id=&quot;20307&quot; value=&quot;318&quot;/&gt;&lt;/object&gt;&lt;object type=&quot;3&quot; unique_id=&quot;10097&quot;&gt;&lt;property id=&quot;20148&quot; value=&quot;5&quot;/&gt;&lt;property id=&quot;20300&quot; value=&quot;Slide 78 - &amp;quot;EX9200 Supported Power Supply inputs&amp;quot;&quot;/&gt;&lt;property id=&quot;20307&quot; value=&quot;319&quot;/&gt;&lt;/object&gt;&lt;object type=&quot;3&quot; unique_id=&quot;10098&quot;&gt;&lt;property id=&quot;20148&quot; value=&quot;5&quot;/&gt;&lt;property id=&quot;20300&quot; value=&quot;Slide 79 - &amp;quot;EX9214 DC Power Supply&amp;quot;&quot;/&gt;&lt;property id=&quot;20307&quot; value=&quot;320&quot;/&gt;&lt;/object&gt;&lt;object type=&quot;3&quot; unique_id=&quot;10099&quot;&gt;&lt;property id=&quot;20148&quot; value=&quot;5&quot;/&gt;&lt;property id=&quot;20300&quot; value=&quot;Slide 80 - &amp;quot;EX9214 AC Power Supply (with 200-240VAC input)&amp;quot;&quot;/&gt;&lt;property id=&quot;20307&quot; value=&quot;321&quot;/&gt;&lt;/object&gt;&lt;object type=&quot;3&quot; unique_id=&quot;10100&quot;&gt;&lt;property id=&quot;20148&quot; value=&quot;5&quot;/&gt;&lt;property id=&quot;20300&quot; value=&quot;Slide 81 - &amp;quot;EX9208 DC Power Supply&amp;quot;&quot;/&gt;&lt;property id=&quot;20307&quot; value=&quot;322&quot;/&gt;&lt;/object&gt;&lt;object type=&quot;3&quot; unique_id=&quot;10101&quot;&gt;&lt;property id=&quot;20148&quot; value=&quot;5&quot;/&gt;&lt;property id=&quot;20300&quot; value=&quot;Slide 82 - &amp;quot;EX9208 AC Power Supply (with 200-240VAC input)&amp;quot;&quot;/&gt;&lt;property id=&quot;20307&quot; value=&quot;323&quot;/&gt;&lt;/object&gt;&lt;object type=&quot;3&quot; unique_id=&quot;10102&quot;&gt;&lt;property id=&quot;20148&quot; value=&quot;5&quot;/&gt;&lt;property id=&quot;20300&quot; value=&quot;Slide 83 - &amp;quot;EX9208 AC Power Supply (with 100-120VAC input)&amp;quot;&quot;/&gt;&lt;property id=&quot;20307&quot; value=&quot;324&quot;/&gt;&lt;/object&gt;&lt;object type=&quot;3&quot; unique_id=&quot;10103&quot;&gt;&lt;property id=&quot;20148&quot; value=&quot;5&quot;/&gt;&lt;property id=&quot;20300&quot; value=&quot;Slide 84 - &amp;quot;EX9204 DC Power Supply&amp;quot;&quot;/&gt;&lt;property id=&quot;20307&quot; value=&quot;325&quot;/&gt;&lt;/object&gt;&lt;object type=&quot;3&quot; unique_id=&quot;10104&quot;&gt;&lt;property id=&quot;20148&quot; value=&quot;5&quot;/&gt;&lt;property id=&quot;20300&quot; value=&quot;Slide 85 - &amp;quot;EX9204 AC Power Supply (with 200-240VAC input)&amp;quot;&quot;/&gt;&lt;property id=&quot;20307&quot; value=&quot;326&quot;/&gt;&lt;/object&gt;&lt;object type=&quot;3&quot; unique_id=&quot;10105&quot;&gt;&lt;property id=&quot;20148&quot; value=&quot;5&quot;/&gt;&lt;property id=&quot;20300&quot; value=&quot;Slide 86 - &amp;quot;EX9204 AC Power Supply (with 100-120VAC input)&amp;quot;&quot;/&gt;&lt;property id=&quot;20307&quot; value=&quot;327&quot;/&gt;&lt;/object&gt;&lt;object type=&quot;3&quot; unique_id=&quot;10106&quot;&gt;&lt;property id=&quot;20148&quot; value=&quot;5&quot;/&gt;&lt;property id=&quot;20300&quot; value=&quot;Slide 87 - &amp;quot;&amp;#x0D;&amp;#x0A;&amp;#x0D;&amp;#x0A;&amp;#x0D;&amp;#x0A;&amp;#x0D;&amp;#x0A;Key Features&amp;#x0D;&amp;#x0A;&amp;quot;&quot;/&gt;&lt;property id=&quot;20307&quot; value=&quot;328&quot;/&gt;&lt;/object&gt;&lt;object type=&quot;3&quot; unique_id=&quot;10107&quot;&gt;&lt;property id=&quot;20148&quot; value=&quot;5&quot;/&gt;&lt;property id=&quot;20300&quot; value=&quot;Slide 88 - &amp;quot;MARKET LEADING CONTINUOUS SYSTEMS SOLUTIONS&amp;quot;&quot;/&gt;&lt;property id=&quot;20307&quot; value=&quot;329&quot;/&gt;&lt;/object&gt;&lt;object type=&quot;3&quot; unique_id=&quot;10108&quot;&gt;&lt;property id=&quot;20148&quot; value=&quot;5&quot;/&gt;&lt;property id=&quot;20300&quot; value=&quot;Slide 89 - &amp;quot;Loop-free Alternates (LFA)&amp;quot;&quot;/&gt;&lt;property id=&quot;20307&quot; value=&quot;330&quot;/&gt;&lt;/object&gt;&lt;object type=&quot;3&quot; unique_id=&quot;10109&quot;&gt;&lt;property id=&quot;20148&quot; value=&quot;5&quot;/&gt;&lt;property id=&quot;20300&quot; value=&quot;Slide 90 - &amp;quot;Management&amp;quot;&quot;/&gt;&lt;property id=&quot;20307&quot; value=&quot;331&quot;/&gt;&lt;/object&gt;&lt;object type=&quot;3&quot; unique_id=&quot;10110&quot;&gt;&lt;property id=&quot;20148&quot; value=&quot;5&quot;/&gt;&lt;property id=&quot;20300&quot; value=&quot;Slide 91 - &amp;quot;EX9200 Network Management Tools&amp;quot;&quot;/&gt;&lt;property id=&quot;20307&quot; value=&quot;332&quot;/&gt;&lt;/object&gt;&lt;object type=&quot;3&quot; unique_id=&quot;10111&quot;&gt;&lt;property id=&quot;20148&quot; value=&quot;5&quot;/&gt;&lt;property id=&quot;20300&quot; value=&quot;Slide 92 - &amp;quot;JUNOS SPACE: OPEN PLATFORM FOR INNOVATION&amp;quot;&quot;/&gt;&lt;property id=&quot;20307&quot; value=&quot;333&quot;/&gt;&lt;/object&gt;&lt;object type=&quot;3&quot; unique_id=&quot;10112&quot;&gt;&lt;property id=&quot;20148&quot; value=&quot;5&quot;/&gt;&lt;property id=&quot;20300&quot; value=&quot;Slide 93 - &amp;quot;network director&amp;quot;&quot;/&gt;&lt;property id=&quot;20307&quot; value=&quot;408&quot;/&gt;&lt;/object&gt;&lt;object type=&quot;3&quot; unique_id=&quot;10113&quot;&gt;&lt;property id=&quot;20148&quot; value=&quot;5&quot;/&gt;&lt;property id=&quot;20300&quot; value=&quot;Slide 94 - &amp;quot;SCALE And Performance&amp;quot;&quot;/&gt;&lt;property id=&quot;20307&quot; value=&quot;335&quot;/&gt;&lt;/object&gt;&lt;object type=&quot;3&quot; unique_id=&quot;10114&quot;&gt;&lt;property id=&quot;20148&quot; value=&quot;5&quot;/&gt;&lt;property id=&quot;20300&quot; value=&quot;Slide 95 - &amp;quot;System Scale&amp;#x0D;&amp;#x0A;EX8200 vs. EX9200 Core&amp;quot;&quot;/&gt;&lt;property id=&quot;20307&quot; value=&quot;336&quot;/&gt;&lt;/object&gt;&lt;object type=&quot;3&quot; unique_id=&quot;10115&quot;&gt;&lt;property id=&quot;20148&quot; value=&quot;5&quot;/&gt;&lt;property id=&quot;20300&quot; value=&quot;Slide 96 - &amp;quot;MPLS Scale&amp;quot;&quot;/&gt;&lt;property id=&quot;20307&quot; value=&quot;337&quot;/&gt;&lt;/object&gt;&lt;object type=&quot;3&quot; unique_id=&quot;10116&quot;&gt;&lt;property id=&quot;20148&quot; value=&quot;5&quot;/&gt;&lt;property id=&quot;20300&quot; value=&quot;Slide 97 - &amp;quot;Software Comparisons&amp;#x0D;&amp;#x0A;EX8200 VS. EX9200 CORE&amp;quot;&quot;/&gt;&lt;property id=&quot;20307&quot; value=&quot;338&quot;/&gt;&lt;/object&gt;&lt;object type=&quot;3&quot; unique_id=&quot;10117&quot;&gt;&lt;property id=&quot;20148&quot; value=&quot;5&quot;/&gt;&lt;property id=&quot;20300&quot; value=&quot;Slide 98 - &amp;quot;roadmap&amp;quot;&quot;/&gt;&lt;property id=&quot;20307&quot; value=&quot;339&quot;/&gt;&lt;/object&gt;&lt;object type=&quot;3&quot; unique_id=&quot;10118&quot;&gt;&lt;property id=&quot;20148&quot; value=&quot;5&quot;/&gt;&lt;property id=&quot;20300&quot; value=&quot;Slide 99 - &amp;quot;EX9200 High Level Roadmap&amp;quot;&quot;/&gt;&lt;property id=&quot;20307&quot; value=&quot;340&quot;/&gt;&lt;/object&gt;&lt;object type=&quot;3&quot; unique_id=&quot;10119&quot;&gt;&lt;property id=&quot;20148&quot; value=&quot;5&quot;/&gt;&lt;property id=&quot;20300&quot; value=&quot;Slide 100 - &amp;quot;DC Deployment Models&amp;quot;&quot;/&gt;&lt;property id=&quot;20307&quot; value=&quot;341&quot;/&gt;&lt;/object&gt;&lt;object type=&quot;3&quot; unique_id=&quot;10120&quot;&gt;&lt;property id=&quot;20148&quot; value=&quot;5&quot;/&gt;&lt;property id=&quot;20300&quot; value=&quot;Slide 101 - &amp;quot;Data Center NETWORK ARCHITECTURE WITH &amp;#x0D;&amp;#x0A;EX9200 CORE mc-lag&amp;quot;&quot;/&gt;&lt;property id=&quot;20307&quot; value=&quot;342&quot;/&gt;&lt;/object&gt;&lt;object type=&quot;3&quot; unique_id=&quot;10121&quot;&gt;&lt;property id=&quot;20148&quot; value=&quot;5&quot;/&gt;&lt;property id=&quot;20300&quot; value=&quot;Slide 102 - &amp;quot;Data Center NETWORK ARCHITECTURE WITH &amp;#x0D;&amp;#x0A;EX9200 CORE virtual chassis&amp;quot;&quot;/&gt;&lt;property id=&quot;20307&quot; value=&quot;343&quot;/&gt;&lt;/object&gt;&lt;object type=&quot;3&quot; unique_id=&quot;10122&quot;&gt;&lt;property id=&quot;20148&quot; value=&quot;5&quot;/&gt;&lt;property id=&quot;20300&quot; value=&quot;Slide 103 - &amp;quot;Data Center NETWORK ARCHITECTURE WITH EX9200 CORE&amp;quot;&quot;/&gt;&lt;property id=&quot;20307&quot; value=&quot;344&quot;/&gt;&lt;/object&gt;&lt;object type=&quot;3&quot; unique_id=&quot;10123&quot;&gt;&lt;property id=&quot;20148&quot; value=&quot;5&quot;/&gt;&lt;property id=&quot;20300&quot; value=&quot;Slide 104 - &amp;quot;Data center interconnect &amp;quot;&quot;/&gt;&lt;property id=&quot;20307&quot; value=&quot;345&quot;/&gt;&lt;/object&gt;&lt;object type=&quot;3&quot; unique_id=&quot;10124&quot;&gt;&lt;property id=&quot;20148&quot; value=&quot;5&quot;/&gt;&lt;property id=&quot;20300&quot; value=&quot;Slide 105 - &amp;quot;Campus Deployment Models&amp;quot;&quot;/&gt;&lt;property id=&quot;20307&quot; value=&quot;346&quot;/&gt;&lt;/object&gt;&lt;object type=&quot;3&quot; unique_id=&quot;10125&quot;&gt;&lt;property id=&quot;20148&quot; value=&quot;5&quot;/&gt;&lt;property id=&quot;20300&quot; value=&quot;Slide 106 - &amp;quot;Campus Solution&amp;quot;&quot;/&gt;&lt;property id=&quot;20307&quot; value=&quot;347&quot;/&gt;&lt;/object&gt;&lt;object type=&quot;3&quot; unique_id=&quot;10126&quot;&gt;&lt;property id=&quot;20148&quot; value=&quot;5&quot;/&gt;&lt;property id=&quot;20300&quot; value=&quot;Slide 107 - &amp;quot;vlan extension in a large Campus network using VPLS&amp;quot;&quot;/&gt;&lt;property id=&quot;20307&quot; value=&quot;348&quot;/&gt;&lt;/object&gt;&lt;object type=&quot;3&quot; unique_id=&quot;10127&quot;&gt;&lt;property id=&quot;20148&quot; value=&quot;5&quot;/&gt;&lt;property id=&quot;20300&quot; value=&quot;Slide 108 - &amp;quot;Summary&amp;quot;&quot;/&gt;&lt;property id=&quot;20307&quot; value=&quot;349&quot;/&gt;&lt;/object&gt;&lt;object type=&quot;3&quot; unique_id=&quot;10128&quot;&gt;&lt;property id=&quot;20148&quot; value=&quot;5&quot;/&gt;&lt;property id=&quot;20300&quot; value=&quot;Slide 109 - &amp;quot;Next Steps&amp;quot;&quot;/&gt;&lt;property id=&quot;20307&quot; value=&quot;350&quot;/&gt;&lt;/object&gt;&lt;object type=&quot;3&quot; unique_id=&quot;10129&quot;&gt;&lt;property id=&quot;20148&quot; value=&quot;5&quot;/&gt;&lt;property id=&quot;20300&quot; value=&quot;Slide 110&quot;/&gt;&lt;property id=&quot;20307&quot; value=&quot;351&quot;/&gt;&lt;/object&gt;&lt;object type=&quot;3&quot; unique_id=&quot;10130&quot;&gt;&lt;property id=&quot;20148&quot; value=&quot;5&quot;/&gt;&lt;property id=&quot;20300&quot; value=&quot;Slide 111 - &amp;quot;Chassis Bundles&amp;quot;&quot;/&gt;&lt;property id=&quot;20307&quot; value=&quot;352&quot;/&gt;&lt;/object&gt;&lt;object type=&quot;3&quot; unique_id=&quot;10131&quot;&gt;&lt;property id=&quot;20148&quot; value=&quot;5&quot;/&gt;&lt;property id=&quot;20300&quot; value=&quot;Slide 112 - &amp;quot;Line Cards , Mid plane and License&amp;quot;&quot;/&gt;&lt;property id=&quot;20307&quot; value=&quot;353&quot;/&gt;&lt;/object&gt;&lt;object type=&quot;3&quot; unique_id=&quot;10132&quot;&gt;&lt;property id=&quot;20148&quot; value=&quot;5&quot;/&gt;&lt;property id=&quot;20300&quot; value=&quot;Slide 113 - &amp;quot;service SKUs&amp;quot;&quot;/&gt;&lt;property id=&quot;20307&quot; value=&quot;354&quot;/&gt;&lt;/object&gt;&lt;object type=&quot;3&quot; unique_id=&quot;10133&quot;&gt;&lt;property id=&quot;20148&quot; value=&quot;5&quot;/&gt;&lt;property id=&quot;20300&quot; value=&quot;Slide 114&quot;/&gt;&lt;property id=&quot;20307&quot; value=&quot;355&quot;/&gt;&lt;/object&gt;&lt;object type=&quot;3&quot; unique_id=&quot;10134&quot;&gt;&lt;property id=&quot;20148&quot; value=&quot;5&quot;/&gt;&lt;property id=&quot;20300&quot; value=&quot;Slide 115 - &amp;quot;service SKUs&amp;quot;&quot;/&gt;&lt;property id=&quot;20307&quot; value=&quot;356&quot;/&gt;&lt;/object&gt;&lt;object type=&quot;3&quot; unique_id=&quot;10135&quot;&gt;&lt;property id=&quot;20148&quot; value=&quot;5&quot;/&gt;&lt;property id=&quot;20300&quot; value=&quot;Slide 116 - &amp;quot;shared skus with MX &amp;quot;&quot;/&gt;&lt;property id=&quot;20307&quot; value=&quot;357&quot;/&gt;&lt;/object&gt;&lt;object type=&quot;3&quot; unique_id=&quot;10136&quot;&gt;&lt;property id=&quot;20148&quot; value=&quot;5&quot;/&gt;&lt;property id=&quot;20300&quot; value=&quot;Slide 117 - &amp;quot;Optics&amp;quot;&quot;/&gt;&lt;property id=&quot;20307&quot; value=&quot;358&quot;/&gt;&lt;/object&gt;&lt;object type=&quot;3&quot; unique_id=&quot;10137&quot;&gt;&lt;property id=&quot;20148&quot; value=&quot;5&quot;/&gt;&lt;property id=&quot;20300&quot; value=&quot;Slide 118 - &amp;quot;Optics&amp;quot;&quot;/&gt;&lt;property id=&quot;20307&quot; value=&quot;359&quot;/&gt;&lt;/object&gt;&lt;object type=&quot;3&quot; unique_id=&quot;10138&quot;&gt;&lt;property id=&quot;20148&quot; value=&quot;5&quot;/&gt;&lt;property id=&quot;20300&quot; value=&quot;Slide 119 - &amp;quot;Power Cord&amp;quot;&quot;/&gt;&lt;property id=&quot;20307&quot; value=&quot;3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003-ConfidentialTemplate-PP-420001-012313">
  <a:themeElements>
    <a:clrScheme name="Juniper themes">
      <a:dk1>
        <a:srgbClr val="333333"/>
      </a:dk1>
      <a:lt1>
        <a:srgbClr val="FFFFFF"/>
      </a:lt1>
      <a:dk2>
        <a:srgbClr val="93220B"/>
      </a:dk2>
      <a:lt2>
        <a:srgbClr val="5C852D"/>
      </a:lt2>
      <a:accent1>
        <a:srgbClr val="0067AC"/>
      </a:accent1>
      <a:accent2>
        <a:srgbClr val="BFC16B"/>
      </a:accent2>
      <a:accent3>
        <a:srgbClr val="F26649"/>
      </a:accent3>
      <a:accent4>
        <a:srgbClr val="2F8D7D"/>
      </a:accent4>
      <a:accent5>
        <a:srgbClr val="7EB0CC"/>
      </a:accent5>
      <a:accent6>
        <a:srgbClr val="807F83"/>
      </a:accent6>
      <a:hlink>
        <a:srgbClr val="5D87A1"/>
      </a:hlink>
      <a:folHlink>
        <a:srgbClr val="F79646"/>
      </a:folHlink>
    </a:clrScheme>
    <a:fontScheme name="JuniperTemplate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resenter title">
      <a:srgbClr val="4D4D4D"/>
    </a:custClr>
    <a:custClr name="text title">
      <a:srgbClr val="292929"/>
    </a:custClr>
    <a:custClr name="subtitle blue">
      <a:srgbClr val="5D87A1"/>
    </a:custClr>
    <a:custClr name="axis">
      <a:srgbClr val="807F83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2003-ConfidentialTemplate-PP-420001-012313</Template>
  <TotalTime>2353</TotalTime>
  <Words>886</Words>
  <Application>Microsoft Macintosh PowerPoint</Application>
  <PresentationFormat>On-screen Show (4:3)</PresentationFormat>
  <Paragraphs>311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2003-ConfidentialTemplate-PP-420001-012313</vt:lpstr>
      <vt:lpstr>Juniper 40 and 100G LaN/WAn </vt:lpstr>
      <vt:lpstr>PTX Series</vt:lpstr>
      <vt:lpstr>PTX 5000</vt:lpstr>
      <vt:lpstr>PTX3000</vt:lpstr>
      <vt:lpstr>MX Series</vt:lpstr>
      <vt:lpstr>MX Series Chassis (current)</vt:lpstr>
      <vt:lpstr>MX Series 40/100G Line Cards</vt:lpstr>
      <vt:lpstr>EX Series</vt:lpstr>
      <vt:lpstr>EX9200 Systems</vt:lpstr>
      <vt:lpstr>EX9200 Overview</vt:lpstr>
      <vt:lpstr>EX9200 programmability</vt:lpstr>
      <vt:lpstr>EX9200 protocol Flexibility</vt:lpstr>
      <vt:lpstr>PowerPoint Presentation</vt:lpstr>
      <vt:lpstr>PowerPoint Presentation</vt:lpstr>
      <vt:lpstr>EX9200 Line cards</vt:lpstr>
      <vt:lpstr>EX9200 40GbE Line Card</vt:lpstr>
      <vt:lpstr> EX9200 100GbE line card </vt:lpstr>
      <vt:lpstr>Maximum Port Density</vt:lpstr>
      <vt:lpstr>Questions</vt:lpstr>
      <vt:lpstr>Active BGP Entries IPV4</vt:lpstr>
      <vt:lpstr>Active BGP Entries IPV6</vt:lpstr>
      <vt:lpstr>Juniper Systest with 5M Active Bgp Entries</vt:lpstr>
    </vt:vector>
  </TitlesOfParts>
  <Company>Juniper Networks,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EX9200 Programmable Switch</dc:title>
  <dc:creator>Robert Grasby</dc:creator>
  <cp:lastModifiedBy>Robert Marcoux</cp:lastModifiedBy>
  <cp:revision>122</cp:revision>
  <dcterms:created xsi:type="dcterms:W3CDTF">2013-03-27T14:54:56Z</dcterms:created>
  <dcterms:modified xsi:type="dcterms:W3CDTF">2013-07-16T17:57:27Z</dcterms:modified>
</cp:coreProperties>
</file>