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302" r:id="rId3"/>
    <p:sldId id="304" r:id="rId4"/>
    <p:sldId id="306" r:id="rId5"/>
    <p:sldId id="303" r:id="rId6"/>
    <p:sldId id="296" r:id="rId7"/>
    <p:sldId id="307" r:id="rId8"/>
    <p:sldId id="30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60" userDrawn="1">
          <p15:clr>
            <a:srgbClr val="A4A3A4"/>
          </p15:clr>
        </p15:guide>
        <p15:guide id="3" orient="horz" pos="108" userDrawn="1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12" userDrawn="1">
          <p15:clr>
            <a:srgbClr val="A4A3A4"/>
          </p15:clr>
        </p15:guide>
        <p15:guide id="7" pos="5616">
          <p15:clr>
            <a:srgbClr val="A4A3A4"/>
          </p15:clr>
        </p15:guide>
        <p15:guide id="8" pos="144" userDrawn="1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2" autoAdjust="0"/>
    <p:restoredTop sz="94663"/>
  </p:normalViewPr>
  <p:slideViewPr>
    <p:cSldViewPr snapToGrid="0" snapToObjects="1" showGuides="1">
      <p:cViewPr varScale="1">
        <p:scale>
          <a:sx n="171" d="100"/>
          <a:sy n="171" d="100"/>
        </p:scale>
        <p:origin x="544" y="168"/>
      </p:cViewPr>
      <p:guideLst>
        <p:guide orient="horz" pos="3107"/>
        <p:guide orient="horz" pos="1260"/>
        <p:guide orient="horz" pos="108"/>
        <p:guide orient="horz" pos="2093"/>
        <p:guide orient="horz" pos="453"/>
        <p:guide orient="horz" pos="3012"/>
        <p:guide pos="5616"/>
        <p:guide pos="144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4/17/24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4/17/24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4/17/24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4/17/24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4/17/24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Update on Web Profiles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Daniel Baxter</a:t>
            </a:r>
          </a:p>
          <a:p>
            <a:r>
              <a:rPr lang="en-US" sz="1400" dirty="0"/>
              <a:t>Scientist Advisor Council Meeting</a:t>
            </a:r>
          </a:p>
          <a:p>
            <a:r>
              <a:rPr lang="en-US" sz="1400" dirty="0"/>
              <a:t>18 April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29419" y="2000250"/>
            <a:ext cx="8581577" cy="2728395"/>
          </a:xfrm>
        </p:spPr>
        <p:txBody>
          <a:bodyPr/>
          <a:lstStyle/>
          <a:p>
            <a:r>
              <a:rPr lang="en-US" sz="1400" b="1" dirty="0">
                <a:solidFill>
                  <a:srgbClr val="50504E"/>
                </a:solidFill>
              </a:rPr>
              <a:t>For the majority of people at FNAL (including myself), the telephone directory is now the only publicly accessible information about us to colleagues and the public</a:t>
            </a:r>
          </a:p>
          <a:p>
            <a:r>
              <a:rPr lang="en-US" sz="1400" dirty="0">
                <a:solidFill>
                  <a:srgbClr val="50504E"/>
                </a:solidFill>
              </a:rPr>
              <a:t>This hampers:</a:t>
            </a:r>
          </a:p>
          <a:p>
            <a:pPr lvl="1"/>
            <a:r>
              <a:rPr lang="en-US" sz="1400" dirty="0">
                <a:solidFill>
                  <a:srgbClr val="50504E"/>
                </a:solidFill>
              </a:rPr>
              <a:t>The professional standing of our researchers in the community (networking)</a:t>
            </a:r>
          </a:p>
          <a:p>
            <a:pPr lvl="1"/>
            <a:r>
              <a:rPr lang="en-US" sz="1400" dirty="0">
                <a:solidFill>
                  <a:srgbClr val="50504E"/>
                </a:solidFill>
              </a:rPr>
              <a:t>Recruitment (“Who would I collaborate with if I went to FNAL?”)</a:t>
            </a:r>
          </a:p>
          <a:p>
            <a:pPr lvl="1"/>
            <a:r>
              <a:rPr lang="en-US" sz="1400" dirty="0">
                <a:solidFill>
                  <a:srgbClr val="50504E"/>
                </a:solidFill>
              </a:rPr>
              <a:t>Our ability to perform outreach (“Where do I go to learn more about your work?”)</a:t>
            </a:r>
          </a:p>
          <a:p>
            <a:pPr lvl="1"/>
            <a:r>
              <a:rPr lang="en-US" sz="1400" dirty="0">
                <a:solidFill>
                  <a:srgbClr val="50504E"/>
                </a:solidFill>
              </a:rPr>
              <a:t>Our relationship with the public (“What are you doing that warrants all the secrecy?”)</a:t>
            </a:r>
          </a:p>
          <a:p>
            <a:pPr lvl="1"/>
            <a:r>
              <a:rPr lang="en-US" sz="1400" dirty="0">
                <a:solidFill>
                  <a:srgbClr val="50504E"/>
                </a:solidFill>
              </a:rPr>
              <a:t>Morale… (employees no longer feel like they are part of a community)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Summary of the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3ABBD-1715-3647-BB07-BC2446B3B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18"/>
          <a:stretch/>
        </p:blipFill>
        <p:spPr>
          <a:xfrm>
            <a:off x="3332777" y="180975"/>
            <a:ext cx="5811222" cy="16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29419" y="847898"/>
            <a:ext cx="8817362" cy="3880748"/>
          </a:xfrm>
        </p:spPr>
        <p:txBody>
          <a:bodyPr/>
          <a:lstStyle/>
          <a:p>
            <a:r>
              <a:rPr lang="en-US" sz="1600" dirty="0">
                <a:solidFill>
                  <a:srgbClr val="50504E"/>
                </a:solidFill>
              </a:rPr>
              <a:t>Answer: Workday and supervisor review</a:t>
            </a:r>
            <a:endParaRPr lang="en-US" sz="1200" dirty="0">
              <a:solidFill>
                <a:srgbClr val="50504E"/>
              </a:solidFill>
            </a:endParaRP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Name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Role/Department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Field of Work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Photo (reviewed by line management for conformity)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Short Bio (reviewed by line management for CUI)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ORC ID</a:t>
            </a:r>
          </a:p>
          <a:p>
            <a:pPr marL="284162" lvl="1" indent="0">
              <a:buNone/>
            </a:pPr>
            <a:endParaRPr lang="en-US" sz="1200" dirty="0">
              <a:solidFill>
                <a:srgbClr val="50504E"/>
              </a:solidFill>
            </a:endParaRP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Email? </a:t>
            </a:r>
            <a:r>
              <a:rPr lang="en-US" sz="1200" dirty="0">
                <a:solidFill>
                  <a:srgbClr val="FF0000"/>
                </a:solidFill>
              </a:rPr>
              <a:t>CUI concerns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Awards? </a:t>
            </a:r>
            <a:r>
              <a:rPr lang="en-US" sz="1200" dirty="0">
                <a:solidFill>
                  <a:srgbClr val="FF0000"/>
                </a:solidFill>
              </a:rPr>
              <a:t>Could be listed in bio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Selected Publications </a:t>
            </a:r>
            <a:r>
              <a:rPr lang="en-US" sz="1200" dirty="0">
                <a:solidFill>
                  <a:srgbClr val="FF0000"/>
                </a:solidFill>
              </a:rPr>
              <a:t>ORC ID links to professional profile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The problem: need a 0 FTE 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B8A57-556F-0A47-9CFE-826D103A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65" y="1760112"/>
            <a:ext cx="3872806" cy="1677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2309A-BB06-DD4A-9D37-DD5812C99998}"/>
              </a:ext>
            </a:extLst>
          </p:cNvPr>
          <p:cNvSpPr txBox="1"/>
          <p:nvPr/>
        </p:nvSpPr>
        <p:spPr>
          <a:xfrm>
            <a:off x="4868765" y="652489"/>
            <a:ext cx="408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SQMS pioneered this solution!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88F931-988E-C94F-8004-B7A8BD150F38}"/>
              </a:ext>
            </a:extLst>
          </p:cNvPr>
          <p:cNvCxnSpPr>
            <a:cxnSpLocks/>
          </p:cNvCxnSpPr>
          <p:nvPr/>
        </p:nvCxnSpPr>
        <p:spPr>
          <a:xfrm flipV="1">
            <a:off x="8204576" y="3271165"/>
            <a:ext cx="0" cy="4571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6BB738-5A7A-9E42-8C37-535CECF6B6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</p:spTree>
    <p:extLst>
      <p:ext uri="{BB962C8B-B14F-4D97-AF65-F5344CB8AC3E}">
        <p14:creationId xmlns:p14="http://schemas.microsoft.com/office/powerpoint/2010/main" val="141594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29419" y="847898"/>
            <a:ext cx="8817362" cy="3880748"/>
          </a:xfrm>
        </p:spPr>
        <p:txBody>
          <a:bodyPr/>
          <a:lstStyle/>
          <a:p>
            <a:r>
              <a:rPr lang="en-US" sz="1600" dirty="0">
                <a:solidFill>
                  <a:srgbClr val="50504E"/>
                </a:solidFill>
              </a:rPr>
              <a:t>Answer: Workday and supervisor review</a:t>
            </a:r>
            <a:endParaRPr lang="en-US" sz="1200" dirty="0">
              <a:solidFill>
                <a:srgbClr val="50504E"/>
              </a:solidFill>
            </a:endParaRP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Name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Role/Department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Field of Work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Photo (reviewed by line management for conformity)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Short Bio (reviewed by line management for CUI)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ORC ID</a:t>
            </a:r>
          </a:p>
          <a:p>
            <a:pPr marL="284162" lvl="1" indent="0">
              <a:buNone/>
            </a:pPr>
            <a:endParaRPr lang="en-US" sz="1200" dirty="0">
              <a:solidFill>
                <a:srgbClr val="50504E"/>
              </a:solidFill>
            </a:endParaRP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Email? </a:t>
            </a:r>
            <a:r>
              <a:rPr lang="en-US" sz="1200" dirty="0">
                <a:solidFill>
                  <a:srgbClr val="FF0000"/>
                </a:solidFill>
              </a:rPr>
              <a:t>CUI concerns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Awards? </a:t>
            </a:r>
            <a:r>
              <a:rPr lang="en-US" sz="1200" dirty="0">
                <a:solidFill>
                  <a:srgbClr val="FF0000"/>
                </a:solidFill>
              </a:rPr>
              <a:t>Could be listed in bio</a:t>
            </a:r>
          </a:p>
          <a:p>
            <a:pPr lvl="1"/>
            <a:r>
              <a:rPr lang="en-US" sz="1200" dirty="0">
                <a:solidFill>
                  <a:srgbClr val="50504E"/>
                </a:solidFill>
              </a:rPr>
              <a:t>Selected Publications </a:t>
            </a:r>
            <a:r>
              <a:rPr lang="en-US" sz="1200" dirty="0">
                <a:solidFill>
                  <a:srgbClr val="FF0000"/>
                </a:solidFill>
              </a:rPr>
              <a:t>ORC ID links to professional profile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The problem: need a 0 FTE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2309A-BB06-DD4A-9D37-DD5812C99998}"/>
              </a:ext>
            </a:extLst>
          </p:cNvPr>
          <p:cNvSpPr txBox="1"/>
          <p:nvPr/>
        </p:nvSpPr>
        <p:spPr>
          <a:xfrm>
            <a:off x="4868765" y="652489"/>
            <a:ext cx="408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SQMS pioneered this solution!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C427B-CB0D-484F-A306-0F1E0FA9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23" y="1551363"/>
            <a:ext cx="4660977" cy="250379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025734-0A64-9C46-8CAD-BA4995376DE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F92AB-5DB0-DD4F-9C99-C9B465FB18A7}"/>
              </a:ext>
            </a:extLst>
          </p:cNvPr>
          <p:cNvSpPr txBox="1"/>
          <p:nvPr/>
        </p:nvSpPr>
        <p:spPr>
          <a:xfrm>
            <a:off x="6911824" y="1309563"/>
            <a:ext cx="1743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name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position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professional photo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AF8CC-5163-434F-90DB-121C409E366A}"/>
              </a:ext>
            </a:extLst>
          </p:cNvPr>
          <p:cNvSpPr txBox="1"/>
          <p:nvPr/>
        </p:nvSpPr>
        <p:spPr>
          <a:xfrm>
            <a:off x="6603305" y="3963406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314141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Comparison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DC86B-766E-0C45-B2A2-56DBA4ECB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38069"/>
              </p:ext>
            </p:extLst>
          </p:nvPr>
        </p:nvGraphicFramePr>
        <p:xfrm>
          <a:off x="636588" y="1030827"/>
          <a:ext cx="7451696" cy="290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65">
                  <a:extLst>
                    <a:ext uri="{9D8B030D-6E8A-4147-A177-3AD203B41FA5}">
                      <a16:colId xmlns:a16="http://schemas.microsoft.com/office/drawing/2014/main" val="859617586"/>
                    </a:ext>
                  </a:extLst>
                </a:gridCol>
                <a:gridCol w="659136">
                  <a:extLst>
                    <a:ext uri="{9D8B030D-6E8A-4147-A177-3AD203B41FA5}">
                      <a16:colId xmlns:a16="http://schemas.microsoft.com/office/drawing/2014/main" val="403819489"/>
                    </a:ext>
                  </a:extLst>
                </a:gridCol>
                <a:gridCol w="617941">
                  <a:extLst>
                    <a:ext uri="{9D8B030D-6E8A-4147-A177-3AD203B41FA5}">
                      <a16:colId xmlns:a16="http://schemas.microsoft.com/office/drawing/2014/main" val="2084469629"/>
                    </a:ext>
                  </a:extLst>
                </a:gridCol>
                <a:gridCol w="725050">
                  <a:extLst>
                    <a:ext uri="{9D8B030D-6E8A-4147-A177-3AD203B41FA5}">
                      <a16:colId xmlns:a16="http://schemas.microsoft.com/office/drawing/2014/main" val="2513857806"/>
                    </a:ext>
                  </a:extLst>
                </a:gridCol>
                <a:gridCol w="716809">
                  <a:extLst>
                    <a:ext uri="{9D8B030D-6E8A-4147-A177-3AD203B41FA5}">
                      <a16:colId xmlns:a16="http://schemas.microsoft.com/office/drawing/2014/main" val="2433782207"/>
                    </a:ext>
                  </a:extLst>
                </a:gridCol>
                <a:gridCol w="675614">
                  <a:extLst>
                    <a:ext uri="{9D8B030D-6E8A-4147-A177-3AD203B41FA5}">
                      <a16:colId xmlns:a16="http://schemas.microsoft.com/office/drawing/2014/main" val="1278674063"/>
                    </a:ext>
                  </a:extLst>
                </a:gridCol>
                <a:gridCol w="873355">
                  <a:extLst>
                    <a:ext uri="{9D8B030D-6E8A-4147-A177-3AD203B41FA5}">
                      <a16:colId xmlns:a16="http://schemas.microsoft.com/office/drawing/2014/main" val="1449342266"/>
                    </a:ext>
                  </a:extLst>
                </a:gridCol>
                <a:gridCol w="675614">
                  <a:extLst>
                    <a:ext uri="{9D8B030D-6E8A-4147-A177-3AD203B41FA5}">
                      <a16:colId xmlns:a16="http://schemas.microsoft.com/office/drawing/2014/main" val="1285902275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4163042351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3391445507"/>
                    </a:ext>
                  </a:extLst>
                </a:gridCol>
              </a:tblGrid>
              <a:tr h="4837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Place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Name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Role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Photo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Bio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Awards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Pubs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Hosted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Ext Links</a:t>
                      </a:r>
                    </a:p>
                  </a:txBody>
                  <a:tcPr marL="119277" marR="119277" marT="59638" marB="59638"/>
                </a:tc>
                <a:extLst>
                  <a:ext uri="{0D108BD9-81ED-4DB2-BD59-A6C34878D82A}">
                    <a16:rowId xmlns:a16="http://schemas.microsoft.com/office/drawing/2014/main" val="2124240376"/>
                  </a:ext>
                </a:extLst>
              </a:tr>
              <a:tr h="4837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ORNL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 (!)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extLst>
                  <a:ext uri="{0D108BD9-81ED-4DB2-BD59-A6C34878D82A}">
                    <a16:rowId xmlns:a16="http://schemas.microsoft.com/office/drawing/2014/main" val="3895980761"/>
                  </a:ext>
                </a:extLst>
              </a:tr>
              <a:tr h="4837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Argonne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 (!)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X*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extLst>
                  <a:ext uri="{0D108BD9-81ED-4DB2-BD59-A6C34878D82A}">
                    <a16:rowId xmlns:a16="http://schemas.microsoft.com/office/drawing/2014/main" val="321179179"/>
                  </a:ext>
                </a:extLst>
              </a:tr>
              <a:tr h="4837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SLAC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ish</a:t>
                      </a:r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ish</a:t>
                      </a:r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/>
                </a:tc>
                <a:extLst>
                  <a:ext uri="{0D108BD9-81ED-4DB2-BD59-A6C34878D82A}">
                    <a16:rowId xmlns:a16="http://schemas.microsoft.com/office/drawing/2014/main" val="146058236"/>
                  </a:ext>
                </a:extLst>
              </a:tr>
              <a:tr h="48373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FNAL (now)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76457"/>
                  </a:ext>
                </a:extLst>
              </a:tr>
              <a:tr h="48373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FNAL (proposed)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maybe</a:t>
                      </a:r>
                    </a:p>
                  </a:txBody>
                  <a:tcPr marL="119277" marR="119277" marT="59638" marB="5963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BIO</a:t>
                      </a:r>
                    </a:p>
                  </a:txBody>
                  <a:tcPr marL="119277" marR="119277" marT="59638" marB="5963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ORC</a:t>
                      </a:r>
                    </a:p>
                  </a:txBody>
                  <a:tcPr marL="119277" marR="119277" marT="59638" marB="5963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19277" marR="119277" marT="59638" marB="59638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19277" marR="119277" marT="59638" marB="5963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79340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809926-0E32-9E4F-98DC-EE2EBA97A4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</p:spTree>
    <p:extLst>
      <p:ext uri="{BB962C8B-B14F-4D97-AF65-F5344CB8AC3E}">
        <p14:creationId xmlns:p14="http://schemas.microsoft.com/office/powerpoint/2010/main" val="43373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29419" y="961640"/>
            <a:ext cx="8240756" cy="3767006"/>
          </a:xfrm>
        </p:spPr>
        <p:txBody>
          <a:bodyPr/>
          <a:lstStyle/>
          <a:p>
            <a:r>
              <a:rPr lang="en-US" sz="1400" b="1" dirty="0">
                <a:solidFill>
                  <a:srgbClr val="50504E"/>
                </a:solidFill>
                <a:latin typeface="+mn-lt"/>
              </a:rPr>
              <a:t>NAME</a:t>
            </a:r>
            <a:r>
              <a:rPr lang="en-US" sz="1400" dirty="0">
                <a:solidFill>
                  <a:srgbClr val="50504E"/>
                </a:solidFill>
                <a:latin typeface="+mn-lt"/>
              </a:rPr>
              <a:t>: What name appears on the website? </a:t>
            </a:r>
          </a:p>
          <a:p>
            <a:pPr lvl="1"/>
            <a:r>
              <a:rPr lang="en-US" sz="1400" b="1" u="sng" dirty="0">
                <a:solidFill>
                  <a:srgbClr val="50504E"/>
                </a:solidFill>
                <a:latin typeface="+mn-lt"/>
              </a:rPr>
              <a:t>Answer</a:t>
            </a:r>
            <a:r>
              <a:rPr lang="en-US" sz="1400" dirty="0">
                <a:solidFill>
                  <a:srgbClr val="50504E"/>
                </a:solidFill>
                <a:latin typeface="+mn-lt"/>
              </a:rPr>
              <a:t>: preferred name</a:t>
            </a:r>
          </a:p>
          <a:p>
            <a:r>
              <a:rPr lang="en-US" sz="1400" b="1" dirty="0">
                <a:solidFill>
                  <a:srgbClr val="50504E"/>
                </a:solidFill>
                <a:latin typeface="+mn-lt"/>
              </a:rPr>
              <a:t>PHOTO</a:t>
            </a:r>
            <a:r>
              <a:rPr lang="en-US" sz="1400" dirty="0">
                <a:solidFill>
                  <a:srgbClr val="50504E"/>
                </a:solidFill>
                <a:latin typeface="+mn-lt"/>
              </a:rPr>
              <a:t>: Upload with instructions on cropping via external passport photo site; supervisor review</a:t>
            </a:r>
          </a:p>
          <a:p>
            <a:pPr lvl="1"/>
            <a:r>
              <a:rPr lang="en-US" sz="1400" b="1" u="sng" dirty="0">
                <a:solidFill>
                  <a:srgbClr val="50504E"/>
                </a:solidFill>
                <a:latin typeface="+mn-lt"/>
              </a:rPr>
              <a:t>Alternate</a:t>
            </a:r>
            <a:r>
              <a:rPr lang="en-US" sz="1200" dirty="0">
                <a:solidFill>
                  <a:srgbClr val="50504E"/>
                </a:solidFill>
                <a:latin typeface="+mn-lt"/>
              </a:rPr>
              <a:t>: use badge photo</a:t>
            </a:r>
          </a:p>
          <a:p>
            <a:r>
              <a:rPr lang="en-US" sz="1400" b="1" dirty="0">
                <a:latin typeface="+mn-lt"/>
              </a:rPr>
              <a:t>EMAIL</a:t>
            </a:r>
            <a:r>
              <a:rPr lang="en-US" sz="1400" dirty="0">
                <a:latin typeface="+mn-lt"/>
              </a:rPr>
              <a:t>: Can we list emails?</a:t>
            </a:r>
          </a:p>
          <a:p>
            <a:pPr lvl="1"/>
            <a:r>
              <a:rPr lang="en-US" sz="1400" b="1" u="sng" dirty="0">
                <a:latin typeface="+mn-lt"/>
              </a:rPr>
              <a:t>Answer</a:t>
            </a:r>
            <a:r>
              <a:rPr lang="en-US" sz="1400" dirty="0">
                <a:latin typeface="+mn-lt"/>
              </a:rPr>
              <a:t>: maybe… we can list emails in plain text, but we may be able to have an embedded email somehow</a:t>
            </a:r>
          </a:p>
          <a:p>
            <a:r>
              <a:rPr lang="en-US" sz="1400" b="1" dirty="0">
                <a:latin typeface="+mn-lt"/>
              </a:rPr>
              <a:t>CV / EXTERNAL LINKS</a:t>
            </a:r>
            <a:r>
              <a:rPr lang="en-US" sz="1400" dirty="0">
                <a:latin typeface="+mn-lt"/>
              </a:rPr>
              <a:t>: Link to ORCID: people can put whatever they want on there</a:t>
            </a:r>
          </a:p>
          <a:p>
            <a:pPr lvl="1"/>
            <a:r>
              <a:rPr lang="en-US" sz="1400" b="1" u="sng" dirty="0">
                <a:latin typeface="+mn-lt"/>
              </a:rPr>
              <a:t>Answer</a:t>
            </a:r>
            <a:r>
              <a:rPr lang="en-US" sz="1400" dirty="0">
                <a:latin typeface="+mn-lt"/>
              </a:rPr>
              <a:t>: potential to create an internal directory that is identical but ALSO includes a CV. Exploring this option.</a:t>
            </a:r>
          </a:p>
          <a:p>
            <a:r>
              <a:rPr lang="en-US" sz="1400" b="1" dirty="0">
                <a:latin typeface="+mn-lt"/>
              </a:rPr>
              <a:t>ADDITIONAL FIELDS</a:t>
            </a:r>
            <a:r>
              <a:rPr lang="en-US" sz="1400" dirty="0">
                <a:latin typeface="+mn-lt"/>
              </a:rPr>
              <a:t>: More fields like Awards/Publications would be nice, but this quickly spirals into requiring more FTE. (</a:t>
            </a:r>
            <a:r>
              <a:rPr lang="en-US" sz="1400" i="1" dirty="0">
                <a:latin typeface="+mn-lt"/>
              </a:rPr>
              <a:t>Kicking this down the road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Questions and Concerns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F18F3F-D62D-3D4B-A02E-BCD4F48251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</p:spTree>
    <p:extLst>
      <p:ext uri="{BB962C8B-B14F-4D97-AF65-F5344CB8AC3E}">
        <p14:creationId xmlns:p14="http://schemas.microsoft.com/office/powerpoint/2010/main" val="314449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New Workday Public Profile Form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F18F3F-D62D-3D4B-A02E-BCD4F48251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CCC12FE-FE5D-2E39-A932-61A3E00F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42" y="895611"/>
            <a:ext cx="8570715" cy="3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29419" y="961640"/>
            <a:ext cx="8240756" cy="3767006"/>
          </a:xfrm>
        </p:spPr>
        <p:txBody>
          <a:bodyPr/>
          <a:lstStyle/>
          <a:p>
            <a:r>
              <a:rPr lang="en-US" sz="1400" b="1" dirty="0">
                <a:solidFill>
                  <a:srgbClr val="50504E"/>
                </a:solidFill>
                <a:latin typeface="+mn-lt"/>
              </a:rPr>
              <a:t>Step 1 is done: Workday modification and API (Denodo?) updates to pull information from form submission into a website readable format.</a:t>
            </a:r>
          </a:p>
          <a:p>
            <a:r>
              <a:rPr lang="en-US" sz="1400" b="1" dirty="0">
                <a:solidFill>
                  <a:srgbClr val="50504E"/>
                </a:solidFill>
                <a:latin typeface="+mn-lt"/>
              </a:rPr>
              <a:t>Step 2: Prepare webpage layout</a:t>
            </a:r>
          </a:p>
          <a:p>
            <a:pPr lvl="1"/>
            <a:r>
              <a:rPr lang="en-US" sz="1200" b="1" dirty="0">
                <a:solidFill>
                  <a:srgbClr val="50504E"/>
                </a:solidFill>
                <a:latin typeface="+mn-lt"/>
              </a:rPr>
              <a:t>Includes customizing organization and search options, in addition to basic aesthetic concerns.</a:t>
            </a:r>
          </a:p>
          <a:p>
            <a:r>
              <a:rPr lang="en-US" sz="1400" b="1" dirty="0">
                <a:solidFill>
                  <a:srgbClr val="50504E"/>
                </a:solidFill>
                <a:latin typeface="+mn-lt"/>
              </a:rPr>
              <a:t>Step 3: Release for a limited subset of Lab Personnel (beginning with “Scientists”)</a:t>
            </a:r>
          </a:p>
          <a:p>
            <a:r>
              <a:rPr lang="en-US" sz="1400" b="1" dirty="0">
                <a:solidFill>
                  <a:srgbClr val="50504E"/>
                </a:solidFill>
                <a:latin typeface="+mn-lt"/>
              </a:rPr>
              <a:t>Step 4: Expand to anyone with a Workday account who wants their profile online</a:t>
            </a:r>
            <a:endParaRPr lang="en-US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4/17/24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Rollout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F18F3F-D62D-3D4B-A02E-BCD4F48251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Baxter | Update on Web Profiles</a:t>
            </a:r>
          </a:p>
        </p:txBody>
      </p:sp>
    </p:spTree>
    <p:extLst>
      <p:ext uri="{BB962C8B-B14F-4D97-AF65-F5344CB8AC3E}">
        <p14:creationId xmlns:p14="http://schemas.microsoft.com/office/powerpoint/2010/main" val="393165579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F13F0B5-671B-1845-8406-192871AA0B5E}" vid="{441FEFF1-1521-2841-9E5B-DF8FCE41FD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2406</TotalTime>
  <Words>602</Words>
  <Application>Microsoft Macintosh PowerPoint</Application>
  <PresentationFormat>On-screen Show (16:9)</PresentationFormat>
  <Paragraphs>134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Fermilab_PPT_090915</vt:lpstr>
      <vt:lpstr>PowerPoint Presentation</vt:lpstr>
      <vt:lpstr>Summary of the issue</vt:lpstr>
      <vt:lpstr>The problem: need a 0 FTE solution</vt:lpstr>
      <vt:lpstr>The problem: need a 0 FTE solution</vt:lpstr>
      <vt:lpstr>Comparison</vt:lpstr>
      <vt:lpstr>Questions and Concerns</vt:lpstr>
      <vt:lpstr>New Workday Public Profile Form</vt:lpstr>
      <vt:lpstr>Rollout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Baxter</cp:lastModifiedBy>
  <cp:revision>75</cp:revision>
  <cp:lastPrinted>2024-01-11T17:10:39Z</cp:lastPrinted>
  <dcterms:created xsi:type="dcterms:W3CDTF">2023-12-21T02:18:02Z</dcterms:created>
  <dcterms:modified xsi:type="dcterms:W3CDTF">2024-04-17T19:36:06Z</dcterms:modified>
</cp:coreProperties>
</file>