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sldIdLst>
    <p:sldId id="274" r:id="rId3"/>
    <p:sldId id="284" r:id="rId4"/>
    <p:sldId id="298" r:id="rId5"/>
    <p:sldId id="294" r:id="rId6"/>
    <p:sldId id="29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BCAB9-947B-4CF9-8BD6-1674CF712D0C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0B317-E7E2-4170-ADC8-01B9FE354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53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FB643-3B51-4A23-96A6-8ED93A064CCD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980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C0C03-5A5A-BFF9-FA6D-3736650D17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73F72-E0DE-8F28-9608-8B38481D3C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0EFB6-CF17-85E0-F036-28A303F40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C23E-2E29-4ACE-82A3-D5E7D1EAEF6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780CE-F0B2-75A3-3F4D-F67F56459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82249-2393-6152-A33B-561EA25A1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54E-39BA-4C72-9B6B-3718AAC2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6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1A21-F4CA-519C-F584-BD351F9F2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19C397-06DD-8F5B-A688-AA8E4F841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BDE80-9058-D104-0F5D-99288CCF7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C23E-2E29-4ACE-82A3-D5E7D1EAEF6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D6F1E-B294-C530-B62E-5F1D5CB03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02F54-6A6F-EA82-C9D0-CFDAB174A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54E-39BA-4C72-9B6B-3718AAC2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6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7FE69A-962E-606F-9ECE-EDDE368596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A5FC3B-4584-7B4C-3FDA-75E6C239C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40796-8573-D0B3-5842-753C8DC7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C23E-2E29-4ACE-82A3-D5E7D1EAEF6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9C4B4-A93D-91B5-B44A-CF1599A42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53515-2AC9-B0D4-F558-82C858933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54E-39BA-4C72-9B6B-3718AAC2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1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455899" y="4963773"/>
            <a:ext cx="11332308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23683" y="-1"/>
            <a:ext cx="1225296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455899" y="3951842"/>
            <a:ext cx="11332309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 descr="14-0218-16D.lr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816" b="25769"/>
          <a:stretch/>
        </p:blipFill>
        <p:spPr>
          <a:xfrm>
            <a:off x="-23683" y="817011"/>
            <a:ext cx="12252960" cy="2966102"/>
          </a:xfrm>
          <a:prstGeom prst="rect">
            <a:avLst/>
          </a:prstGeom>
        </p:spPr>
      </p:pic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681" y="249844"/>
            <a:ext cx="12014381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933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34" y="1149350"/>
            <a:ext cx="43561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075267" y="3559284"/>
            <a:ext cx="10035117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1075267" y="4841093"/>
            <a:ext cx="10035117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6303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3665"/>
            <a:ext cx="115824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043047"/>
            <a:ext cx="11563351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00018" y="6515100"/>
            <a:ext cx="1435100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4/18/2024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645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305820" y="4765101"/>
            <a:ext cx="566928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6206067" y="4765101"/>
            <a:ext cx="5681133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304801" y="1043695"/>
            <a:ext cx="5668432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6206067" y="1043695"/>
            <a:ext cx="5681135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04800" y="103665"/>
            <a:ext cx="115824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4/18/2024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750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043693"/>
            <a:ext cx="4037192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26611" y="1043695"/>
            <a:ext cx="7227147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" y="103665"/>
            <a:ext cx="115824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4/18/2024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931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8765" y="1043694"/>
            <a:ext cx="11601135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765" y="4943006"/>
            <a:ext cx="11601135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103665"/>
            <a:ext cx="115824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4/18/2024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9789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455899" y="4963773"/>
            <a:ext cx="11332308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23683" y="-1"/>
            <a:ext cx="1225296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455899" y="3951842"/>
            <a:ext cx="11332309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 descr="14-0218-16D.lr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816" b="25769"/>
          <a:stretch/>
        </p:blipFill>
        <p:spPr>
          <a:xfrm>
            <a:off x="-23683" y="817011"/>
            <a:ext cx="12252960" cy="2966102"/>
          </a:xfrm>
          <a:prstGeom prst="rect">
            <a:avLst/>
          </a:prstGeom>
        </p:spPr>
      </p:pic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681" y="249844"/>
            <a:ext cx="12014381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282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A0A31-5A50-56A5-A8A2-ED4970E54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97D14-354D-0EF3-B4A2-AE1D7CC40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76E26-DA9F-3A96-B4E4-03AD60848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C23E-2E29-4ACE-82A3-D5E7D1EAEF6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9476F-4411-5231-4D1F-774EBB06D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56101-1DD7-67FF-CAA6-BA4408426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54E-39BA-4C72-9B6B-3718AAC2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04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C2DD3-90F9-5B58-2834-36F857504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C9207-CFB7-4738-A802-FD6D370B4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E24EF-F0CD-30DB-6FE2-F44C0C857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C23E-2E29-4ACE-82A3-D5E7D1EAEF6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08D63-2B27-BAF6-A928-E752F973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06038-DF33-0FB1-0E38-D94B2588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54E-39BA-4C72-9B6B-3718AAC2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5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86D94-5498-6088-C943-AC01F3789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329CF-C7A9-A3D2-4AE7-B01FB5B58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584E2-091F-9124-DCBF-89519EB71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0C3823-3E1F-B43C-EC39-7F409D496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C23E-2E29-4ACE-82A3-D5E7D1EAEF6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DFE376-1582-A82D-9420-0DDB8E451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A050F-72BA-5A58-8E43-FA73BD8DB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54E-39BA-4C72-9B6B-3718AAC2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16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8A5D6-DDF2-7129-F10E-2EBAF9197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469E2-1715-F1C7-DA84-F3E2A1B83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1DE7F9-3A5E-17AD-5EBA-5D43AF519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E832D9-F6EA-F130-2BFF-36C217EE4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F58340-3FE5-42F6-62C6-3A49FD5B2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BA9E43-2978-408F-DCC1-F509A1FA7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C23E-2E29-4ACE-82A3-D5E7D1EAEF6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D77745-562C-FE16-D49D-7FFED8CC6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3CA1B-E0FF-D19D-2067-CC9AEDE6C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54E-39BA-4C72-9B6B-3718AAC2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4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03160-9BB4-5112-68C9-B87BD190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F0B47F-7782-E7B0-1E59-FA9BD33D4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C23E-2E29-4ACE-82A3-D5E7D1EAEF6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B6CC87-2769-22FD-9F72-B2522425E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4AF7CD-16DB-54A1-4E81-05F8CCFAE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54E-39BA-4C72-9B6B-3718AAC2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7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BECC69-2EE3-F496-1B1C-3439DFF5A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C23E-2E29-4ACE-82A3-D5E7D1EAEF6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B476E8-B3B5-FE7D-4B4C-A528E3244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C08D1-7CA8-EA85-4E59-1C096873A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54E-39BA-4C72-9B6B-3718AAC2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8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071B4-FC12-ED20-1AFA-2C407F7A4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9FC53-80A6-A132-5891-C1122472E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75B9D-3367-2055-7DAC-4F6A6C3CBC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DE7E2-B2D1-7592-E6D2-D03A0FF38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C23E-2E29-4ACE-82A3-D5E7D1EAEF6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6397D-0506-B924-161E-65BC703C2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E9C01-6EE2-5384-8AD3-B79D234BA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54E-39BA-4C72-9B6B-3718AAC2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7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FF123-C2B9-29DE-8AFE-EC94C1CB2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AA60EE-4C0C-647F-EACF-484F5EAE2B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C7F36-AA54-4740-53EC-FA2739F85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634C1-B578-11E6-85ED-672A9D337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C23E-2E29-4ACE-82A3-D5E7D1EAEF6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973B34-E36F-B126-F747-7DAAE8686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0DC6DC-9267-513F-3BF4-A1F636D90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54E-39BA-4C72-9B6B-3718AAC2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3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A90C21-27E8-656E-A10F-01055AE98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CD71C-C2B4-A804-E3EC-A41C82112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6B108-0ACF-4F3E-5FA3-545F882A56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6C23E-2E29-4ACE-82A3-D5E7D1EAEF6B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790A0-6A0E-638A-BD6A-444E244DF0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CC864-DD6C-38EF-0808-DBF0EEE1A8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5E54E-39BA-4C72-9B6B-3718AAC2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612718" y="6515100"/>
            <a:ext cx="1435100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4/18/2024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5267" y="6515100"/>
            <a:ext cx="7164917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1" y="6515100"/>
            <a:ext cx="596900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851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94609" y="5248405"/>
            <a:ext cx="8499231" cy="1427968"/>
          </a:xfrm>
        </p:spPr>
        <p:txBody>
          <a:bodyPr/>
          <a:lstStyle/>
          <a:p>
            <a:br>
              <a:rPr lang="en-US" alt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94609" y="3960724"/>
            <a:ext cx="8802077" cy="1003049"/>
          </a:xfrm>
        </p:spPr>
        <p:txBody>
          <a:bodyPr>
            <a:normAutofit/>
          </a:bodyPr>
          <a:lstStyle/>
          <a:p>
            <a:r>
              <a:rPr lang="en-US" altLang="en-US" dirty="0"/>
              <a:t>Summer Shutdown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54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Shutdown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878011"/>
            <a:ext cx="8915400" cy="5504480"/>
          </a:xfrm>
        </p:spPr>
        <p:txBody>
          <a:bodyPr/>
          <a:lstStyle/>
          <a:p>
            <a:r>
              <a:rPr lang="en-US" sz="1800" dirty="0"/>
              <a:t>Start Shutdown</a:t>
            </a:r>
          </a:p>
          <a:p>
            <a:pPr lvl="1"/>
            <a:r>
              <a:rPr lang="en-US" sz="1800" dirty="0"/>
              <a:t>Duration</a:t>
            </a:r>
          </a:p>
          <a:p>
            <a:pPr lvl="2"/>
            <a:r>
              <a:rPr lang="en-US" sz="1600" dirty="0"/>
              <a:t>10 Weeks</a:t>
            </a:r>
          </a:p>
          <a:p>
            <a:pPr lvl="1"/>
            <a:r>
              <a:rPr lang="en-US" sz="1800" dirty="0"/>
              <a:t>Beam Off</a:t>
            </a:r>
          </a:p>
          <a:p>
            <a:pPr lvl="2"/>
            <a:r>
              <a:rPr lang="en-US" sz="1600" dirty="0"/>
              <a:t>Friday July 12</a:t>
            </a:r>
            <a:r>
              <a:rPr lang="en-US" sz="1600" baseline="30000" dirty="0"/>
              <a:t>th</a:t>
            </a:r>
            <a:r>
              <a:rPr lang="en-US" sz="1600" dirty="0"/>
              <a:t>  @0001 </a:t>
            </a:r>
            <a:r>
              <a:rPr lang="en-US" sz="1600" dirty="0" err="1"/>
              <a:t>hrs</a:t>
            </a:r>
            <a:endParaRPr lang="en-US" sz="1600" dirty="0"/>
          </a:p>
          <a:p>
            <a:pPr lvl="2"/>
            <a:r>
              <a:rPr lang="en-US" sz="1600" dirty="0"/>
              <a:t>Configuration Control</a:t>
            </a:r>
          </a:p>
          <a:p>
            <a:pPr lvl="2"/>
            <a:r>
              <a:rPr lang="en-US" sz="1600" dirty="0"/>
              <a:t>PESD will be performing LOTO during the day.</a:t>
            </a:r>
          </a:p>
          <a:p>
            <a:pPr lvl="1"/>
            <a:r>
              <a:rPr lang="en-US" sz="1800" dirty="0"/>
              <a:t>Preparing enclosure </a:t>
            </a:r>
          </a:p>
          <a:p>
            <a:pPr lvl="2"/>
            <a:r>
              <a:rPr lang="en-US" sz="1600" dirty="0"/>
              <a:t>Sunday-Friday July 14</a:t>
            </a:r>
            <a:r>
              <a:rPr lang="en-US" sz="1600" baseline="30000" dirty="0"/>
              <a:t>th</a:t>
            </a:r>
            <a:r>
              <a:rPr lang="en-US" sz="1600" dirty="0"/>
              <a:t> – July 19</a:t>
            </a:r>
            <a:r>
              <a:rPr lang="en-US" sz="1600" baseline="30000" dirty="0"/>
              <a:t>th</a:t>
            </a:r>
            <a:r>
              <a:rPr lang="en-US" sz="1600" dirty="0"/>
              <a:t> </a:t>
            </a:r>
          </a:p>
          <a:p>
            <a:pPr lvl="3"/>
            <a:r>
              <a:rPr lang="en-US" sz="1400" dirty="0"/>
              <a:t>Configuration Control, Rad Survey, Re-coring, issuing of shutdown keys </a:t>
            </a:r>
          </a:p>
          <a:p>
            <a:pPr lvl="1"/>
            <a:r>
              <a:rPr lang="en-US" sz="1800" dirty="0"/>
              <a:t>Start of tunnel work</a:t>
            </a:r>
          </a:p>
          <a:p>
            <a:pPr lvl="2"/>
            <a:r>
              <a:rPr lang="en-US" sz="1600" dirty="0"/>
              <a:t>Tuesday July 16</a:t>
            </a:r>
            <a:r>
              <a:rPr lang="en-US" sz="1600" baseline="30000" dirty="0"/>
              <a:t>th</a:t>
            </a:r>
            <a:r>
              <a:rPr lang="en-US" sz="1600" dirty="0"/>
              <a:t> in Booster/ MI8.  Rest of areas will be opened as surveys are completed.</a:t>
            </a:r>
          </a:p>
          <a:p>
            <a:pPr lvl="1"/>
            <a:r>
              <a:rPr lang="en-US" sz="1800" dirty="0"/>
              <a:t>End of tunnel work</a:t>
            </a:r>
          </a:p>
          <a:p>
            <a:pPr lvl="2"/>
            <a:r>
              <a:rPr lang="en-US" sz="1600" dirty="0"/>
              <a:t>Week of Monday September 23</a:t>
            </a:r>
            <a:r>
              <a:rPr lang="en-US" sz="1600" baseline="30000" dirty="0"/>
              <a:t>rd</a:t>
            </a:r>
            <a:endParaRPr lang="en-US" sz="1600" dirty="0"/>
          </a:p>
          <a:p>
            <a:pPr lvl="1"/>
            <a:r>
              <a:rPr lang="en-US" sz="1800" dirty="0"/>
              <a:t>HEP</a:t>
            </a:r>
          </a:p>
          <a:p>
            <a:pPr lvl="2"/>
            <a:r>
              <a:rPr lang="en-US" sz="1600" dirty="0"/>
              <a:t>Monday October 4</a:t>
            </a:r>
            <a:r>
              <a:rPr lang="en-US" sz="1600" baseline="30000" dirty="0"/>
              <a:t>th</a:t>
            </a:r>
            <a:r>
              <a:rPr lang="en-US" sz="1600" dirty="0"/>
              <a:t> 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Comic Sans MS"/>
              <a:ea typeface="Geneva" pitchFamily="121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19065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BE1E5-35D8-4A95-0417-03333AACB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work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B42B2-A6A7-303B-8CBC-5B4F1804F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schedule is for 2 separate teams:</a:t>
            </a:r>
          </a:p>
          <a:p>
            <a:r>
              <a:rPr lang="en-US" dirty="0"/>
              <a:t>Week 1-2  Team 1 and 2:  </a:t>
            </a:r>
            <a:r>
              <a:rPr lang="en-US" dirty="0">
                <a:solidFill>
                  <a:srgbClr val="FF0000"/>
                </a:solidFill>
              </a:rPr>
              <a:t>Main Injector Dual PA.</a:t>
            </a:r>
          </a:p>
          <a:p>
            <a:r>
              <a:rPr lang="en-US" dirty="0"/>
              <a:t>Week 3-4  Team 1 and 2:   </a:t>
            </a:r>
            <a:r>
              <a:rPr lang="en-US" dirty="0">
                <a:solidFill>
                  <a:srgbClr val="FF0000"/>
                </a:solidFill>
              </a:rPr>
              <a:t>MI 8 Collimators. 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dirty="0">
                <a:solidFill>
                  <a:schemeClr val="accent6"/>
                </a:solidFill>
              </a:rPr>
              <a:t>Week 5-7  Team 1: </a:t>
            </a:r>
            <a:r>
              <a:rPr lang="en-US" dirty="0">
                <a:solidFill>
                  <a:srgbClr val="FF0000"/>
                </a:solidFill>
              </a:rPr>
              <a:t>Booster Collimator. 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dirty="0">
                <a:solidFill>
                  <a:schemeClr val="accent6"/>
                </a:solidFill>
              </a:rPr>
              <a:t>Week 5-6 Team 2: </a:t>
            </a:r>
            <a:r>
              <a:rPr lang="en-US" dirty="0" err="1">
                <a:solidFill>
                  <a:srgbClr val="FF0000"/>
                </a:solidFill>
              </a:rPr>
              <a:t>Linac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dirty="0">
                <a:solidFill>
                  <a:schemeClr val="accent6"/>
                </a:solidFill>
              </a:rPr>
              <a:t>Week 8 Team 1</a:t>
            </a:r>
            <a:r>
              <a:rPr lang="en-US">
                <a:solidFill>
                  <a:schemeClr val="accent6"/>
                </a:solidFill>
              </a:rPr>
              <a:t>:  </a:t>
            </a:r>
            <a:r>
              <a:rPr lang="en-US">
                <a:solidFill>
                  <a:srgbClr val="FF0000"/>
                </a:solidFill>
              </a:rPr>
              <a:t>Meson/ ESH  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dirty="0">
                <a:solidFill>
                  <a:schemeClr val="accent6"/>
                </a:solidFill>
              </a:rPr>
              <a:t>Week 9-10 Team 1: </a:t>
            </a:r>
            <a:r>
              <a:rPr lang="en-US" dirty="0">
                <a:solidFill>
                  <a:srgbClr val="FF0000"/>
                </a:solidFill>
              </a:rPr>
              <a:t> Muon Campus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dirty="0">
                <a:solidFill>
                  <a:schemeClr val="accent6"/>
                </a:solidFill>
              </a:rPr>
              <a:t>Week 7-10 Team 2: </a:t>
            </a:r>
            <a:r>
              <a:rPr lang="en-US" dirty="0">
                <a:solidFill>
                  <a:srgbClr val="FF0000"/>
                </a:solidFill>
              </a:rPr>
              <a:t>MI 20 upgrades</a:t>
            </a:r>
          </a:p>
          <a:p>
            <a:pPr marL="0" indent="0">
              <a:buNone/>
            </a:pPr>
            <a:endParaRPr lang="en-US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</a:rPr>
              <a:t>As you can see there is not a lot of down time for the electricians.  Talk to Paul ASAP if you are missing something.</a:t>
            </a:r>
          </a:p>
          <a:p>
            <a:pPr marL="0" indent="0">
              <a:buNone/>
            </a:pPr>
            <a:endParaRPr lang="en-US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CC0E5-3415-1795-0267-4AE66D355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ea typeface="Geneva" pitchFamily="121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39B9F-5233-4930-26D3-7C2BFE0CE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DD641-D5CE-4CC0-A4A6-0D895E16F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ea typeface="Geneva" pitchFamily="12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6746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940BAE-1D6A-4515-B908-04A3F6D7BDC1}"/>
              </a:ext>
            </a:extLst>
          </p:cNvPr>
          <p:cNvSpPr/>
          <p:nvPr/>
        </p:nvSpPr>
        <p:spPr>
          <a:xfrm>
            <a:off x="4321626" y="79476"/>
            <a:ext cx="3421129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>
              <a:defRPr/>
            </a:pPr>
            <a:r>
              <a:rPr lang="en-US" sz="2250" dirty="0">
                <a:solidFill>
                  <a:srgbClr val="000000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Shutdown 2024 Timeline</a:t>
            </a:r>
            <a:endParaRPr lang="en-IN" sz="2250" dirty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9C71051-0CA1-AEBF-D5E1-BA259C976FF6}"/>
              </a:ext>
            </a:extLst>
          </p:cNvPr>
          <p:cNvGrpSpPr/>
          <p:nvPr/>
        </p:nvGrpSpPr>
        <p:grpSpPr>
          <a:xfrm>
            <a:off x="1693421" y="280426"/>
            <a:ext cx="8991445" cy="4300436"/>
            <a:chOff x="160461" y="1007001"/>
            <a:chExt cx="8991445" cy="4300436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85427AF2-67BE-4A7B-954F-53B3073C6DEC}"/>
                </a:ext>
              </a:extLst>
            </p:cNvPr>
            <p:cNvSpPr/>
            <p:nvPr/>
          </p:nvSpPr>
          <p:spPr>
            <a:xfrm>
              <a:off x="4579799" y="4635634"/>
              <a:ext cx="500713" cy="66282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Crew Marching orders</a:t>
              </a:r>
              <a:endParaRPr lang="en-IN" sz="825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37FA458-545B-41B6-8CBD-3D07671389CE}"/>
                </a:ext>
              </a:extLst>
            </p:cNvPr>
            <p:cNvSpPr/>
            <p:nvPr/>
          </p:nvSpPr>
          <p:spPr>
            <a:xfrm>
              <a:off x="185057" y="4198406"/>
              <a:ext cx="1051438" cy="3492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Determine  Jobs</a:t>
              </a:r>
              <a:endParaRPr lang="en-IN" sz="825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EC4C9BDB-6524-416D-9C13-678CAEB26FC0}"/>
                </a:ext>
              </a:extLst>
            </p:cNvPr>
            <p:cNvSpPr/>
            <p:nvPr/>
          </p:nvSpPr>
          <p:spPr>
            <a:xfrm>
              <a:off x="1267739" y="4351344"/>
              <a:ext cx="2314979" cy="3575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Plan phase 1: Define schedule</a:t>
              </a:r>
              <a:endParaRPr lang="en-IN" sz="825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55681F79-892C-400C-B3C9-BE5593041610}"/>
                </a:ext>
              </a:extLst>
            </p:cNvPr>
            <p:cNvSpPr/>
            <p:nvPr/>
          </p:nvSpPr>
          <p:spPr>
            <a:xfrm>
              <a:off x="5080644" y="4958149"/>
              <a:ext cx="1681099" cy="3492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Execute Shutdown</a:t>
              </a:r>
              <a:endParaRPr lang="en-IN" sz="825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B175E7B8-D5C6-4099-AE33-3A2CDF3D0C7E}"/>
                </a:ext>
              </a:extLst>
            </p:cNvPr>
            <p:cNvSpPr/>
            <p:nvPr/>
          </p:nvSpPr>
          <p:spPr>
            <a:xfrm>
              <a:off x="6753017" y="4950410"/>
              <a:ext cx="441452" cy="34928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Close out</a:t>
              </a:r>
              <a:endParaRPr lang="en-IN" sz="825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138" name="Straight Arrow Connector 137">
              <a:extLst>
                <a:ext uri="{FF2B5EF4-FFF2-40B4-BE49-F238E27FC236}">
                  <a16:creationId xmlns:a16="http://schemas.microsoft.com/office/drawing/2014/main" id="{56B3C1A7-F2C4-45EF-A3B2-9EE12AB0CF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41671" y="3740788"/>
              <a:ext cx="1" cy="665512"/>
            </a:xfrm>
            <a:prstGeom prst="straightConnector1">
              <a:avLst/>
            </a:prstGeom>
            <a:ln w="635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>
              <a:extLst>
                <a:ext uri="{FF2B5EF4-FFF2-40B4-BE49-F238E27FC236}">
                  <a16:creationId xmlns:a16="http://schemas.microsoft.com/office/drawing/2014/main" id="{FCD5B836-CCFB-4282-A7B6-A0B9EA9A3C71}"/>
                </a:ext>
              </a:extLst>
            </p:cNvPr>
            <p:cNvCxnSpPr>
              <a:cxnSpLocks/>
            </p:cNvCxnSpPr>
            <p:nvPr/>
          </p:nvCxnSpPr>
          <p:spPr>
            <a:xfrm>
              <a:off x="3082569" y="3851709"/>
              <a:ext cx="0" cy="746010"/>
            </a:xfrm>
            <a:prstGeom prst="straightConnector1">
              <a:avLst/>
            </a:prstGeom>
            <a:ln w="635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>
              <a:extLst>
                <a:ext uri="{FF2B5EF4-FFF2-40B4-BE49-F238E27FC236}">
                  <a16:creationId xmlns:a16="http://schemas.microsoft.com/office/drawing/2014/main" id="{D481E37D-AB78-4EFC-9ABC-89257EF35C75}"/>
                </a:ext>
              </a:extLst>
            </p:cNvPr>
            <p:cNvCxnSpPr>
              <a:cxnSpLocks/>
            </p:cNvCxnSpPr>
            <p:nvPr/>
          </p:nvCxnSpPr>
          <p:spPr>
            <a:xfrm>
              <a:off x="4590507" y="3700953"/>
              <a:ext cx="9514" cy="1356205"/>
            </a:xfrm>
            <a:prstGeom prst="straightConnector1">
              <a:avLst/>
            </a:prstGeom>
            <a:ln w="635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Arrow Connector 140">
              <a:extLst>
                <a:ext uri="{FF2B5EF4-FFF2-40B4-BE49-F238E27FC236}">
                  <a16:creationId xmlns:a16="http://schemas.microsoft.com/office/drawing/2014/main" id="{2B5B55B9-F5D5-4984-9E6D-0233DD71D9D0}"/>
                </a:ext>
              </a:extLst>
            </p:cNvPr>
            <p:cNvCxnSpPr>
              <a:cxnSpLocks/>
              <a:endCxn id="136" idx="3"/>
            </p:cNvCxnSpPr>
            <p:nvPr/>
          </p:nvCxnSpPr>
          <p:spPr>
            <a:xfrm>
              <a:off x="6735189" y="2567521"/>
              <a:ext cx="26554" cy="2565272"/>
            </a:xfrm>
            <a:prstGeom prst="straightConnector1">
              <a:avLst/>
            </a:prstGeom>
            <a:ln w="635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AA7FF18A-F9E3-40C4-B4B0-0CBB7B9FE24F}"/>
                </a:ext>
              </a:extLst>
            </p:cNvPr>
            <p:cNvCxnSpPr>
              <a:cxnSpLocks/>
              <a:endCxn id="137" idx="3"/>
            </p:cNvCxnSpPr>
            <p:nvPr/>
          </p:nvCxnSpPr>
          <p:spPr>
            <a:xfrm>
              <a:off x="7180795" y="2559782"/>
              <a:ext cx="13674" cy="2565272"/>
            </a:xfrm>
            <a:prstGeom prst="straightConnector1">
              <a:avLst/>
            </a:prstGeom>
            <a:ln w="635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97547027-17A8-454F-8A4A-AFE7A85766DC}"/>
                </a:ext>
              </a:extLst>
            </p:cNvPr>
            <p:cNvSpPr/>
            <p:nvPr/>
          </p:nvSpPr>
          <p:spPr>
            <a:xfrm>
              <a:off x="3610943" y="4349177"/>
              <a:ext cx="937415" cy="3492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Plan phase 2: Finalize Schedule</a:t>
              </a:r>
              <a:endParaRPr lang="en-IN" sz="825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FECF894-9965-449A-BB2B-A54A81D96CC4}"/>
                </a:ext>
              </a:extLst>
            </p:cNvPr>
            <p:cNvSpPr/>
            <p:nvPr/>
          </p:nvSpPr>
          <p:spPr>
            <a:xfrm>
              <a:off x="831427" y="3089258"/>
              <a:ext cx="675929" cy="42622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JAN</a:t>
              </a:r>
              <a:endParaRPr lang="en-IN" sz="825" b="1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95F2059-F393-4CC3-94ED-32090E2296D7}"/>
                </a:ext>
              </a:extLst>
            </p:cNvPr>
            <p:cNvSpPr/>
            <p:nvPr/>
          </p:nvSpPr>
          <p:spPr>
            <a:xfrm>
              <a:off x="1526385" y="3089258"/>
              <a:ext cx="675929" cy="42622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FEB</a:t>
              </a:r>
              <a:endParaRPr lang="en-IN" sz="825" b="1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EE982B5-1EB2-42D5-96FA-023215BF6C3D}"/>
                </a:ext>
              </a:extLst>
            </p:cNvPr>
            <p:cNvSpPr/>
            <p:nvPr/>
          </p:nvSpPr>
          <p:spPr>
            <a:xfrm>
              <a:off x="2221344" y="3089258"/>
              <a:ext cx="675929" cy="42622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MAR</a:t>
              </a:r>
              <a:endParaRPr lang="en-IN" sz="825" b="1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E5B53C6-F5EB-4AB0-9824-6F981B38E767}"/>
                </a:ext>
              </a:extLst>
            </p:cNvPr>
            <p:cNvSpPr/>
            <p:nvPr/>
          </p:nvSpPr>
          <p:spPr>
            <a:xfrm>
              <a:off x="2916303" y="3089258"/>
              <a:ext cx="675929" cy="42622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APR</a:t>
              </a:r>
              <a:endParaRPr lang="en-IN" sz="825" b="1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68B19FB-219C-44B5-B65B-F78A88B8A731}"/>
                </a:ext>
              </a:extLst>
            </p:cNvPr>
            <p:cNvSpPr/>
            <p:nvPr/>
          </p:nvSpPr>
          <p:spPr>
            <a:xfrm>
              <a:off x="3611263" y="3089258"/>
              <a:ext cx="675929" cy="42622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MAY</a:t>
              </a:r>
              <a:endParaRPr lang="en-IN" sz="825" b="1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816F54F-AD2B-4373-8C1A-E1C1685C946B}"/>
                </a:ext>
              </a:extLst>
            </p:cNvPr>
            <p:cNvSpPr/>
            <p:nvPr/>
          </p:nvSpPr>
          <p:spPr>
            <a:xfrm>
              <a:off x="4306221" y="3089258"/>
              <a:ext cx="675929" cy="4262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JUN</a:t>
              </a:r>
              <a:endParaRPr lang="en-IN" sz="825" b="1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79FE4E9-50A9-4A64-B054-FF35666B78A1}"/>
                </a:ext>
              </a:extLst>
            </p:cNvPr>
            <p:cNvSpPr/>
            <p:nvPr/>
          </p:nvSpPr>
          <p:spPr>
            <a:xfrm>
              <a:off x="5001179" y="3089258"/>
              <a:ext cx="675929" cy="4262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JULY</a:t>
              </a:r>
              <a:endParaRPr lang="en-IN" sz="825" b="1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AEF21F-F5B8-4D7F-9280-2C82E85A3CD1}"/>
                </a:ext>
              </a:extLst>
            </p:cNvPr>
            <p:cNvSpPr/>
            <p:nvPr/>
          </p:nvSpPr>
          <p:spPr>
            <a:xfrm>
              <a:off x="5696138" y="3089258"/>
              <a:ext cx="675929" cy="4262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AUG</a:t>
              </a:r>
              <a:endParaRPr lang="en-IN" sz="825" b="1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F2746AA-F17F-4D39-B0CC-E1A5A9A90508}"/>
                </a:ext>
              </a:extLst>
            </p:cNvPr>
            <p:cNvSpPr/>
            <p:nvPr/>
          </p:nvSpPr>
          <p:spPr>
            <a:xfrm>
              <a:off x="6391097" y="3089258"/>
              <a:ext cx="675929" cy="4262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SEP</a:t>
              </a:r>
              <a:endParaRPr lang="en-IN" sz="825" b="1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84CCC32-9F3F-421A-AD96-2F7AB035B826}"/>
                </a:ext>
              </a:extLst>
            </p:cNvPr>
            <p:cNvSpPr/>
            <p:nvPr/>
          </p:nvSpPr>
          <p:spPr>
            <a:xfrm>
              <a:off x="7086056" y="3089258"/>
              <a:ext cx="675929" cy="4262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OCT</a:t>
              </a:r>
              <a:endParaRPr lang="en-IN" sz="825" b="1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F440BD6-B494-4786-B35A-C631EAD4BDCC}"/>
                </a:ext>
              </a:extLst>
            </p:cNvPr>
            <p:cNvSpPr/>
            <p:nvPr/>
          </p:nvSpPr>
          <p:spPr>
            <a:xfrm>
              <a:off x="7781014" y="3089258"/>
              <a:ext cx="675929" cy="4262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NOV</a:t>
              </a:r>
              <a:endParaRPr lang="en-IN" sz="825" b="1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F056FC2-AFCB-445B-B049-1CE58C16F274}"/>
                </a:ext>
              </a:extLst>
            </p:cNvPr>
            <p:cNvSpPr/>
            <p:nvPr/>
          </p:nvSpPr>
          <p:spPr>
            <a:xfrm>
              <a:off x="8475977" y="3089258"/>
              <a:ext cx="675929" cy="4262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DEC</a:t>
              </a:r>
              <a:endParaRPr lang="en-IN" sz="825" b="1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8191FF6-7CB8-4247-A0CB-2B27A9A1DEE5}"/>
                </a:ext>
              </a:extLst>
            </p:cNvPr>
            <p:cNvCxnSpPr>
              <a:cxnSpLocks/>
            </p:cNvCxnSpPr>
            <p:nvPr/>
          </p:nvCxnSpPr>
          <p:spPr>
            <a:xfrm>
              <a:off x="668648" y="1007001"/>
              <a:ext cx="0" cy="2036003"/>
            </a:xfrm>
            <a:prstGeom prst="straightConnector1">
              <a:avLst/>
            </a:prstGeom>
            <a:ln w="22225">
              <a:solidFill>
                <a:schemeClr val="bg1">
                  <a:lumMod val="6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5CEE01AB-95BD-4E06-B038-E7C6BFEF38A9}"/>
                </a:ext>
              </a:extLst>
            </p:cNvPr>
            <p:cNvCxnSpPr>
              <a:cxnSpLocks/>
            </p:cNvCxnSpPr>
            <p:nvPr/>
          </p:nvCxnSpPr>
          <p:spPr>
            <a:xfrm>
              <a:off x="1297932" y="2293297"/>
              <a:ext cx="0" cy="765197"/>
            </a:xfrm>
            <a:prstGeom prst="straightConnector1">
              <a:avLst/>
            </a:prstGeom>
            <a:ln w="22225">
              <a:solidFill>
                <a:schemeClr val="bg1">
                  <a:lumMod val="6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34A4D634-A81C-4421-9EDA-AAB37A6E2307}"/>
                </a:ext>
              </a:extLst>
            </p:cNvPr>
            <p:cNvCxnSpPr>
              <a:cxnSpLocks/>
            </p:cNvCxnSpPr>
            <p:nvPr/>
          </p:nvCxnSpPr>
          <p:spPr>
            <a:xfrm>
              <a:off x="2550636" y="1278572"/>
              <a:ext cx="0" cy="1785195"/>
            </a:xfrm>
            <a:prstGeom prst="straightConnector1">
              <a:avLst/>
            </a:prstGeom>
            <a:ln w="22225">
              <a:solidFill>
                <a:schemeClr val="bg1">
                  <a:lumMod val="6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28CA75A2-FC36-4E57-AF93-27636B0BBC9F}"/>
                </a:ext>
              </a:extLst>
            </p:cNvPr>
            <p:cNvCxnSpPr>
              <a:cxnSpLocks/>
            </p:cNvCxnSpPr>
            <p:nvPr/>
          </p:nvCxnSpPr>
          <p:spPr>
            <a:xfrm>
              <a:off x="3254267" y="2293296"/>
              <a:ext cx="0" cy="765197"/>
            </a:xfrm>
            <a:prstGeom prst="straightConnector1">
              <a:avLst/>
            </a:prstGeom>
            <a:ln w="22225">
              <a:solidFill>
                <a:schemeClr val="bg1">
                  <a:lumMod val="6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5376FC08-4DE9-4E81-8419-0774BB741557}"/>
                </a:ext>
              </a:extLst>
            </p:cNvPr>
            <p:cNvCxnSpPr>
              <a:cxnSpLocks/>
            </p:cNvCxnSpPr>
            <p:nvPr/>
          </p:nvCxnSpPr>
          <p:spPr>
            <a:xfrm>
              <a:off x="3973621" y="1484108"/>
              <a:ext cx="0" cy="1560332"/>
            </a:xfrm>
            <a:prstGeom prst="straightConnector1">
              <a:avLst/>
            </a:prstGeom>
            <a:ln w="22225">
              <a:solidFill>
                <a:schemeClr val="bg1">
                  <a:lumMod val="6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455D758C-9C26-4DBD-8096-2104DF55FC13}"/>
                </a:ext>
              </a:extLst>
            </p:cNvPr>
            <p:cNvCxnSpPr>
              <a:cxnSpLocks/>
            </p:cNvCxnSpPr>
            <p:nvPr/>
          </p:nvCxnSpPr>
          <p:spPr>
            <a:xfrm>
              <a:off x="6857699" y="1027764"/>
              <a:ext cx="0" cy="2036003"/>
            </a:xfrm>
            <a:prstGeom prst="straightConnector1">
              <a:avLst/>
            </a:prstGeom>
            <a:ln w="22225">
              <a:solidFill>
                <a:schemeClr val="bg1">
                  <a:lumMod val="6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1BF87B56-8865-49CD-B009-092E4CF330F9}"/>
                </a:ext>
              </a:extLst>
            </p:cNvPr>
            <p:cNvCxnSpPr>
              <a:cxnSpLocks/>
            </p:cNvCxnSpPr>
            <p:nvPr/>
          </p:nvCxnSpPr>
          <p:spPr>
            <a:xfrm>
              <a:off x="7434291" y="2290248"/>
              <a:ext cx="0" cy="765197"/>
            </a:xfrm>
            <a:prstGeom prst="straightConnector1">
              <a:avLst/>
            </a:prstGeom>
            <a:ln w="22225">
              <a:solidFill>
                <a:schemeClr val="bg1">
                  <a:lumMod val="6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9C92307-FF53-4692-88A6-C4ED24AD8924}"/>
                </a:ext>
              </a:extLst>
            </p:cNvPr>
            <p:cNvGrpSpPr/>
            <p:nvPr/>
          </p:nvGrpSpPr>
          <p:grpSpPr>
            <a:xfrm>
              <a:off x="664753" y="1007830"/>
              <a:ext cx="1340614" cy="610596"/>
              <a:chOff x="4171603" y="1689703"/>
              <a:chExt cx="1637144" cy="674359"/>
            </a:xfrm>
            <a:noFill/>
          </p:grpSpPr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CA60A621-A17A-46ED-A4EC-D2EC4E47FEAA}"/>
                  </a:ext>
                </a:extLst>
              </p:cNvPr>
              <p:cNvSpPr txBox="1"/>
              <p:nvPr/>
            </p:nvSpPr>
            <p:spPr>
              <a:xfrm>
                <a:off x="4194701" y="1689703"/>
                <a:ext cx="1614046" cy="25493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US" sz="900" b="1" dirty="0">
                    <a:solidFill>
                      <a:srgbClr val="000000"/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Milestone 1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1D1E6E32-66F6-480F-B53D-21688409BB14}"/>
                  </a:ext>
                </a:extLst>
              </p:cNvPr>
              <p:cNvSpPr/>
              <p:nvPr/>
            </p:nvSpPr>
            <p:spPr>
              <a:xfrm>
                <a:off x="4171603" y="1956163"/>
                <a:ext cx="1293938" cy="407899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defTabSz="457200">
                  <a:defRPr/>
                </a:pPr>
                <a:r>
                  <a:rPr lang="en-US" sz="900" dirty="0">
                    <a:solidFill>
                      <a:srgbClr val="000000"/>
                    </a:solidFill>
                    <a:latin typeface="Georgia Pro Light" panose="02040302050405020303" pitchFamily="18" charset="0"/>
                  </a:rPr>
                  <a:t>Define Shutdown Coordinators</a:t>
                </a:r>
                <a:r>
                  <a:rPr lang="en-US" sz="600" dirty="0">
                    <a:solidFill>
                      <a:srgbClr val="000000"/>
                    </a:solidFill>
                    <a:latin typeface="Georgia Pro Light" panose="02040302050405020303" pitchFamily="18" charset="0"/>
                  </a:rPr>
                  <a:t>.  </a:t>
                </a:r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A4E2C12A-1294-4F5F-854D-BD13A20C710E}"/>
                </a:ext>
              </a:extLst>
            </p:cNvPr>
            <p:cNvGrpSpPr/>
            <p:nvPr/>
          </p:nvGrpSpPr>
          <p:grpSpPr>
            <a:xfrm>
              <a:off x="987748" y="1857946"/>
              <a:ext cx="1330307" cy="530980"/>
              <a:chOff x="4576682" y="1219864"/>
              <a:chExt cx="1624557" cy="586428"/>
            </a:xfrm>
            <a:noFill/>
          </p:grpSpPr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3F6C500C-4757-4213-A047-C5825144B6FC}"/>
                  </a:ext>
                </a:extLst>
              </p:cNvPr>
              <p:cNvSpPr txBox="1"/>
              <p:nvPr/>
            </p:nvSpPr>
            <p:spPr>
              <a:xfrm>
                <a:off x="4587194" y="1219864"/>
                <a:ext cx="1614045" cy="235889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US" sz="788" b="1" dirty="0">
                    <a:solidFill>
                      <a:srgbClr val="000000"/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Milestone 2</a:t>
                </a:r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A91FE03F-C6F0-4F3A-909C-6472615BCBB0}"/>
                  </a:ext>
                </a:extLst>
              </p:cNvPr>
              <p:cNvSpPr/>
              <p:nvPr/>
            </p:nvSpPr>
            <p:spPr>
              <a:xfrm>
                <a:off x="4576682" y="1398392"/>
                <a:ext cx="1111573" cy="40790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defTabSz="457200">
                  <a:defRPr/>
                </a:pPr>
                <a:r>
                  <a:rPr lang="en-US" sz="900" dirty="0">
                    <a:solidFill>
                      <a:srgbClr val="000000"/>
                    </a:solidFill>
                    <a:latin typeface="Georgia Pro Light" panose="02040302050405020303" pitchFamily="18" charset="0"/>
                  </a:rPr>
                  <a:t>ID Jobs to the 90% level.  </a:t>
                </a:r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07089017-421C-4AFD-B55C-5740958E98B3}"/>
                </a:ext>
              </a:extLst>
            </p:cNvPr>
            <p:cNvGrpSpPr/>
            <p:nvPr/>
          </p:nvGrpSpPr>
          <p:grpSpPr>
            <a:xfrm>
              <a:off x="2519646" y="1227399"/>
              <a:ext cx="1321699" cy="670727"/>
              <a:chOff x="3940735" y="1608270"/>
              <a:chExt cx="1614045" cy="740769"/>
            </a:xfrm>
            <a:noFill/>
          </p:grpSpPr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F7E30952-7CD1-4EDC-B0AB-49DD5CA4A0CF}"/>
                  </a:ext>
                </a:extLst>
              </p:cNvPr>
              <p:cNvSpPr txBox="1"/>
              <p:nvPr/>
            </p:nvSpPr>
            <p:spPr>
              <a:xfrm>
                <a:off x="3940735" y="1608270"/>
                <a:ext cx="1614045" cy="235889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US" sz="788" b="1" dirty="0">
                    <a:solidFill>
                      <a:srgbClr val="000000"/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Milestone 3</a:t>
                </a:r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E760D65C-C24A-451C-8C64-61B610023815}"/>
                  </a:ext>
                </a:extLst>
              </p:cNvPr>
              <p:cNvSpPr/>
              <p:nvPr/>
            </p:nvSpPr>
            <p:spPr>
              <a:xfrm>
                <a:off x="3962759" y="1788177"/>
                <a:ext cx="1062188" cy="56086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defTabSz="457200">
                  <a:defRPr/>
                </a:pPr>
                <a:r>
                  <a:rPr lang="en-US" sz="900" dirty="0">
                    <a:solidFill>
                      <a:srgbClr val="000000"/>
                    </a:solidFill>
                    <a:latin typeface="Georgia Pro Light" panose="02040302050405020303" pitchFamily="18" charset="0"/>
                  </a:rPr>
                  <a:t>First pass resource level Schedule</a:t>
                </a:r>
                <a:r>
                  <a:rPr lang="en-US" sz="600" dirty="0">
                    <a:solidFill>
                      <a:srgbClr val="000000"/>
                    </a:solidFill>
                    <a:latin typeface="Georgia Pro Light" panose="02040302050405020303" pitchFamily="18" charset="0"/>
                  </a:rPr>
                  <a:t>.  </a:t>
                </a:r>
              </a:p>
            </p:txBody>
          </p:sp>
        </p:grp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3923F4EB-BFC9-49FD-BA6A-7EFB04D9C679}"/>
                </a:ext>
              </a:extLst>
            </p:cNvPr>
            <p:cNvSpPr txBox="1"/>
            <p:nvPr/>
          </p:nvSpPr>
          <p:spPr>
            <a:xfrm>
              <a:off x="3253887" y="2204260"/>
              <a:ext cx="1321698" cy="213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US" sz="788" b="1" dirty="0">
                  <a:solidFill>
                    <a:srgbClr val="000000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Milestone 4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281C86BB-E092-403B-A769-CA34E0912F46}"/>
                </a:ext>
              </a:extLst>
            </p:cNvPr>
            <p:cNvSpPr txBox="1"/>
            <p:nvPr/>
          </p:nvSpPr>
          <p:spPr>
            <a:xfrm>
              <a:off x="3977003" y="1425118"/>
              <a:ext cx="1321699" cy="213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US" sz="788" b="1" dirty="0">
                  <a:solidFill>
                    <a:srgbClr val="000000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Milestone 5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535A4DFF-1ED4-40D8-A8B0-4A12955873F6}"/>
                </a:ext>
              </a:extLst>
            </p:cNvPr>
            <p:cNvSpPr txBox="1"/>
            <p:nvPr/>
          </p:nvSpPr>
          <p:spPr>
            <a:xfrm>
              <a:off x="5024883" y="2188808"/>
              <a:ext cx="1321698" cy="213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US" sz="788" b="1" dirty="0">
                  <a:solidFill>
                    <a:srgbClr val="000000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Milestone 6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D7BA08C0-870B-4623-A9ED-7FC55D3C9065}"/>
                </a:ext>
              </a:extLst>
            </p:cNvPr>
            <p:cNvSpPr txBox="1"/>
            <p:nvPr/>
          </p:nvSpPr>
          <p:spPr>
            <a:xfrm>
              <a:off x="6844925" y="1007001"/>
              <a:ext cx="1321699" cy="213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US" sz="788" b="1" dirty="0">
                  <a:solidFill>
                    <a:srgbClr val="000000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Milestone 7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4A02BA0-4A19-4485-9E66-E5FC09C27659}"/>
                </a:ext>
              </a:extLst>
            </p:cNvPr>
            <p:cNvSpPr/>
            <p:nvPr/>
          </p:nvSpPr>
          <p:spPr>
            <a:xfrm>
              <a:off x="3254267" y="2330017"/>
              <a:ext cx="869798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457200">
                <a:defRPr/>
              </a:pPr>
              <a:r>
                <a:rPr lang="en-US" sz="900" dirty="0">
                  <a:solidFill>
                    <a:srgbClr val="000000"/>
                  </a:solidFill>
                  <a:latin typeface="Georgia Pro Light" panose="02040302050405020303" pitchFamily="18" charset="0"/>
                </a:rPr>
                <a:t>Second pass resource level Schedule</a:t>
              </a:r>
              <a:r>
                <a:rPr lang="en-US" sz="600" dirty="0">
                  <a:solidFill>
                    <a:srgbClr val="000000"/>
                  </a:solidFill>
                  <a:latin typeface="Georgia Pro Light" panose="02040302050405020303" pitchFamily="18" charset="0"/>
                </a:rPr>
                <a:t>.  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04424453-7633-4626-AF87-A636E80176B8}"/>
                </a:ext>
              </a:extLst>
            </p:cNvPr>
            <p:cNvSpPr/>
            <p:nvPr/>
          </p:nvSpPr>
          <p:spPr>
            <a:xfrm>
              <a:off x="3960358" y="1551306"/>
              <a:ext cx="869798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457200">
                <a:defRPr/>
              </a:pPr>
              <a:r>
                <a:rPr lang="en-US" sz="900" dirty="0">
                  <a:solidFill>
                    <a:srgbClr val="000000"/>
                  </a:solidFill>
                  <a:latin typeface="Georgia Pro Light" panose="02040302050405020303" pitchFamily="18" charset="0"/>
                </a:rPr>
                <a:t>Final resource level Schedule</a:t>
              </a:r>
              <a:r>
                <a:rPr lang="en-US" sz="600" dirty="0">
                  <a:solidFill>
                    <a:srgbClr val="000000"/>
                  </a:solidFill>
                  <a:latin typeface="Georgia Pro Light" panose="02040302050405020303" pitchFamily="18" charset="0"/>
                </a:rPr>
                <a:t>.  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BBB08F66-7203-4F04-8C1C-E840BD298A05}"/>
                </a:ext>
              </a:extLst>
            </p:cNvPr>
            <p:cNvSpPr/>
            <p:nvPr/>
          </p:nvSpPr>
          <p:spPr>
            <a:xfrm>
              <a:off x="5017126" y="2346535"/>
              <a:ext cx="86979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457200">
                <a:defRPr/>
              </a:pPr>
              <a:r>
                <a:rPr lang="en-US" sz="900" dirty="0">
                  <a:solidFill>
                    <a:srgbClr val="000000"/>
                  </a:solidFill>
                  <a:latin typeface="Georgia Pro Light" panose="02040302050405020303" pitchFamily="18" charset="0"/>
                </a:rPr>
                <a:t>Start Shutdown</a:t>
              </a:r>
              <a:r>
                <a:rPr lang="en-US" sz="600" dirty="0">
                  <a:solidFill>
                    <a:srgbClr val="000000"/>
                  </a:solidFill>
                  <a:latin typeface="Georgia Pro Light" panose="02040302050405020303" pitchFamily="18" charset="0"/>
                </a:rPr>
                <a:t>.  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B305F4D1-B656-465E-9173-42C2DC049D53}"/>
                </a:ext>
              </a:extLst>
            </p:cNvPr>
            <p:cNvCxnSpPr>
              <a:cxnSpLocks/>
            </p:cNvCxnSpPr>
            <p:nvPr/>
          </p:nvCxnSpPr>
          <p:spPr>
            <a:xfrm>
              <a:off x="5080644" y="2293297"/>
              <a:ext cx="0" cy="765197"/>
            </a:xfrm>
            <a:prstGeom prst="straightConnector1">
              <a:avLst/>
            </a:prstGeom>
            <a:ln w="22225">
              <a:solidFill>
                <a:schemeClr val="bg1">
                  <a:lumMod val="6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2D6E6CCC-E14A-481E-A8DB-FD78DCAAF0DB}"/>
                </a:ext>
              </a:extLst>
            </p:cNvPr>
            <p:cNvSpPr/>
            <p:nvPr/>
          </p:nvSpPr>
          <p:spPr>
            <a:xfrm>
              <a:off x="6856063" y="1123247"/>
              <a:ext cx="86979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457200">
                <a:defRPr/>
              </a:pPr>
              <a:r>
                <a:rPr lang="en-US" sz="900" dirty="0">
                  <a:solidFill>
                    <a:srgbClr val="000000"/>
                  </a:solidFill>
                  <a:latin typeface="Georgia Pro Light" panose="02040302050405020303" pitchFamily="18" charset="0"/>
                </a:rPr>
                <a:t>Complete shutdown</a:t>
              </a:r>
              <a:r>
                <a:rPr lang="en-US" sz="600" dirty="0">
                  <a:solidFill>
                    <a:srgbClr val="000000"/>
                  </a:solidFill>
                  <a:latin typeface="Georgia Pro Light" panose="02040302050405020303" pitchFamily="18" charset="0"/>
                </a:rPr>
                <a:t>.  </a:t>
              </a:r>
            </a:p>
          </p:txBody>
        </p: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6377E335-0FE0-41BE-86FB-7FD6FD3F8BFA}"/>
                </a:ext>
              </a:extLst>
            </p:cNvPr>
            <p:cNvCxnSpPr>
              <a:cxnSpLocks/>
            </p:cNvCxnSpPr>
            <p:nvPr/>
          </p:nvCxnSpPr>
          <p:spPr>
            <a:xfrm>
              <a:off x="7187632" y="1608045"/>
              <a:ext cx="0" cy="1450449"/>
            </a:xfrm>
            <a:prstGeom prst="straightConnector1">
              <a:avLst/>
            </a:prstGeom>
            <a:ln w="22225">
              <a:solidFill>
                <a:schemeClr val="bg1">
                  <a:lumMod val="6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DCF64DEA-0C3F-4F52-8CA2-2B03893B3A55}"/>
                </a:ext>
              </a:extLst>
            </p:cNvPr>
            <p:cNvSpPr txBox="1"/>
            <p:nvPr/>
          </p:nvSpPr>
          <p:spPr>
            <a:xfrm>
              <a:off x="7385683" y="2290248"/>
              <a:ext cx="1321699" cy="213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US" sz="788" b="1" dirty="0">
                  <a:solidFill>
                    <a:srgbClr val="000000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Milestone 9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FB22D0B6-C483-4CFA-A533-F06B65B2B21F}"/>
                </a:ext>
              </a:extLst>
            </p:cNvPr>
            <p:cNvSpPr txBox="1"/>
            <p:nvPr/>
          </p:nvSpPr>
          <p:spPr>
            <a:xfrm>
              <a:off x="7101135" y="1511633"/>
              <a:ext cx="1321699" cy="213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US" sz="788" b="1" dirty="0">
                  <a:solidFill>
                    <a:srgbClr val="000000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Milestone 8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B615E07-01D1-406B-A0CD-6A183330FF71}"/>
                </a:ext>
              </a:extLst>
            </p:cNvPr>
            <p:cNvSpPr/>
            <p:nvPr/>
          </p:nvSpPr>
          <p:spPr>
            <a:xfrm>
              <a:off x="7172725" y="1606684"/>
              <a:ext cx="86979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457200">
                <a:defRPr/>
              </a:pPr>
              <a:r>
                <a:rPr lang="en-US" sz="900" dirty="0">
                  <a:solidFill>
                    <a:srgbClr val="000000"/>
                  </a:solidFill>
                  <a:latin typeface="Georgia Pro Light" panose="02040302050405020303" pitchFamily="18" charset="0"/>
                </a:rPr>
                <a:t>Complete </a:t>
              </a:r>
            </a:p>
            <a:p>
              <a:pPr defTabSz="457200">
                <a:defRPr/>
              </a:pPr>
              <a:r>
                <a:rPr lang="en-US" sz="900" dirty="0">
                  <a:solidFill>
                    <a:srgbClr val="000000"/>
                  </a:solidFill>
                  <a:latin typeface="Georgia Pro Light" panose="02040302050405020303" pitchFamily="18" charset="0"/>
                </a:rPr>
                <a:t>Startup</a:t>
              </a:r>
              <a:r>
                <a:rPr lang="en-US" sz="600" dirty="0">
                  <a:solidFill>
                    <a:srgbClr val="000000"/>
                  </a:solidFill>
                  <a:latin typeface="Georgia Pro Light" panose="02040302050405020303" pitchFamily="18" charset="0"/>
                </a:rPr>
                <a:t>.  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E5F3B2D2-74CB-42A8-88A5-E4EA971A171D}"/>
                </a:ext>
              </a:extLst>
            </p:cNvPr>
            <p:cNvSpPr/>
            <p:nvPr/>
          </p:nvSpPr>
          <p:spPr>
            <a:xfrm>
              <a:off x="7413585" y="2428747"/>
              <a:ext cx="869798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457200">
                <a:defRPr/>
              </a:pPr>
              <a:r>
                <a:rPr lang="en-US" sz="900" dirty="0">
                  <a:solidFill>
                    <a:srgbClr val="000000"/>
                  </a:solidFill>
                  <a:latin typeface="Georgia Pro Light" panose="02040302050405020303" pitchFamily="18" charset="0"/>
                </a:rPr>
                <a:t>Return HEP</a:t>
              </a:r>
              <a:endParaRPr lang="en-US" sz="600" dirty="0">
                <a:solidFill>
                  <a:srgbClr val="000000"/>
                </a:solidFill>
                <a:latin typeface="Georgia Pro Light" panose="02040302050405020303" pitchFamily="18" charset="0"/>
              </a:endParaRPr>
            </a:p>
          </p:txBody>
        </p: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53889587-84BA-43D7-A649-A384338CA2B2}"/>
                </a:ext>
              </a:extLst>
            </p:cNvPr>
            <p:cNvCxnSpPr>
              <a:cxnSpLocks/>
              <a:stCxn id="89" idx="3"/>
            </p:cNvCxnSpPr>
            <p:nvPr/>
          </p:nvCxnSpPr>
          <p:spPr>
            <a:xfrm>
              <a:off x="5069399" y="3765204"/>
              <a:ext cx="11245" cy="1291954"/>
            </a:xfrm>
            <a:prstGeom prst="straightConnector1">
              <a:avLst/>
            </a:prstGeom>
            <a:ln w="635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Arrow: Left-Right 24">
              <a:extLst>
                <a:ext uri="{FF2B5EF4-FFF2-40B4-BE49-F238E27FC236}">
                  <a16:creationId xmlns:a16="http://schemas.microsoft.com/office/drawing/2014/main" id="{E08CE2BE-7550-4BD1-ADF0-51EA1D7FF2C7}"/>
                </a:ext>
              </a:extLst>
            </p:cNvPr>
            <p:cNvSpPr/>
            <p:nvPr/>
          </p:nvSpPr>
          <p:spPr>
            <a:xfrm>
              <a:off x="160461" y="3553223"/>
              <a:ext cx="1055143" cy="541257"/>
            </a:xfrm>
            <a:prstGeom prst="leftRightArrow">
              <a:avLst>
                <a:gd name="adj1" fmla="val 57291"/>
                <a:gd name="adj2" fmla="val 4453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sz="1100" dirty="0"/>
                <a:t>Define </a:t>
              </a:r>
              <a:r>
                <a:rPr lang="en-US" sz="1200" dirty="0"/>
                <a:t>Scope</a:t>
              </a:r>
              <a:endParaRPr lang="en-US" dirty="0"/>
            </a:p>
          </p:txBody>
        </p:sp>
        <p:sp>
          <p:nvSpPr>
            <p:cNvPr id="88" name="Arrow: Left-Right 87">
              <a:extLst>
                <a:ext uri="{FF2B5EF4-FFF2-40B4-BE49-F238E27FC236}">
                  <a16:creationId xmlns:a16="http://schemas.microsoft.com/office/drawing/2014/main" id="{163D7CDA-BBE2-4BE0-B760-354A62F18B41}"/>
                </a:ext>
              </a:extLst>
            </p:cNvPr>
            <p:cNvSpPr/>
            <p:nvPr/>
          </p:nvSpPr>
          <p:spPr>
            <a:xfrm>
              <a:off x="1236495" y="3608944"/>
              <a:ext cx="3374234" cy="385901"/>
            </a:xfrm>
            <a:prstGeom prst="leftRightArrow">
              <a:avLst>
                <a:gd name="adj1" fmla="val 57291"/>
                <a:gd name="adj2" fmla="val 4453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sz="1100" dirty="0"/>
                <a:t>Plan</a:t>
              </a:r>
              <a:endParaRPr lang="en-US" dirty="0"/>
            </a:p>
          </p:txBody>
        </p:sp>
        <p:sp>
          <p:nvSpPr>
            <p:cNvPr id="89" name="Arrow: Left-Right 88">
              <a:extLst>
                <a:ext uri="{FF2B5EF4-FFF2-40B4-BE49-F238E27FC236}">
                  <a16:creationId xmlns:a16="http://schemas.microsoft.com/office/drawing/2014/main" id="{BDB60C66-0185-4D56-A42C-DB2B8CF1B0FB}"/>
                </a:ext>
              </a:extLst>
            </p:cNvPr>
            <p:cNvSpPr/>
            <p:nvPr/>
          </p:nvSpPr>
          <p:spPr>
            <a:xfrm>
              <a:off x="5069399" y="3572253"/>
              <a:ext cx="1747260" cy="385901"/>
            </a:xfrm>
            <a:prstGeom prst="leftRightArrow">
              <a:avLst>
                <a:gd name="adj1" fmla="val 57291"/>
                <a:gd name="adj2" fmla="val 44532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sz="1100" dirty="0"/>
                <a:t>Execute</a:t>
              </a:r>
              <a:endParaRPr lang="en-US" dirty="0"/>
            </a:p>
          </p:txBody>
        </p:sp>
        <p:sp>
          <p:nvSpPr>
            <p:cNvPr id="90" name="Arrow: Left-Right 89">
              <a:extLst>
                <a:ext uri="{FF2B5EF4-FFF2-40B4-BE49-F238E27FC236}">
                  <a16:creationId xmlns:a16="http://schemas.microsoft.com/office/drawing/2014/main" id="{F46C2F4C-9F3B-4254-8F85-A9AFF4CF8476}"/>
                </a:ext>
              </a:extLst>
            </p:cNvPr>
            <p:cNvSpPr/>
            <p:nvPr/>
          </p:nvSpPr>
          <p:spPr>
            <a:xfrm>
              <a:off x="6775417" y="3561979"/>
              <a:ext cx="441452" cy="468379"/>
            </a:xfrm>
            <a:prstGeom prst="leftRightArrow">
              <a:avLst>
                <a:gd name="adj1" fmla="val 57291"/>
                <a:gd name="adj2" fmla="val 44532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Close out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Arrow: Left-Right 61">
              <a:extLst>
                <a:ext uri="{FF2B5EF4-FFF2-40B4-BE49-F238E27FC236}">
                  <a16:creationId xmlns:a16="http://schemas.microsoft.com/office/drawing/2014/main" id="{71E65E9A-6116-4E9D-84BD-988EF9691667}"/>
                </a:ext>
              </a:extLst>
            </p:cNvPr>
            <p:cNvSpPr/>
            <p:nvPr/>
          </p:nvSpPr>
          <p:spPr>
            <a:xfrm>
              <a:off x="7434290" y="3577711"/>
              <a:ext cx="1687763" cy="385901"/>
            </a:xfrm>
            <a:prstGeom prst="leftRightArrow">
              <a:avLst>
                <a:gd name="adj1" fmla="val 57291"/>
                <a:gd name="adj2" fmla="val 44532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sz="900" dirty="0"/>
                <a:t>HEP</a:t>
              </a:r>
              <a:endParaRPr lang="en-US" sz="160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50F1423-80BC-CB58-9C68-4B2A7F29B1AA}"/>
                </a:ext>
              </a:extLst>
            </p:cNvPr>
            <p:cNvSpPr/>
            <p:nvPr/>
          </p:nvSpPr>
          <p:spPr>
            <a:xfrm>
              <a:off x="177326" y="3078825"/>
              <a:ext cx="675929" cy="4262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sz="825" b="1" dirty="0">
                  <a:solidFill>
                    <a:prstClr val="white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Dec</a:t>
              </a:r>
              <a:endParaRPr lang="en-IN" sz="825" b="1" dirty="0">
                <a:solidFill>
                  <a:prstClr val="white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891F9E8-8D41-D1DA-4690-0C078368EE7A}"/>
              </a:ext>
            </a:extLst>
          </p:cNvPr>
          <p:cNvGrpSpPr/>
          <p:nvPr/>
        </p:nvGrpSpPr>
        <p:grpSpPr>
          <a:xfrm>
            <a:off x="4900452" y="4949637"/>
            <a:ext cx="2286212" cy="1469788"/>
            <a:chOff x="3104386" y="4424354"/>
            <a:chExt cx="2286212" cy="1469788"/>
          </a:xfrm>
        </p:grpSpPr>
        <p:sp>
          <p:nvSpPr>
            <p:cNvPr id="22" name="Right Brace 21">
              <a:extLst>
                <a:ext uri="{FF2B5EF4-FFF2-40B4-BE49-F238E27FC236}">
                  <a16:creationId xmlns:a16="http://schemas.microsoft.com/office/drawing/2014/main" id="{CBB73F34-4785-6C1E-D211-6D1C58E29299}"/>
                </a:ext>
              </a:extLst>
            </p:cNvPr>
            <p:cNvSpPr/>
            <p:nvPr/>
          </p:nvSpPr>
          <p:spPr>
            <a:xfrm rot="5400000">
              <a:off x="3390442" y="4555377"/>
              <a:ext cx="349288" cy="723356"/>
            </a:xfrm>
            <a:prstGeom prst="rightBrac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F30F451-B8B5-48ED-2F19-A991D0FD55A9}"/>
                </a:ext>
              </a:extLst>
            </p:cNvPr>
            <p:cNvSpPr txBox="1"/>
            <p:nvPr/>
          </p:nvSpPr>
          <p:spPr>
            <a:xfrm>
              <a:off x="3104386" y="5064254"/>
              <a:ext cx="11766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Shutdown Boot Camp</a:t>
              </a:r>
            </a:p>
          </p:txBody>
        </p:sp>
        <p:sp>
          <p:nvSpPr>
            <p:cNvPr id="24" name="Arrow: Down 23">
              <a:extLst>
                <a:ext uri="{FF2B5EF4-FFF2-40B4-BE49-F238E27FC236}">
                  <a16:creationId xmlns:a16="http://schemas.microsoft.com/office/drawing/2014/main" id="{FF72A337-5AD5-6373-B850-F8C50610F198}"/>
                </a:ext>
              </a:extLst>
            </p:cNvPr>
            <p:cNvSpPr/>
            <p:nvPr/>
          </p:nvSpPr>
          <p:spPr>
            <a:xfrm rot="16200000">
              <a:off x="4421247" y="4945815"/>
              <a:ext cx="349289" cy="673041"/>
            </a:xfrm>
            <a:prstGeom prst="downArrow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Left Brace 26">
              <a:extLst>
                <a:ext uri="{FF2B5EF4-FFF2-40B4-BE49-F238E27FC236}">
                  <a16:creationId xmlns:a16="http://schemas.microsoft.com/office/drawing/2014/main" id="{DC98B48A-C9C4-F393-C1CE-C792FC4F2D4D}"/>
                </a:ext>
              </a:extLst>
            </p:cNvPr>
            <p:cNvSpPr/>
            <p:nvPr/>
          </p:nvSpPr>
          <p:spPr>
            <a:xfrm>
              <a:off x="4985706" y="4424354"/>
              <a:ext cx="404892" cy="1469788"/>
            </a:xfrm>
            <a:prstGeom prst="leftBrace">
              <a:avLst>
                <a:gd name="adj1" fmla="val 8333"/>
                <a:gd name="adj2" fmla="val 58167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C63EEE8-0DC9-76BB-3906-A054E26D5C6F}"/>
              </a:ext>
            </a:extLst>
          </p:cNvPr>
          <p:cNvSpPr txBox="1"/>
          <p:nvPr/>
        </p:nvSpPr>
        <p:spPr>
          <a:xfrm>
            <a:off x="6969630" y="4913362"/>
            <a:ext cx="18731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Work Planning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HA’s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Dose Plan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Permits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Etc..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Timeline of events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60EB1E2-0126-FC24-2C82-4642263AB3B6}"/>
              </a:ext>
            </a:extLst>
          </p:cNvPr>
          <p:cNvSpPr txBox="1"/>
          <p:nvPr/>
        </p:nvSpPr>
        <p:spPr>
          <a:xfrm>
            <a:off x="8788954" y="4955601"/>
            <a:ext cx="17556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Work List Entries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Expectations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General Task Approval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Work In HRA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35F0ED-20C8-2C64-A46D-0299F41A786D}"/>
              </a:ext>
            </a:extLst>
          </p:cNvPr>
          <p:cNvSpPr txBox="1"/>
          <p:nvPr/>
        </p:nvSpPr>
        <p:spPr>
          <a:xfrm>
            <a:off x="1616083" y="4958304"/>
            <a:ext cx="15295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Activities planned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33A1CC8-1B85-B6AD-73E1-0C3C408ADC48}"/>
              </a:ext>
            </a:extLst>
          </p:cNvPr>
          <p:cNvGrpSpPr/>
          <p:nvPr/>
        </p:nvGrpSpPr>
        <p:grpSpPr>
          <a:xfrm>
            <a:off x="5662849" y="6395297"/>
            <a:ext cx="4310188" cy="523220"/>
            <a:chOff x="4094459" y="5860488"/>
            <a:chExt cx="4310188" cy="523220"/>
          </a:xfrm>
        </p:grpSpPr>
        <p:sp>
          <p:nvSpPr>
            <p:cNvPr id="33" name="Right Brace 32">
              <a:extLst>
                <a:ext uri="{FF2B5EF4-FFF2-40B4-BE49-F238E27FC236}">
                  <a16:creationId xmlns:a16="http://schemas.microsoft.com/office/drawing/2014/main" id="{4C48ECA2-1FD3-5A2E-1718-85076CA03BAA}"/>
                </a:ext>
              </a:extLst>
            </p:cNvPr>
            <p:cNvSpPr/>
            <p:nvPr/>
          </p:nvSpPr>
          <p:spPr>
            <a:xfrm rot="10800000">
              <a:off x="5139338" y="5955014"/>
              <a:ext cx="222724" cy="321376"/>
            </a:xfrm>
            <a:prstGeom prst="rightBrace">
              <a:avLst/>
            </a:prstGeom>
            <a:ln>
              <a:solidFill>
                <a:srgbClr val="FB8B18"/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1BD09DE5-8441-B7F7-EC98-3D2D7F0BF1C8}"/>
                </a:ext>
              </a:extLst>
            </p:cNvPr>
            <p:cNvGrpSpPr/>
            <p:nvPr/>
          </p:nvGrpSpPr>
          <p:grpSpPr>
            <a:xfrm>
              <a:off x="4094459" y="5860488"/>
              <a:ext cx="4310188" cy="523220"/>
              <a:chOff x="4094459" y="5860488"/>
              <a:chExt cx="4310188" cy="523220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4FE15D4-5DA5-53C6-DD3C-F7B910DD2F4C}"/>
                  </a:ext>
                </a:extLst>
              </p:cNvPr>
              <p:cNvSpPr txBox="1"/>
              <p:nvPr/>
            </p:nvSpPr>
            <p:spPr>
              <a:xfrm>
                <a:off x="5301926" y="5860488"/>
                <a:ext cx="31027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rgbClr val="CC6600"/>
                    </a:solidFill>
                  </a:rPr>
                  <a:t>AD All Hands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rgbClr val="CC6600"/>
                    </a:solidFill>
                  </a:rPr>
                  <a:t>Exterior Divisions All Hands</a:t>
                </a:r>
              </a:p>
            </p:txBody>
          </p:sp>
          <p:sp>
            <p:nvSpPr>
              <p:cNvPr id="36" name="Right Brace 35">
                <a:extLst>
                  <a:ext uri="{FF2B5EF4-FFF2-40B4-BE49-F238E27FC236}">
                    <a16:creationId xmlns:a16="http://schemas.microsoft.com/office/drawing/2014/main" id="{46374DA2-2041-7653-DB26-EE6F9BE88A03}"/>
                  </a:ext>
                </a:extLst>
              </p:cNvPr>
              <p:cNvSpPr/>
              <p:nvPr/>
            </p:nvSpPr>
            <p:spPr>
              <a:xfrm rot="5400000">
                <a:off x="4143785" y="5818302"/>
                <a:ext cx="222724" cy="321376"/>
              </a:xfrm>
              <a:prstGeom prst="rightBrace">
                <a:avLst/>
              </a:prstGeom>
              <a:ln>
                <a:solidFill>
                  <a:srgbClr val="FB8B18"/>
                </a:solidFill>
              </a:ln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79219B18-0949-BD2D-EFB0-7039D3C729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33912" y="6122098"/>
                <a:ext cx="905426" cy="0"/>
              </a:xfrm>
              <a:prstGeom prst="line">
                <a:avLst/>
              </a:prstGeom>
              <a:ln>
                <a:solidFill>
                  <a:srgbClr val="FF99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38" name="Right Brace 37">
                <a:extLst>
                  <a:ext uri="{FF2B5EF4-FFF2-40B4-BE49-F238E27FC236}">
                    <a16:creationId xmlns:a16="http://schemas.microsoft.com/office/drawing/2014/main" id="{E2EE4B37-1615-86DB-A317-12176FDF713E}"/>
                  </a:ext>
                </a:extLst>
              </p:cNvPr>
              <p:cNvSpPr/>
              <p:nvPr/>
            </p:nvSpPr>
            <p:spPr>
              <a:xfrm rot="5400000">
                <a:off x="4872532" y="5829414"/>
                <a:ext cx="222724" cy="321376"/>
              </a:xfrm>
              <a:prstGeom prst="rightBrace">
                <a:avLst/>
              </a:prstGeom>
              <a:ln>
                <a:solidFill>
                  <a:srgbClr val="FB8B18"/>
                </a:solidFill>
              </a:ln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88C6EF09-C930-D5B6-C70A-277966565498}"/>
              </a:ext>
            </a:extLst>
          </p:cNvPr>
          <p:cNvSpPr txBox="1"/>
          <p:nvPr/>
        </p:nvSpPr>
        <p:spPr>
          <a:xfrm>
            <a:off x="1536718" y="5337381"/>
            <a:ext cx="14594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By end March,</a:t>
            </a:r>
            <a:r>
              <a:rPr lang="en-US" sz="1400" b="1" dirty="0">
                <a:highlight>
                  <a:srgbClr val="FFFF00"/>
                </a:highlight>
              </a:rPr>
              <a:t> All </a:t>
            </a:r>
            <a:r>
              <a:rPr lang="en-US" sz="1400" dirty="0">
                <a:highlight>
                  <a:srgbClr val="FFFF00"/>
                </a:highlight>
              </a:rPr>
              <a:t>Trades work Procurements need to be in Procurements hands…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2795E6B-B7EB-4518-3DAE-FBA276B6DC9F}"/>
              </a:ext>
            </a:extLst>
          </p:cNvPr>
          <p:cNvSpPr txBox="1"/>
          <p:nvPr/>
        </p:nvSpPr>
        <p:spPr>
          <a:xfrm>
            <a:off x="3001202" y="5350840"/>
            <a:ext cx="1644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By May, Final Power Outage schedule 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6325C6C-220C-2502-E359-99B4239A8A24}"/>
              </a:ext>
            </a:extLst>
          </p:cNvPr>
          <p:cNvSpPr txBox="1"/>
          <p:nvPr/>
        </p:nvSpPr>
        <p:spPr>
          <a:xfrm>
            <a:off x="2814027" y="6029482"/>
            <a:ext cx="22394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ISD Job imported in the Shutdown (~700 tasks)</a:t>
            </a:r>
          </a:p>
          <a:p>
            <a:r>
              <a:rPr lang="en-US" sz="1400" dirty="0"/>
              <a:t>	Mid April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D7A73F1-A5A7-53BC-42CA-3017D4A663ED}"/>
              </a:ext>
            </a:extLst>
          </p:cNvPr>
          <p:cNvCxnSpPr/>
          <p:nvPr/>
        </p:nvCxnSpPr>
        <p:spPr>
          <a:xfrm>
            <a:off x="1710551" y="4913361"/>
            <a:ext cx="90506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14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40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Stages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848418"/>
            <a:ext cx="8915400" cy="5905918"/>
          </a:xfrm>
        </p:spPr>
        <p:txBody>
          <a:bodyPr/>
          <a:lstStyle/>
          <a:p>
            <a:r>
              <a:rPr lang="en-US" dirty="0"/>
              <a:t>Planning Milestones</a:t>
            </a:r>
          </a:p>
          <a:p>
            <a:pPr lvl="1"/>
            <a:r>
              <a:rPr lang="en-US" sz="1800" dirty="0"/>
              <a:t>Kick off meeting </a:t>
            </a:r>
            <a:r>
              <a:rPr lang="en-US" sz="1800" dirty="0">
                <a:highlight>
                  <a:srgbClr val="00FF00"/>
                </a:highlight>
              </a:rPr>
              <a:t>(completed)</a:t>
            </a:r>
          </a:p>
          <a:p>
            <a:pPr lvl="1"/>
            <a:r>
              <a:rPr lang="en-US" sz="1800" dirty="0"/>
              <a:t>Set Major Jobs </a:t>
            </a:r>
            <a:r>
              <a:rPr lang="en-US" sz="1800" dirty="0">
                <a:highlight>
                  <a:srgbClr val="00FF00"/>
                </a:highlight>
              </a:rPr>
              <a:t>(completed)</a:t>
            </a:r>
            <a:endParaRPr lang="en-US" sz="1800" dirty="0">
              <a:highlight>
                <a:srgbClr val="FFFF00"/>
              </a:highlight>
            </a:endParaRPr>
          </a:p>
          <a:p>
            <a:pPr lvl="1"/>
            <a:r>
              <a:rPr lang="en-US" sz="1800" dirty="0"/>
              <a:t>T&amp;M/Fixed price packets </a:t>
            </a:r>
          </a:p>
          <a:p>
            <a:pPr lvl="1"/>
            <a:r>
              <a:rPr lang="en-US" sz="1800" dirty="0"/>
              <a:t>Set Alignment Tasks</a:t>
            </a:r>
            <a:endParaRPr lang="en-US" sz="1800" dirty="0">
              <a:highlight>
                <a:srgbClr val="FFFF00"/>
              </a:highlight>
            </a:endParaRPr>
          </a:p>
          <a:p>
            <a:pPr lvl="2"/>
            <a:r>
              <a:rPr lang="en-US" sz="1600" dirty="0"/>
              <a:t>Input into their system  (end of April)</a:t>
            </a:r>
          </a:p>
          <a:p>
            <a:pPr lvl="2"/>
            <a:r>
              <a:rPr lang="en-US" sz="1600" dirty="0">
                <a:solidFill>
                  <a:schemeClr val="accent6"/>
                </a:solidFill>
              </a:rPr>
              <a:t>Survey requests can be submitted to the alignment group on the </a:t>
            </a:r>
            <a:r>
              <a:rPr lang="en-US" sz="1600">
                <a:solidFill>
                  <a:schemeClr val="accent6"/>
                </a:solidFill>
              </a:rPr>
              <a:t>worklist link.</a:t>
            </a:r>
            <a:endParaRPr lang="en-US" sz="1600" dirty="0"/>
          </a:p>
          <a:p>
            <a:pPr lvl="1"/>
            <a:r>
              <a:rPr lang="en-US" sz="1800" dirty="0"/>
              <a:t>Finalizing ISD work in and around Tunnel Enclosures </a:t>
            </a:r>
            <a:r>
              <a:rPr lang="en-US" sz="1800" dirty="0">
                <a:highlight>
                  <a:srgbClr val="FFFF00"/>
                </a:highlight>
              </a:rPr>
              <a:t>(Underway)</a:t>
            </a:r>
          </a:p>
          <a:p>
            <a:pPr lvl="1"/>
            <a:r>
              <a:rPr lang="en-US" sz="1800" dirty="0"/>
              <a:t>Finalize Service Building Outages (early May)</a:t>
            </a:r>
          </a:p>
          <a:p>
            <a:pPr lvl="1"/>
            <a:r>
              <a:rPr lang="en-US" sz="1800" dirty="0"/>
              <a:t>Set Maintenance tasks (mid of May)</a:t>
            </a:r>
          </a:p>
          <a:p>
            <a:pPr lvl="2"/>
            <a:r>
              <a:rPr lang="en-US" sz="1600" dirty="0"/>
              <a:t>FESS and Machine activities</a:t>
            </a:r>
          </a:p>
          <a:p>
            <a:pPr lvl="1"/>
            <a:r>
              <a:rPr lang="en-US" sz="1800" dirty="0"/>
              <a:t>Fit tasks with our Manpower (mid May)</a:t>
            </a:r>
          </a:p>
          <a:p>
            <a:pPr lvl="1"/>
            <a:r>
              <a:rPr lang="en-US" sz="1800" dirty="0"/>
              <a:t>Resource leveled schedule</a:t>
            </a:r>
          </a:p>
          <a:p>
            <a:pPr lvl="2"/>
            <a:r>
              <a:rPr lang="en-US" sz="1600" dirty="0"/>
              <a:t>Primary  (mid April)</a:t>
            </a:r>
          </a:p>
          <a:p>
            <a:pPr lvl="2"/>
            <a:r>
              <a:rPr lang="en-US" sz="1600" dirty="0"/>
              <a:t>Final   (mid/end May)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DO NOW </a:t>
            </a:r>
            <a:r>
              <a:rPr lang="en-US" sz="1800" dirty="0"/>
              <a:t>Please label jobs in the work list </a:t>
            </a:r>
            <a:r>
              <a:rPr lang="en-US" sz="1800" dirty="0">
                <a:solidFill>
                  <a:srgbClr val="FF0000"/>
                </a:solidFill>
              </a:rPr>
              <a:t>“Summer shutdown 2024:…”</a:t>
            </a:r>
            <a:endParaRPr lang="en-US" sz="1800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000000"/>
              </a:solidFill>
              <a:latin typeface="Comic Sans MS"/>
              <a:ea typeface="Geneva" pitchFamily="12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3564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474</Words>
  <Application>Microsoft Office PowerPoint</Application>
  <PresentationFormat>Widescreen</PresentationFormat>
  <Paragraphs>111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Georgia</vt:lpstr>
      <vt:lpstr>Georgia Pro Light</vt:lpstr>
      <vt:lpstr>Helvetica</vt:lpstr>
      <vt:lpstr>Office Theme</vt:lpstr>
      <vt:lpstr>1_FNAL_TemplateMac_060514</vt:lpstr>
      <vt:lpstr>PowerPoint Presentation</vt:lpstr>
      <vt:lpstr>Shutdown Parameters</vt:lpstr>
      <vt:lpstr>Electrical work </vt:lpstr>
      <vt:lpstr>PowerPoint Presentation</vt:lpstr>
      <vt:lpstr>Planning Stages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W Busch</dc:creator>
  <cp:lastModifiedBy>Tony W Busch</cp:lastModifiedBy>
  <cp:revision>10</cp:revision>
  <dcterms:created xsi:type="dcterms:W3CDTF">2024-01-30T19:53:54Z</dcterms:created>
  <dcterms:modified xsi:type="dcterms:W3CDTF">2024-04-18T19:33:29Z</dcterms:modified>
</cp:coreProperties>
</file>